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9" r:id="rId1"/>
  </p:sldMasterIdLst>
  <p:notesMasterIdLst>
    <p:notesMasterId r:id="rId81"/>
  </p:notesMasterIdLst>
  <p:handoutMasterIdLst>
    <p:handoutMasterId r:id="rId82"/>
  </p:handoutMasterIdLst>
  <p:sldIdLst>
    <p:sldId id="3143" r:id="rId2"/>
    <p:sldId id="3403" r:id="rId3"/>
    <p:sldId id="3405" r:id="rId4"/>
    <p:sldId id="3428" r:id="rId5"/>
    <p:sldId id="3429" r:id="rId6"/>
    <p:sldId id="3431" r:id="rId7"/>
    <p:sldId id="3490" r:id="rId8"/>
    <p:sldId id="3491" r:id="rId9"/>
    <p:sldId id="3492" r:id="rId10"/>
    <p:sldId id="3493" r:id="rId11"/>
    <p:sldId id="3432" r:id="rId12"/>
    <p:sldId id="3434" r:id="rId13"/>
    <p:sldId id="3433" r:id="rId14"/>
    <p:sldId id="3437" r:id="rId15"/>
    <p:sldId id="3430" r:id="rId16"/>
    <p:sldId id="3406" r:id="rId17"/>
    <p:sldId id="3462" r:id="rId18"/>
    <p:sldId id="3457" r:id="rId19"/>
    <p:sldId id="3460" r:id="rId20"/>
    <p:sldId id="3510" r:id="rId21"/>
    <p:sldId id="3448" r:id="rId22"/>
    <p:sldId id="3451" r:id="rId23"/>
    <p:sldId id="3452" r:id="rId24"/>
    <p:sldId id="3449" r:id="rId25"/>
    <p:sldId id="3453" r:id="rId26"/>
    <p:sldId id="3420" r:id="rId27"/>
    <p:sldId id="3459" r:id="rId28"/>
    <p:sldId id="3467" r:id="rId29"/>
    <p:sldId id="3417" r:id="rId30"/>
    <p:sldId id="3465" r:id="rId31"/>
    <p:sldId id="3410" r:id="rId32"/>
    <p:sldId id="3424" r:id="rId33"/>
    <p:sldId id="3530" r:id="rId34"/>
    <p:sldId id="3425" r:id="rId35"/>
    <p:sldId id="3494" r:id="rId36"/>
    <p:sldId id="3359" r:id="rId37"/>
    <p:sldId id="3360" r:id="rId38"/>
    <p:sldId id="3361" r:id="rId39"/>
    <p:sldId id="3531" r:id="rId40"/>
    <p:sldId id="3362" r:id="rId41"/>
    <p:sldId id="3364" r:id="rId42"/>
    <p:sldId id="3365" r:id="rId43"/>
    <p:sldId id="3366" r:id="rId44"/>
    <p:sldId id="3503" r:id="rId45"/>
    <p:sldId id="3495" r:id="rId46"/>
    <p:sldId id="3496" r:id="rId47"/>
    <p:sldId id="3497" r:id="rId48"/>
    <p:sldId id="3498" r:id="rId49"/>
    <p:sldId id="3499" r:id="rId50"/>
    <p:sldId id="3500" r:id="rId51"/>
    <p:sldId id="3533" r:id="rId52"/>
    <p:sldId id="3534" r:id="rId53"/>
    <p:sldId id="3535" r:id="rId54"/>
    <p:sldId id="3536" r:id="rId55"/>
    <p:sldId id="3537" r:id="rId56"/>
    <p:sldId id="3538" r:id="rId57"/>
    <p:sldId id="3539" r:id="rId58"/>
    <p:sldId id="3540" r:id="rId59"/>
    <p:sldId id="3506" r:id="rId60"/>
    <p:sldId id="3508" r:id="rId61"/>
    <p:sldId id="3532" r:id="rId62"/>
    <p:sldId id="3521" r:id="rId63"/>
    <p:sldId id="3522" r:id="rId64"/>
    <p:sldId id="3520" r:id="rId65"/>
    <p:sldId id="3504" r:id="rId66"/>
    <p:sldId id="3438" r:id="rId67"/>
    <p:sldId id="3509" r:id="rId68"/>
    <p:sldId id="3441" r:id="rId69"/>
    <p:sldId id="3443" r:id="rId70"/>
    <p:sldId id="3371" r:id="rId71"/>
    <p:sldId id="3372" r:id="rId72"/>
    <p:sldId id="3374" r:id="rId73"/>
    <p:sldId id="3375" r:id="rId74"/>
    <p:sldId id="3380" r:id="rId75"/>
    <p:sldId id="3381" r:id="rId76"/>
    <p:sldId id="3382" r:id="rId77"/>
    <p:sldId id="3541" r:id="rId78"/>
    <p:sldId id="3384" r:id="rId79"/>
    <p:sldId id="3255" r:id="rId80"/>
  </p:sldIdLst>
  <p:sldSz cx="9144000" cy="6858000" type="screen4x3"/>
  <p:notesSz cx="6669088"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Sezione predefinita" id="{E982ACCD-B48E-4C33-9F97-6FB5C5B375EE}">
          <p14:sldIdLst>
            <p14:sldId id="3143"/>
            <p14:sldId id="3403"/>
            <p14:sldId id="3405"/>
            <p14:sldId id="3428"/>
            <p14:sldId id="3429"/>
            <p14:sldId id="3431"/>
            <p14:sldId id="3490"/>
            <p14:sldId id="3491"/>
            <p14:sldId id="3492"/>
            <p14:sldId id="3493"/>
            <p14:sldId id="3432"/>
            <p14:sldId id="3434"/>
            <p14:sldId id="3433"/>
            <p14:sldId id="3437"/>
            <p14:sldId id="3430"/>
            <p14:sldId id="3406"/>
            <p14:sldId id="3462"/>
            <p14:sldId id="3457"/>
            <p14:sldId id="3460"/>
            <p14:sldId id="3510"/>
            <p14:sldId id="3448"/>
            <p14:sldId id="3451"/>
            <p14:sldId id="3452"/>
            <p14:sldId id="3449"/>
            <p14:sldId id="3453"/>
            <p14:sldId id="3420"/>
            <p14:sldId id="3459"/>
            <p14:sldId id="3467"/>
            <p14:sldId id="3417"/>
            <p14:sldId id="3465"/>
            <p14:sldId id="3410"/>
            <p14:sldId id="3424"/>
            <p14:sldId id="3530"/>
            <p14:sldId id="3425"/>
            <p14:sldId id="3494"/>
            <p14:sldId id="3359"/>
            <p14:sldId id="3360"/>
            <p14:sldId id="3361"/>
            <p14:sldId id="3531"/>
            <p14:sldId id="3362"/>
            <p14:sldId id="3364"/>
            <p14:sldId id="3365"/>
            <p14:sldId id="3366"/>
            <p14:sldId id="3503"/>
            <p14:sldId id="3495"/>
            <p14:sldId id="3496"/>
            <p14:sldId id="3497"/>
            <p14:sldId id="3498"/>
            <p14:sldId id="3499"/>
            <p14:sldId id="3500"/>
            <p14:sldId id="3533"/>
            <p14:sldId id="3534"/>
            <p14:sldId id="3535"/>
            <p14:sldId id="3536"/>
            <p14:sldId id="3537"/>
            <p14:sldId id="3538"/>
            <p14:sldId id="3539"/>
            <p14:sldId id="3540"/>
            <p14:sldId id="3506"/>
            <p14:sldId id="3508"/>
            <p14:sldId id="3532"/>
            <p14:sldId id="3521"/>
            <p14:sldId id="3522"/>
            <p14:sldId id="3520"/>
            <p14:sldId id="3504"/>
            <p14:sldId id="3438"/>
            <p14:sldId id="3509"/>
            <p14:sldId id="3441"/>
            <p14:sldId id="3443"/>
            <p14:sldId id="3371"/>
            <p14:sldId id="3372"/>
            <p14:sldId id="3374"/>
            <p14:sldId id="3375"/>
            <p14:sldId id="3380"/>
            <p14:sldId id="3381"/>
            <p14:sldId id="3382"/>
            <p14:sldId id="3541"/>
            <p14:sldId id="3384"/>
            <p14:sldId id="325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4A4B"/>
    <a:srgbClr val="7E2E3F"/>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Stile medio 1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33" autoAdjust="0"/>
    <p:restoredTop sz="91543" autoAdjust="0"/>
  </p:normalViewPr>
  <p:slideViewPr>
    <p:cSldViewPr>
      <p:cViewPr varScale="1">
        <p:scale>
          <a:sx n="60" d="100"/>
          <a:sy n="60" d="100"/>
        </p:scale>
        <p:origin x="605" y="19"/>
      </p:cViewPr>
      <p:guideLst>
        <p:guide orient="horz" pos="2160"/>
        <p:guide pos="2880"/>
      </p:guideLst>
    </p:cSldViewPr>
  </p:slideViewPr>
  <p:outlineViewPr>
    <p:cViewPr>
      <p:scale>
        <a:sx n="33" d="100"/>
        <a:sy n="33" d="100"/>
      </p:scale>
      <p:origin x="0" y="-9720"/>
    </p:cViewPr>
  </p:outlineViewPr>
  <p:notesTextViewPr>
    <p:cViewPr>
      <p:scale>
        <a:sx n="75" d="100"/>
        <a:sy n="75" d="100"/>
      </p:scale>
      <p:origin x="0" y="0"/>
    </p:cViewPr>
  </p:notesTextViewPr>
  <p:notesViewPr>
    <p:cSldViewPr>
      <p:cViewPr varScale="1">
        <p:scale>
          <a:sx n="75" d="100"/>
          <a:sy n="75" d="100"/>
        </p:scale>
        <p:origin x="-2184" y="-84"/>
      </p:cViewPr>
      <p:guideLst>
        <p:guide orient="horz" pos="3127"/>
        <p:guide pos="210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21C8A2-41F7-4552-8104-C9D2695DCAFA}" type="doc">
      <dgm:prSet loTypeId="urn:microsoft.com/office/officeart/2005/8/layout/hProcess9" loCatId="process" qsTypeId="urn:microsoft.com/office/officeart/2005/8/quickstyle/simple1" qsCatId="simple" csTypeId="urn:microsoft.com/office/officeart/2005/8/colors/accent1_2" csCatId="accent1" phldr="1"/>
      <dgm:spPr/>
    </dgm:pt>
    <dgm:pt modelId="{721DA3D1-308F-42AF-B5E1-8E89A35E696D}">
      <dgm:prSet phldrT="[Testo]"/>
      <dgm:spPr>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it-IT" b="1" u="sng" dirty="0" smtClean="0">
              <a:solidFill>
                <a:srgbClr val="FF0000"/>
              </a:solidFill>
              <a:effectLst>
                <a:outerShdw blurRad="38100" dist="38100" dir="2700000" algn="tl">
                  <a:srgbClr val="000000">
                    <a:alpha val="43137"/>
                  </a:srgbClr>
                </a:outerShdw>
              </a:effectLst>
            </a:rPr>
            <a:t>Gara</a:t>
          </a:r>
          <a:endParaRPr lang="it-IT" u="sng" dirty="0" smtClean="0"/>
        </a:p>
        <a:p>
          <a:r>
            <a:rPr lang="it-IT" dirty="0" smtClean="0"/>
            <a:t>ATI costituenda*</a:t>
          </a:r>
        </a:p>
        <a:p>
          <a:r>
            <a:rPr lang="it-IT" dirty="0" smtClean="0"/>
            <a:t>Impegno costituzione ATI</a:t>
          </a:r>
          <a:endParaRPr lang="it-IT" dirty="0"/>
        </a:p>
      </dgm:t>
    </dgm:pt>
    <dgm:pt modelId="{91B03CC8-0A30-45DB-B3BC-BE5A46F9F4B0}" type="parTrans" cxnId="{B6507BCE-4425-444B-9360-D0AA35DB7D07}">
      <dgm:prSet/>
      <dgm:spPr/>
      <dgm:t>
        <a:bodyPr/>
        <a:lstStyle/>
        <a:p>
          <a:endParaRPr lang="it-IT"/>
        </a:p>
      </dgm:t>
    </dgm:pt>
    <dgm:pt modelId="{63C1B189-F472-49C9-863A-DB1DFC7EEE20}" type="sibTrans" cxnId="{B6507BCE-4425-444B-9360-D0AA35DB7D07}">
      <dgm:prSet/>
      <dgm:spPr/>
      <dgm:t>
        <a:bodyPr/>
        <a:lstStyle/>
        <a:p>
          <a:endParaRPr lang="it-IT"/>
        </a:p>
      </dgm:t>
    </dgm:pt>
    <dgm:pt modelId="{C985F052-BDAB-4EE6-BA66-F966457294FA}">
      <dgm:prSet phldrT="[Testo]"/>
      <dgm:spPr>
        <a:gradFill flip="none" rotWithShape="0">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path path="circle">
            <a:fillToRect r="100000" b="100000"/>
          </a:path>
          <a:tileRect l="-100000" t="-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it-IT" b="1" u="sng" dirty="0" smtClean="0">
              <a:solidFill>
                <a:srgbClr val="FF0000"/>
              </a:solidFill>
              <a:effectLst>
                <a:outerShdw blurRad="38100" dist="38100" dir="2700000" algn="tl">
                  <a:srgbClr val="000000">
                    <a:alpha val="43137"/>
                  </a:srgbClr>
                </a:outerShdw>
              </a:effectLst>
            </a:rPr>
            <a:t>Aggiudicazione</a:t>
          </a:r>
        </a:p>
        <a:p>
          <a:r>
            <a:rPr lang="it-IT" dirty="0" smtClean="0"/>
            <a:t>Mandato collettivo irrevocabile</a:t>
          </a:r>
        </a:p>
        <a:p>
          <a:r>
            <a:rPr lang="it-IT" dirty="0" smtClean="0"/>
            <a:t>Procura LR</a:t>
          </a:r>
          <a:endParaRPr lang="it-IT" dirty="0"/>
        </a:p>
      </dgm:t>
    </dgm:pt>
    <dgm:pt modelId="{4F6AFF4B-4D95-4AD7-9BA2-173120F25F50}" type="parTrans" cxnId="{16FB771B-A3FF-4C3E-9FCC-70ED924AA616}">
      <dgm:prSet/>
      <dgm:spPr/>
      <dgm:t>
        <a:bodyPr/>
        <a:lstStyle/>
        <a:p>
          <a:endParaRPr lang="it-IT"/>
        </a:p>
      </dgm:t>
    </dgm:pt>
    <dgm:pt modelId="{F7BD5838-70E2-475E-9AD5-1B8E6D79762A}" type="sibTrans" cxnId="{16FB771B-A3FF-4C3E-9FCC-70ED924AA616}">
      <dgm:prSet/>
      <dgm:spPr/>
      <dgm:t>
        <a:bodyPr/>
        <a:lstStyle/>
        <a:p>
          <a:endParaRPr lang="it-IT"/>
        </a:p>
      </dgm:t>
    </dgm:pt>
    <dgm:pt modelId="{2AE4AA93-7782-4395-AF84-294A615DCD59}">
      <dgm:prSet phldrT="[Testo]"/>
      <dgm:spPr>
        <a:gradFill flip="none" rotWithShape="0">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path path="circle">
            <a:fillToRect r="100000" b="100000"/>
          </a:path>
          <a:tileRect l="-100000" t="-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it-IT" b="1" u="sng" dirty="0" smtClean="0">
              <a:solidFill>
                <a:srgbClr val="FF0000"/>
              </a:solidFill>
              <a:effectLst>
                <a:outerShdw blurRad="38100" dist="38100" dir="2700000" algn="tl">
                  <a:srgbClr val="000000">
                    <a:alpha val="43137"/>
                  </a:srgbClr>
                </a:outerShdw>
              </a:effectLst>
            </a:rPr>
            <a:t>Esecuzione</a:t>
          </a:r>
        </a:p>
        <a:p>
          <a:r>
            <a:rPr lang="it-IT" dirty="0" smtClean="0"/>
            <a:t>Società consortile*</a:t>
          </a:r>
        </a:p>
        <a:p>
          <a:r>
            <a:rPr lang="it-IT" dirty="0" smtClean="0"/>
            <a:t>Notifica Atto costitutivo</a:t>
          </a:r>
          <a:endParaRPr lang="it-IT" dirty="0"/>
        </a:p>
      </dgm:t>
    </dgm:pt>
    <dgm:pt modelId="{C6CB0960-F442-4673-B940-FEE63F0489F5}" type="parTrans" cxnId="{A8CC9E59-848E-4CDA-ABE4-A11C377C1B29}">
      <dgm:prSet/>
      <dgm:spPr/>
      <dgm:t>
        <a:bodyPr/>
        <a:lstStyle/>
        <a:p>
          <a:endParaRPr lang="it-IT"/>
        </a:p>
      </dgm:t>
    </dgm:pt>
    <dgm:pt modelId="{5CD1D99C-4DA6-45DF-BA77-3CAC15BBAE45}" type="sibTrans" cxnId="{A8CC9E59-848E-4CDA-ABE4-A11C377C1B29}">
      <dgm:prSet/>
      <dgm:spPr/>
      <dgm:t>
        <a:bodyPr/>
        <a:lstStyle/>
        <a:p>
          <a:endParaRPr lang="it-IT"/>
        </a:p>
      </dgm:t>
    </dgm:pt>
    <dgm:pt modelId="{FAC703E0-81E2-4595-9543-E448AE018632}" type="pres">
      <dgm:prSet presAssocID="{CC21C8A2-41F7-4552-8104-C9D2695DCAFA}" presName="CompostProcess" presStyleCnt="0">
        <dgm:presLayoutVars>
          <dgm:dir/>
          <dgm:resizeHandles val="exact"/>
        </dgm:presLayoutVars>
      </dgm:prSet>
      <dgm:spPr/>
    </dgm:pt>
    <dgm:pt modelId="{1BC4DFC9-2034-4951-A720-A6CBB59FAA6E}" type="pres">
      <dgm:prSet presAssocID="{CC21C8A2-41F7-4552-8104-C9D2695DCAFA}" presName="arrow" presStyleLbl="bgShp" presStyleIdx="0" presStyleCnt="1" custLinFactNeighborY="-1145"/>
      <dgm:spPr/>
    </dgm:pt>
    <dgm:pt modelId="{085BD0F0-52E7-4A55-A1D6-A9086E54B54F}" type="pres">
      <dgm:prSet presAssocID="{CC21C8A2-41F7-4552-8104-C9D2695DCAFA}" presName="linearProcess" presStyleCnt="0"/>
      <dgm:spPr/>
    </dgm:pt>
    <dgm:pt modelId="{C0EDDDEF-2AD4-4882-A6D1-254783B754FB}" type="pres">
      <dgm:prSet presAssocID="{721DA3D1-308F-42AF-B5E1-8E89A35E696D}" presName="textNode" presStyleLbl="node1" presStyleIdx="0" presStyleCnt="3">
        <dgm:presLayoutVars>
          <dgm:bulletEnabled val="1"/>
        </dgm:presLayoutVars>
      </dgm:prSet>
      <dgm:spPr/>
      <dgm:t>
        <a:bodyPr/>
        <a:lstStyle/>
        <a:p>
          <a:endParaRPr lang="it-IT"/>
        </a:p>
      </dgm:t>
    </dgm:pt>
    <dgm:pt modelId="{8C3A2A28-E686-4281-8B75-14DF46E401DC}" type="pres">
      <dgm:prSet presAssocID="{63C1B189-F472-49C9-863A-DB1DFC7EEE20}" presName="sibTrans" presStyleCnt="0"/>
      <dgm:spPr/>
    </dgm:pt>
    <dgm:pt modelId="{FCE71E20-9792-497D-AA9B-456BB8CE50A1}" type="pres">
      <dgm:prSet presAssocID="{C985F052-BDAB-4EE6-BA66-F966457294FA}" presName="textNode" presStyleLbl="node1" presStyleIdx="1" presStyleCnt="3">
        <dgm:presLayoutVars>
          <dgm:bulletEnabled val="1"/>
        </dgm:presLayoutVars>
      </dgm:prSet>
      <dgm:spPr/>
      <dgm:t>
        <a:bodyPr/>
        <a:lstStyle/>
        <a:p>
          <a:endParaRPr lang="it-IT"/>
        </a:p>
      </dgm:t>
    </dgm:pt>
    <dgm:pt modelId="{13147E3E-607C-43BA-92C3-CE998EF10EF2}" type="pres">
      <dgm:prSet presAssocID="{F7BD5838-70E2-475E-9AD5-1B8E6D79762A}" presName="sibTrans" presStyleCnt="0"/>
      <dgm:spPr/>
    </dgm:pt>
    <dgm:pt modelId="{1686FF9F-94E4-48F9-A9A1-4FB689B2D4C6}" type="pres">
      <dgm:prSet presAssocID="{2AE4AA93-7782-4395-AF84-294A615DCD59}" presName="textNode" presStyleLbl="node1" presStyleIdx="2" presStyleCnt="3">
        <dgm:presLayoutVars>
          <dgm:bulletEnabled val="1"/>
        </dgm:presLayoutVars>
      </dgm:prSet>
      <dgm:spPr/>
      <dgm:t>
        <a:bodyPr/>
        <a:lstStyle/>
        <a:p>
          <a:endParaRPr lang="it-IT"/>
        </a:p>
      </dgm:t>
    </dgm:pt>
  </dgm:ptLst>
  <dgm:cxnLst>
    <dgm:cxn modelId="{FD38C2FF-3023-4099-9542-41266A29B8C6}" type="presOf" srcId="{C985F052-BDAB-4EE6-BA66-F966457294FA}" destId="{FCE71E20-9792-497D-AA9B-456BB8CE50A1}" srcOrd="0" destOrd="0" presId="urn:microsoft.com/office/officeart/2005/8/layout/hProcess9"/>
    <dgm:cxn modelId="{B6507BCE-4425-444B-9360-D0AA35DB7D07}" srcId="{CC21C8A2-41F7-4552-8104-C9D2695DCAFA}" destId="{721DA3D1-308F-42AF-B5E1-8E89A35E696D}" srcOrd="0" destOrd="0" parTransId="{91B03CC8-0A30-45DB-B3BC-BE5A46F9F4B0}" sibTransId="{63C1B189-F472-49C9-863A-DB1DFC7EEE20}"/>
    <dgm:cxn modelId="{0203C716-AC33-4A81-BDF7-219870E009B9}" type="presOf" srcId="{CC21C8A2-41F7-4552-8104-C9D2695DCAFA}" destId="{FAC703E0-81E2-4595-9543-E448AE018632}" srcOrd="0" destOrd="0" presId="urn:microsoft.com/office/officeart/2005/8/layout/hProcess9"/>
    <dgm:cxn modelId="{A8CC9E59-848E-4CDA-ABE4-A11C377C1B29}" srcId="{CC21C8A2-41F7-4552-8104-C9D2695DCAFA}" destId="{2AE4AA93-7782-4395-AF84-294A615DCD59}" srcOrd="2" destOrd="0" parTransId="{C6CB0960-F442-4673-B940-FEE63F0489F5}" sibTransId="{5CD1D99C-4DA6-45DF-BA77-3CAC15BBAE45}"/>
    <dgm:cxn modelId="{87362D52-5116-4203-9C18-9F9F4313A7A4}" type="presOf" srcId="{2AE4AA93-7782-4395-AF84-294A615DCD59}" destId="{1686FF9F-94E4-48F9-A9A1-4FB689B2D4C6}" srcOrd="0" destOrd="0" presId="urn:microsoft.com/office/officeart/2005/8/layout/hProcess9"/>
    <dgm:cxn modelId="{FE60F502-E52C-4479-B9B9-1FBAE9CA476E}" type="presOf" srcId="{721DA3D1-308F-42AF-B5E1-8E89A35E696D}" destId="{C0EDDDEF-2AD4-4882-A6D1-254783B754FB}" srcOrd="0" destOrd="0" presId="urn:microsoft.com/office/officeart/2005/8/layout/hProcess9"/>
    <dgm:cxn modelId="{16FB771B-A3FF-4C3E-9FCC-70ED924AA616}" srcId="{CC21C8A2-41F7-4552-8104-C9D2695DCAFA}" destId="{C985F052-BDAB-4EE6-BA66-F966457294FA}" srcOrd="1" destOrd="0" parTransId="{4F6AFF4B-4D95-4AD7-9BA2-173120F25F50}" sibTransId="{F7BD5838-70E2-475E-9AD5-1B8E6D79762A}"/>
    <dgm:cxn modelId="{9DD507E7-1214-432F-A6BB-9BFEDBDFA6E5}" type="presParOf" srcId="{FAC703E0-81E2-4595-9543-E448AE018632}" destId="{1BC4DFC9-2034-4951-A720-A6CBB59FAA6E}" srcOrd="0" destOrd="0" presId="urn:microsoft.com/office/officeart/2005/8/layout/hProcess9"/>
    <dgm:cxn modelId="{4AC17D44-A3B1-4229-B0E6-8E1BE1B9D87A}" type="presParOf" srcId="{FAC703E0-81E2-4595-9543-E448AE018632}" destId="{085BD0F0-52E7-4A55-A1D6-A9086E54B54F}" srcOrd="1" destOrd="0" presId="urn:microsoft.com/office/officeart/2005/8/layout/hProcess9"/>
    <dgm:cxn modelId="{2B53B94D-D7F0-4156-9546-482CCA54211C}" type="presParOf" srcId="{085BD0F0-52E7-4A55-A1D6-A9086E54B54F}" destId="{C0EDDDEF-2AD4-4882-A6D1-254783B754FB}" srcOrd="0" destOrd="0" presId="urn:microsoft.com/office/officeart/2005/8/layout/hProcess9"/>
    <dgm:cxn modelId="{43B14F28-96BC-4B7D-A046-082DB14577A1}" type="presParOf" srcId="{085BD0F0-52E7-4A55-A1D6-A9086E54B54F}" destId="{8C3A2A28-E686-4281-8B75-14DF46E401DC}" srcOrd="1" destOrd="0" presId="urn:microsoft.com/office/officeart/2005/8/layout/hProcess9"/>
    <dgm:cxn modelId="{9D312855-F5D6-48BB-980F-4C69210C139C}" type="presParOf" srcId="{085BD0F0-52E7-4A55-A1D6-A9086E54B54F}" destId="{FCE71E20-9792-497D-AA9B-456BB8CE50A1}" srcOrd="2" destOrd="0" presId="urn:microsoft.com/office/officeart/2005/8/layout/hProcess9"/>
    <dgm:cxn modelId="{85F60B3E-A957-4A37-BE46-B7732566C198}" type="presParOf" srcId="{085BD0F0-52E7-4A55-A1D6-A9086E54B54F}" destId="{13147E3E-607C-43BA-92C3-CE998EF10EF2}" srcOrd="3" destOrd="0" presId="urn:microsoft.com/office/officeart/2005/8/layout/hProcess9"/>
    <dgm:cxn modelId="{A7407E49-6E72-452C-A3C2-A99F7E893A21}" type="presParOf" srcId="{085BD0F0-52E7-4A55-A1D6-A9086E54B54F}" destId="{1686FF9F-94E4-48F9-A9A1-4FB689B2D4C6}"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C4DFC9-2034-4951-A720-A6CBB59FAA6E}">
      <dsp:nvSpPr>
        <dsp:cNvPr id="0" name=""/>
        <dsp:cNvSpPr/>
      </dsp:nvSpPr>
      <dsp:spPr>
        <a:xfrm>
          <a:off x="621068" y="0"/>
          <a:ext cx="7038782" cy="491232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EDDDEF-2AD4-4882-A6D1-254783B754FB}">
      <dsp:nvSpPr>
        <dsp:cNvPr id="0" name=""/>
        <dsp:cNvSpPr/>
      </dsp:nvSpPr>
      <dsp:spPr>
        <a:xfrm>
          <a:off x="8895" y="1473696"/>
          <a:ext cx="2665421" cy="1964928"/>
        </a:xfrm>
        <a:prstGeom prst="roundRect">
          <a:avLst/>
        </a:prstGeom>
        <a:gradFill flip="none" rotWithShape="0">
          <a:gsLst>
            <a:gs pos="0">
              <a:schemeClr val="accent1">
                <a:hueOff val="0"/>
                <a:satOff val="0"/>
                <a:lumOff val="0"/>
                <a:shade val="30000"/>
                <a:satMod val="115000"/>
              </a:schemeClr>
            </a:gs>
            <a:gs pos="50000">
              <a:schemeClr val="accent1">
                <a:hueOff val="0"/>
                <a:satOff val="0"/>
                <a:lumOff val="0"/>
                <a:shade val="67500"/>
                <a:satMod val="115000"/>
              </a:schemeClr>
            </a:gs>
            <a:gs pos="100000">
              <a:schemeClr val="accent1">
                <a:hueOff val="0"/>
                <a:satOff val="0"/>
                <a:lumOff val="0"/>
                <a:shade val="100000"/>
                <a:satMod val="115000"/>
              </a:schemeClr>
            </a:gs>
          </a:gsLst>
          <a:lin ang="2700000" scaled="1"/>
          <a:tileRect/>
        </a:gra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t-IT" sz="2300" b="1" u="sng" kern="1200" dirty="0" smtClean="0">
              <a:solidFill>
                <a:srgbClr val="FF0000"/>
              </a:solidFill>
              <a:effectLst>
                <a:outerShdw blurRad="38100" dist="38100" dir="2700000" algn="tl">
                  <a:srgbClr val="000000">
                    <a:alpha val="43137"/>
                  </a:srgbClr>
                </a:outerShdw>
              </a:effectLst>
            </a:rPr>
            <a:t>Gara</a:t>
          </a:r>
          <a:endParaRPr lang="it-IT" sz="2300" u="sng" kern="1200" dirty="0" smtClean="0"/>
        </a:p>
        <a:p>
          <a:pPr lvl="0" algn="ctr" defTabSz="1022350">
            <a:lnSpc>
              <a:spcPct val="90000"/>
            </a:lnSpc>
            <a:spcBef>
              <a:spcPct val="0"/>
            </a:spcBef>
            <a:spcAft>
              <a:spcPct val="35000"/>
            </a:spcAft>
          </a:pPr>
          <a:r>
            <a:rPr lang="it-IT" sz="2300" kern="1200" dirty="0" smtClean="0"/>
            <a:t>ATI costituenda*</a:t>
          </a:r>
        </a:p>
        <a:p>
          <a:pPr lvl="0" algn="ctr" defTabSz="1022350">
            <a:lnSpc>
              <a:spcPct val="90000"/>
            </a:lnSpc>
            <a:spcBef>
              <a:spcPct val="0"/>
            </a:spcBef>
            <a:spcAft>
              <a:spcPct val="35000"/>
            </a:spcAft>
          </a:pPr>
          <a:r>
            <a:rPr lang="it-IT" sz="2300" kern="1200" dirty="0" smtClean="0"/>
            <a:t>Impegno costituzione ATI</a:t>
          </a:r>
          <a:endParaRPr lang="it-IT" sz="2300" kern="1200" dirty="0"/>
        </a:p>
      </dsp:txBody>
      <dsp:txXfrm>
        <a:off x="104815" y="1569616"/>
        <a:ext cx="2473581" cy="1773088"/>
      </dsp:txXfrm>
    </dsp:sp>
    <dsp:sp modelId="{FCE71E20-9792-497D-AA9B-456BB8CE50A1}">
      <dsp:nvSpPr>
        <dsp:cNvPr id="0" name=""/>
        <dsp:cNvSpPr/>
      </dsp:nvSpPr>
      <dsp:spPr>
        <a:xfrm>
          <a:off x="2807749" y="1473696"/>
          <a:ext cx="2665421" cy="1964928"/>
        </a:xfrm>
        <a:prstGeom prst="roundRect">
          <a:avLst/>
        </a:prstGeom>
        <a:gradFill flip="none" rotWithShape="0">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path path="circle">
            <a:fillToRect r="100000" b="100000"/>
          </a:path>
          <a:tileRect l="-100000" t="-100000"/>
        </a:gra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t-IT" sz="2300" b="1" u="sng" kern="1200" dirty="0" smtClean="0">
              <a:solidFill>
                <a:srgbClr val="FF0000"/>
              </a:solidFill>
              <a:effectLst>
                <a:outerShdw blurRad="38100" dist="38100" dir="2700000" algn="tl">
                  <a:srgbClr val="000000">
                    <a:alpha val="43137"/>
                  </a:srgbClr>
                </a:outerShdw>
              </a:effectLst>
            </a:rPr>
            <a:t>Aggiudicazione</a:t>
          </a:r>
        </a:p>
        <a:p>
          <a:pPr lvl="0" algn="ctr" defTabSz="1022350">
            <a:lnSpc>
              <a:spcPct val="90000"/>
            </a:lnSpc>
            <a:spcBef>
              <a:spcPct val="0"/>
            </a:spcBef>
            <a:spcAft>
              <a:spcPct val="35000"/>
            </a:spcAft>
          </a:pPr>
          <a:r>
            <a:rPr lang="it-IT" sz="2300" kern="1200" dirty="0" smtClean="0"/>
            <a:t>Mandato collettivo irrevocabile</a:t>
          </a:r>
        </a:p>
        <a:p>
          <a:pPr lvl="0" algn="ctr" defTabSz="1022350">
            <a:lnSpc>
              <a:spcPct val="90000"/>
            </a:lnSpc>
            <a:spcBef>
              <a:spcPct val="0"/>
            </a:spcBef>
            <a:spcAft>
              <a:spcPct val="35000"/>
            </a:spcAft>
          </a:pPr>
          <a:r>
            <a:rPr lang="it-IT" sz="2300" kern="1200" dirty="0" smtClean="0"/>
            <a:t>Procura LR</a:t>
          </a:r>
          <a:endParaRPr lang="it-IT" sz="2300" kern="1200" dirty="0"/>
        </a:p>
      </dsp:txBody>
      <dsp:txXfrm>
        <a:off x="2903669" y="1569616"/>
        <a:ext cx="2473581" cy="1773088"/>
      </dsp:txXfrm>
    </dsp:sp>
    <dsp:sp modelId="{1686FF9F-94E4-48F9-A9A1-4FB689B2D4C6}">
      <dsp:nvSpPr>
        <dsp:cNvPr id="0" name=""/>
        <dsp:cNvSpPr/>
      </dsp:nvSpPr>
      <dsp:spPr>
        <a:xfrm>
          <a:off x="5606603" y="1473696"/>
          <a:ext cx="2665421" cy="1964928"/>
        </a:xfrm>
        <a:prstGeom prst="roundRect">
          <a:avLst/>
        </a:prstGeom>
        <a:gradFill flip="none" rotWithShape="0">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path path="circle">
            <a:fillToRect r="100000" b="100000"/>
          </a:path>
          <a:tileRect l="-100000" t="-100000"/>
        </a:gra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t-IT" sz="2300" b="1" u="sng" kern="1200" dirty="0" smtClean="0">
              <a:solidFill>
                <a:srgbClr val="FF0000"/>
              </a:solidFill>
              <a:effectLst>
                <a:outerShdw blurRad="38100" dist="38100" dir="2700000" algn="tl">
                  <a:srgbClr val="000000">
                    <a:alpha val="43137"/>
                  </a:srgbClr>
                </a:outerShdw>
              </a:effectLst>
            </a:rPr>
            <a:t>Esecuzione</a:t>
          </a:r>
        </a:p>
        <a:p>
          <a:pPr lvl="0" algn="ctr" defTabSz="1022350">
            <a:lnSpc>
              <a:spcPct val="90000"/>
            </a:lnSpc>
            <a:spcBef>
              <a:spcPct val="0"/>
            </a:spcBef>
            <a:spcAft>
              <a:spcPct val="35000"/>
            </a:spcAft>
          </a:pPr>
          <a:r>
            <a:rPr lang="it-IT" sz="2300" kern="1200" dirty="0" smtClean="0"/>
            <a:t>Società consortile*</a:t>
          </a:r>
        </a:p>
        <a:p>
          <a:pPr lvl="0" algn="ctr" defTabSz="1022350">
            <a:lnSpc>
              <a:spcPct val="90000"/>
            </a:lnSpc>
            <a:spcBef>
              <a:spcPct val="0"/>
            </a:spcBef>
            <a:spcAft>
              <a:spcPct val="35000"/>
            </a:spcAft>
          </a:pPr>
          <a:r>
            <a:rPr lang="it-IT" sz="2300" kern="1200" dirty="0" smtClean="0"/>
            <a:t>Notifica Atto costitutivo</a:t>
          </a:r>
          <a:endParaRPr lang="it-IT" sz="2300" kern="1200" dirty="0"/>
        </a:p>
      </dsp:txBody>
      <dsp:txXfrm>
        <a:off x="5702523" y="1569616"/>
        <a:ext cx="2473581" cy="177308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889250" cy="496009"/>
          </a:xfrm>
          <a:prstGeom prst="rect">
            <a:avLst/>
          </a:prstGeom>
        </p:spPr>
        <p:txBody>
          <a:bodyPr vert="horz" lIns="87892" tIns="43945" rIns="87892" bIns="43945" rtlCol="0"/>
          <a:lstStyle>
            <a:lvl1pPr algn="l" fontAlgn="auto">
              <a:spcBef>
                <a:spcPts val="0"/>
              </a:spcBef>
              <a:spcAft>
                <a:spcPts val="0"/>
              </a:spcAft>
              <a:defRPr sz="1100">
                <a:latin typeface="+mn-lt"/>
                <a:cs typeface="+mn-cs"/>
              </a:defRPr>
            </a:lvl1pPr>
          </a:lstStyle>
          <a:p>
            <a:pPr>
              <a:defRPr/>
            </a:pPr>
            <a:endParaRPr lang="it-IT"/>
          </a:p>
        </p:txBody>
      </p:sp>
      <p:sp>
        <p:nvSpPr>
          <p:cNvPr id="3" name="Segnaposto data 2"/>
          <p:cNvSpPr>
            <a:spLocks noGrp="1"/>
          </p:cNvSpPr>
          <p:nvPr>
            <p:ph type="dt" sz="quarter" idx="1"/>
          </p:nvPr>
        </p:nvSpPr>
        <p:spPr>
          <a:xfrm>
            <a:off x="3778250" y="1"/>
            <a:ext cx="2889250" cy="496009"/>
          </a:xfrm>
          <a:prstGeom prst="rect">
            <a:avLst/>
          </a:prstGeom>
        </p:spPr>
        <p:txBody>
          <a:bodyPr vert="horz" lIns="87892" tIns="43945" rIns="87892" bIns="43945" rtlCol="0"/>
          <a:lstStyle>
            <a:lvl1pPr algn="r" fontAlgn="auto">
              <a:spcBef>
                <a:spcPts val="0"/>
              </a:spcBef>
              <a:spcAft>
                <a:spcPts val="0"/>
              </a:spcAft>
              <a:defRPr sz="1100">
                <a:latin typeface="+mn-lt"/>
                <a:cs typeface="+mn-cs"/>
              </a:defRPr>
            </a:lvl1pPr>
          </a:lstStyle>
          <a:p>
            <a:pPr>
              <a:defRPr/>
            </a:pPr>
            <a:fld id="{85F7571A-BFE0-4593-B197-01D3FBE9D5E1}" type="datetimeFigureOut">
              <a:rPr lang="it-IT"/>
              <a:pPr>
                <a:defRPr/>
              </a:pPr>
              <a:t>12/04/2019</a:t>
            </a:fld>
            <a:endParaRPr lang="it-IT"/>
          </a:p>
        </p:txBody>
      </p:sp>
      <p:sp>
        <p:nvSpPr>
          <p:cNvPr id="4" name="Segnaposto piè di pagina 3"/>
          <p:cNvSpPr>
            <a:spLocks noGrp="1"/>
          </p:cNvSpPr>
          <p:nvPr>
            <p:ph type="ftr" sz="quarter" idx="2"/>
          </p:nvPr>
        </p:nvSpPr>
        <p:spPr>
          <a:xfrm>
            <a:off x="0" y="9429014"/>
            <a:ext cx="2889250" cy="496009"/>
          </a:xfrm>
          <a:prstGeom prst="rect">
            <a:avLst/>
          </a:prstGeom>
        </p:spPr>
        <p:txBody>
          <a:bodyPr vert="horz" lIns="87892" tIns="43945" rIns="87892" bIns="43945" rtlCol="0" anchor="b"/>
          <a:lstStyle>
            <a:lvl1pPr algn="l" fontAlgn="auto">
              <a:spcBef>
                <a:spcPts val="0"/>
              </a:spcBef>
              <a:spcAft>
                <a:spcPts val="0"/>
              </a:spcAft>
              <a:defRPr sz="1100">
                <a:latin typeface="+mn-lt"/>
                <a:cs typeface="+mn-cs"/>
              </a:defRPr>
            </a:lvl1pPr>
          </a:lstStyle>
          <a:p>
            <a:pPr>
              <a:defRPr/>
            </a:pPr>
            <a:endParaRPr lang="it-IT"/>
          </a:p>
        </p:txBody>
      </p:sp>
      <p:sp>
        <p:nvSpPr>
          <p:cNvPr id="5" name="Segnaposto numero diapositiva 4"/>
          <p:cNvSpPr>
            <a:spLocks noGrp="1"/>
          </p:cNvSpPr>
          <p:nvPr>
            <p:ph type="sldNum" sz="quarter" idx="3"/>
          </p:nvPr>
        </p:nvSpPr>
        <p:spPr>
          <a:xfrm>
            <a:off x="3778250" y="9429014"/>
            <a:ext cx="2889250" cy="496009"/>
          </a:xfrm>
          <a:prstGeom prst="rect">
            <a:avLst/>
          </a:prstGeom>
        </p:spPr>
        <p:txBody>
          <a:bodyPr vert="horz" lIns="87892" tIns="43945" rIns="87892" bIns="43945" rtlCol="0" anchor="b"/>
          <a:lstStyle>
            <a:lvl1pPr algn="r" fontAlgn="auto">
              <a:spcBef>
                <a:spcPts val="0"/>
              </a:spcBef>
              <a:spcAft>
                <a:spcPts val="0"/>
              </a:spcAft>
              <a:defRPr sz="1100">
                <a:latin typeface="+mn-lt"/>
                <a:cs typeface="+mn-cs"/>
              </a:defRPr>
            </a:lvl1pPr>
          </a:lstStyle>
          <a:p>
            <a:pPr>
              <a:defRPr/>
            </a:pPr>
            <a:fld id="{E0265E2E-C8A3-4761-B793-E5DFC43D012C}" type="slidenum">
              <a:rPr lang="it-IT"/>
              <a:pPr>
                <a:defRPr/>
              </a:pPr>
              <a:t>‹N›</a:t>
            </a:fld>
            <a:endParaRPr lang="it-IT"/>
          </a:p>
        </p:txBody>
      </p:sp>
    </p:spTree>
    <p:extLst>
      <p:ext uri="{BB962C8B-B14F-4D97-AF65-F5344CB8AC3E}">
        <p14:creationId xmlns:p14="http://schemas.microsoft.com/office/powerpoint/2010/main" val="2122166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889250" cy="496009"/>
          </a:xfrm>
          <a:prstGeom prst="rect">
            <a:avLst/>
          </a:prstGeom>
        </p:spPr>
        <p:txBody>
          <a:bodyPr vert="horz" lIns="92340" tIns="46169" rIns="92340" bIns="46169"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778250" y="1"/>
            <a:ext cx="2889250" cy="496009"/>
          </a:xfrm>
          <a:prstGeom prst="rect">
            <a:avLst/>
          </a:prstGeom>
        </p:spPr>
        <p:txBody>
          <a:bodyPr vert="horz" lIns="92340" tIns="46169" rIns="92340" bIns="46169" rtlCol="0"/>
          <a:lstStyle>
            <a:lvl1pPr algn="r" fontAlgn="auto">
              <a:spcBef>
                <a:spcPts val="0"/>
              </a:spcBef>
              <a:spcAft>
                <a:spcPts val="0"/>
              </a:spcAft>
              <a:defRPr sz="1200">
                <a:latin typeface="+mn-lt"/>
                <a:cs typeface="+mn-cs"/>
              </a:defRPr>
            </a:lvl1pPr>
          </a:lstStyle>
          <a:p>
            <a:pPr>
              <a:defRPr/>
            </a:pPr>
            <a:fld id="{EFA72400-E3F8-4D47-B643-B790D5239103}" type="datetimeFigureOut">
              <a:rPr lang="it-IT"/>
              <a:pPr>
                <a:defRPr/>
              </a:pPr>
              <a:t>12/04/2019</a:t>
            </a:fld>
            <a:endParaRPr lang="it-IT"/>
          </a:p>
        </p:txBody>
      </p:sp>
      <p:sp>
        <p:nvSpPr>
          <p:cNvPr id="4" name="Segnaposto immagine diapositiva 3"/>
          <p:cNvSpPr>
            <a:spLocks noGrp="1" noRot="1" noChangeAspect="1"/>
          </p:cNvSpPr>
          <p:nvPr>
            <p:ph type="sldImg" idx="2"/>
          </p:nvPr>
        </p:nvSpPr>
        <p:spPr>
          <a:xfrm>
            <a:off x="854075" y="746125"/>
            <a:ext cx="4960938" cy="3722688"/>
          </a:xfrm>
          <a:prstGeom prst="rect">
            <a:avLst/>
          </a:prstGeom>
          <a:noFill/>
          <a:ln w="12700">
            <a:solidFill>
              <a:prstClr val="black"/>
            </a:solidFill>
          </a:ln>
        </p:spPr>
        <p:txBody>
          <a:bodyPr vert="horz" lIns="92340" tIns="46169" rIns="92340" bIns="46169" rtlCol="0" anchor="ctr"/>
          <a:lstStyle/>
          <a:p>
            <a:pPr lvl="0"/>
            <a:endParaRPr lang="it-IT" noProof="0"/>
          </a:p>
        </p:txBody>
      </p:sp>
      <p:sp>
        <p:nvSpPr>
          <p:cNvPr id="5" name="Segnaposto note 4"/>
          <p:cNvSpPr>
            <a:spLocks noGrp="1"/>
          </p:cNvSpPr>
          <p:nvPr>
            <p:ph type="body" sz="quarter" idx="3"/>
          </p:nvPr>
        </p:nvSpPr>
        <p:spPr>
          <a:xfrm>
            <a:off x="666750" y="4714506"/>
            <a:ext cx="5335588" cy="4467311"/>
          </a:xfrm>
          <a:prstGeom prst="rect">
            <a:avLst/>
          </a:prstGeom>
        </p:spPr>
        <p:txBody>
          <a:bodyPr vert="horz" lIns="92340" tIns="46169" rIns="92340" bIns="46169"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29014"/>
            <a:ext cx="2889250" cy="496009"/>
          </a:xfrm>
          <a:prstGeom prst="rect">
            <a:avLst/>
          </a:prstGeom>
        </p:spPr>
        <p:txBody>
          <a:bodyPr vert="horz" lIns="92340" tIns="46169" rIns="92340" bIns="46169"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778250" y="9429014"/>
            <a:ext cx="2889250" cy="496009"/>
          </a:xfrm>
          <a:prstGeom prst="rect">
            <a:avLst/>
          </a:prstGeom>
        </p:spPr>
        <p:txBody>
          <a:bodyPr vert="horz" lIns="92340" tIns="46169" rIns="92340" bIns="46169" rtlCol="0" anchor="b"/>
          <a:lstStyle>
            <a:lvl1pPr algn="r" fontAlgn="auto">
              <a:spcBef>
                <a:spcPts val="0"/>
              </a:spcBef>
              <a:spcAft>
                <a:spcPts val="0"/>
              </a:spcAft>
              <a:defRPr sz="1200">
                <a:latin typeface="+mn-lt"/>
                <a:cs typeface="+mn-cs"/>
              </a:defRPr>
            </a:lvl1pPr>
          </a:lstStyle>
          <a:p>
            <a:pPr>
              <a:defRPr/>
            </a:pPr>
            <a:fld id="{C4467290-A1E6-4428-B897-9893D8308643}" type="slidenum">
              <a:rPr lang="it-IT"/>
              <a:pPr>
                <a:defRPr/>
              </a:pPr>
              <a:t>‹N›</a:t>
            </a:fld>
            <a:endParaRPr lang="it-IT"/>
          </a:p>
        </p:txBody>
      </p:sp>
    </p:spTree>
    <p:extLst>
      <p:ext uri="{BB962C8B-B14F-4D97-AF65-F5344CB8AC3E}">
        <p14:creationId xmlns:p14="http://schemas.microsoft.com/office/powerpoint/2010/main" val="35549627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Nel definire tale pregiudizio come il venir meno di una concreta ed effettiva occasione favorevole di conseguire un determinato bene, configurabile non già come mera aspettativa di fatto ma come entità patrimoniale a </a:t>
            </a:r>
            <a:r>
              <a:rPr lang="it-IT" dirty="0" err="1" smtClean="0"/>
              <a:t>sè</a:t>
            </a:r>
            <a:r>
              <a:rPr lang="it-IT" dirty="0" smtClean="0"/>
              <a:t> stante, giuridicamente ed economicamente suscettibile di autonoma valutazione, la Corte ha infatti precisato che il riconoscimento del relativo ristoro presuppone la prova, posta a carico del creditore, della realizzazione in concreto di alcuni dei presupposti per il raggiungimento del risultato sperato ed impedito dalla condotta illecita, della quale il danno risarcibile deve rappresentare una conseguenza immediata e diretta (cfr. </a:t>
            </a:r>
            <a:r>
              <a:rPr lang="it-IT" dirty="0" err="1" smtClean="0"/>
              <a:t>Cass</a:t>
            </a:r>
            <a:r>
              <a:rPr lang="it-IT" dirty="0" smtClean="0"/>
              <a:t>., Sez. 1, 29/11/2016, n. 24295; </a:t>
            </a:r>
            <a:r>
              <a:rPr lang="it-IT" dirty="0" err="1" smtClean="0"/>
              <a:t>Cass</a:t>
            </a:r>
            <a:r>
              <a:rPr lang="it-IT" dirty="0" smtClean="0"/>
              <a:t>., Sez. 3, 12/02/2015, n. 2737; 17/04/2008, n. 10111).</a:t>
            </a:r>
          </a:p>
          <a:p>
            <a:endParaRPr lang="it-IT" dirty="0" smtClean="0"/>
          </a:p>
          <a:p>
            <a:r>
              <a:rPr lang="it-IT" dirty="0" smtClean="0"/>
              <a:t>La necessità di tale prova è stata più volte ribadita in riferimento non soltanto alla partecipazione alle procedure di aggiudicazione dei pubblici appalti ed ai rapporti con la stazione appaltante, ma anche ai rapporti tra soggetti privati, con la precisazione che essa può essere fornita anche solo in via presuntiva o sulla base di un calcolo probabilistico, </a:t>
            </a:r>
            <a:r>
              <a:rPr lang="it-IT" dirty="0" err="1" smtClean="0"/>
              <a:t>purchè</a:t>
            </a:r>
            <a:r>
              <a:rPr lang="it-IT" dirty="0" smtClean="0"/>
              <a:t> sia fondata su elementi specifici e concreti dai quali possa desumersi, in termini di certezza o di elevata probabilità, l’attuale esistenza del pregiudizio in questione, indipendentemente dal relativo ammontare, la cui liquidazione può aver luogo anche in via equitativa (cfr. </a:t>
            </a:r>
            <a:r>
              <a:rPr lang="it-IT" dirty="0" err="1" smtClean="0"/>
              <a:t>Cass</a:t>
            </a:r>
            <a:r>
              <a:rPr lang="it-IT" dirty="0" smtClean="0"/>
              <a:t>., Sez. 3, 14/03/2017, n. 6488; 10/12/2012, n. 22376; </a:t>
            </a:r>
            <a:r>
              <a:rPr lang="it-IT" dirty="0" err="1" smtClean="0"/>
              <a:t>Cass</a:t>
            </a:r>
            <a:r>
              <a:rPr lang="it-IT" dirty="0" smtClean="0"/>
              <a:t>., Sez. 1, 30/09/2016, n. 19604).</a:t>
            </a:r>
            <a:endParaRPr lang="it-IT" dirty="0"/>
          </a:p>
        </p:txBody>
      </p:sp>
      <p:sp>
        <p:nvSpPr>
          <p:cNvPr id="4" name="Segnaposto numero diapositiva 3"/>
          <p:cNvSpPr>
            <a:spLocks noGrp="1"/>
          </p:cNvSpPr>
          <p:nvPr>
            <p:ph type="sldNum" sz="quarter" idx="10"/>
          </p:nvPr>
        </p:nvSpPr>
        <p:spPr/>
        <p:txBody>
          <a:bodyPr/>
          <a:lstStyle/>
          <a:p>
            <a:pPr>
              <a:defRPr/>
            </a:pPr>
            <a:fld id="{C4467290-A1E6-4428-B897-9893D8308643}" type="slidenum">
              <a:rPr lang="it-IT" smtClean="0"/>
              <a:pPr>
                <a:defRPr/>
              </a:pPr>
              <a:t>17</a:t>
            </a:fld>
            <a:endParaRPr lang="it-IT"/>
          </a:p>
        </p:txBody>
      </p:sp>
    </p:spTree>
    <p:extLst>
      <p:ext uri="{BB962C8B-B14F-4D97-AF65-F5344CB8AC3E}">
        <p14:creationId xmlns:p14="http://schemas.microsoft.com/office/powerpoint/2010/main" val="2148458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87EA7DF-FFD5-443D-A056-75EEA2D9EF51}" type="slidenum">
              <a:rPr lang="it-IT" smtClean="0"/>
              <a:pPr/>
              <a:t>79</a:t>
            </a:fld>
            <a:endParaRPr lang="it-IT"/>
          </a:p>
        </p:txBody>
      </p:sp>
    </p:spTree>
    <p:extLst>
      <p:ext uri="{BB962C8B-B14F-4D97-AF65-F5344CB8AC3E}">
        <p14:creationId xmlns:p14="http://schemas.microsoft.com/office/powerpoint/2010/main" val="875819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Nel definire tale pregiudizio come il venir meno di una concreta ed effettiva occasione favorevole di conseguire un determinato bene, configurabile non già come mera aspettativa di fatto ma come entità patrimoniale a </a:t>
            </a:r>
            <a:r>
              <a:rPr lang="it-IT" dirty="0" err="1" smtClean="0"/>
              <a:t>sè</a:t>
            </a:r>
            <a:r>
              <a:rPr lang="it-IT" dirty="0" smtClean="0"/>
              <a:t> stante, giuridicamente ed economicamente suscettibile di autonoma valutazione, la Corte ha infatti precisato che il riconoscimento del relativo ristoro presuppone la prova, posta a carico del creditore, della realizzazione in concreto di alcuni dei presupposti per il raggiungimento del risultato sperato ed impedito dalla condotta illecita, della quale il danno risarcibile deve rappresentare una conseguenza immediata e diretta (cfr. </a:t>
            </a:r>
            <a:r>
              <a:rPr lang="it-IT" dirty="0" err="1" smtClean="0"/>
              <a:t>Cass</a:t>
            </a:r>
            <a:r>
              <a:rPr lang="it-IT" dirty="0" smtClean="0"/>
              <a:t>., Sez. 1, 29/11/2016, n. 24295; </a:t>
            </a:r>
            <a:r>
              <a:rPr lang="it-IT" dirty="0" err="1" smtClean="0"/>
              <a:t>Cass</a:t>
            </a:r>
            <a:r>
              <a:rPr lang="it-IT" dirty="0" smtClean="0"/>
              <a:t>., Sez. 3, 12/02/2015, n. 2737; 17/04/2008, n. 10111).</a:t>
            </a:r>
          </a:p>
          <a:p>
            <a:endParaRPr lang="it-IT" dirty="0" smtClean="0"/>
          </a:p>
          <a:p>
            <a:r>
              <a:rPr lang="it-IT" dirty="0" smtClean="0"/>
              <a:t>La necessità di tale prova è stata più volte ribadita in riferimento non soltanto alla partecipazione alle procedure di aggiudicazione dei pubblici appalti ed ai rapporti con la stazione appaltante, ma anche ai rapporti tra soggetti privati, con la precisazione che essa può essere fornita anche solo in via presuntiva o sulla base di un calcolo probabilistico, </a:t>
            </a:r>
            <a:r>
              <a:rPr lang="it-IT" dirty="0" err="1" smtClean="0"/>
              <a:t>purchè</a:t>
            </a:r>
            <a:r>
              <a:rPr lang="it-IT" dirty="0" smtClean="0"/>
              <a:t> sia fondata su elementi specifici e concreti dai quali possa desumersi, in termini di certezza o di elevata probabilità, l’attuale esistenza del pregiudizio in questione, indipendentemente dal relativo ammontare, la cui liquidazione può aver luogo anche in via equitativa (cfr. </a:t>
            </a:r>
            <a:r>
              <a:rPr lang="it-IT" dirty="0" err="1" smtClean="0"/>
              <a:t>Cass</a:t>
            </a:r>
            <a:r>
              <a:rPr lang="it-IT" dirty="0" smtClean="0"/>
              <a:t>., Sez. 3, 14/03/2017, n. 6488; 10/12/2012, n. 22376; </a:t>
            </a:r>
            <a:r>
              <a:rPr lang="it-IT" dirty="0" err="1" smtClean="0"/>
              <a:t>Cass</a:t>
            </a:r>
            <a:r>
              <a:rPr lang="it-IT" dirty="0" smtClean="0"/>
              <a:t>., Sez. 1, 30/09/2016, n. 19604).</a:t>
            </a:r>
            <a:endParaRPr lang="it-IT" dirty="0"/>
          </a:p>
        </p:txBody>
      </p:sp>
      <p:sp>
        <p:nvSpPr>
          <p:cNvPr id="4" name="Segnaposto numero diapositiva 3"/>
          <p:cNvSpPr>
            <a:spLocks noGrp="1"/>
          </p:cNvSpPr>
          <p:nvPr>
            <p:ph type="sldNum" sz="quarter" idx="10"/>
          </p:nvPr>
        </p:nvSpPr>
        <p:spPr/>
        <p:txBody>
          <a:bodyPr/>
          <a:lstStyle/>
          <a:p>
            <a:pPr>
              <a:defRPr/>
            </a:pPr>
            <a:fld id="{C4467290-A1E6-4428-B897-9893D8308643}" type="slidenum">
              <a:rPr lang="it-IT" smtClean="0"/>
              <a:pPr>
                <a:defRPr/>
              </a:pPr>
              <a:t>19</a:t>
            </a:fld>
            <a:endParaRPr lang="it-IT"/>
          </a:p>
        </p:txBody>
      </p:sp>
    </p:spTree>
    <p:extLst>
      <p:ext uri="{BB962C8B-B14F-4D97-AF65-F5344CB8AC3E}">
        <p14:creationId xmlns:p14="http://schemas.microsoft.com/office/powerpoint/2010/main" val="2148458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nSpc>
                <a:spcPct val="110000"/>
              </a:lnSpc>
              <a:spcAft>
                <a:spcPts val="260"/>
              </a:spcAft>
            </a:pPr>
            <a:r>
              <a:rPr lang="it-IT" sz="1200" i="1" dirty="0" smtClean="0">
                <a:latin typeface="Times New Roman"/>
                <a:ea typeface="Calibri"/>
              </a:rPr>
              <a:t>Cfr. </a:t>
            </a:r>
            <a:r>
              <a:rPr lang="it-IT" sz="1200" dirty="0" smtClean="0">
                <a:latin typeface="Times New Roman"/>
                <a:ea typeface="Calibri"/>
              </a:rPr>
              <a:t>Esemplificativo in tal senso è il caso è ammesso il soccorso istruttorio, in sede di selezione preliminare delle imprese, per produrre in un secondo momento la dichiarazione dell’impresa ausiliaria sul possesso dei requisiti esperienziali richiesti per la partecipazione alla gara (Consiglio di Giustizia Amministrativa per la Regione Siciliana, 5 novembre 2018, n. 701). </a:t>
            </a:r>
          </a:p>
          <a:p>
            <a:pPr>
              <a:lnSpc>
                <a:spcPct val="110000"/>
              </a:lnSpc>
              <a:spcAft>
                <a:spcPts val="260"/>
              </a:spcAft>
            </a:pPr>
            <a:r>
              <a:rPr lang="it-IT" sz="1200" dirty="0" smtClean="0">
                <a:latin typeface="Times New Roman"/>
                <a:ea typeface="Calibri"/>
              </a:rPr>
              <a:t>Per l’ANAC, l’istituto del soccorso istruttorio, in linea generale, non può essere utilizzato per il recupero di requisiti non posseduti entro il termine fissato per la presentazione dell’offerta/domanda. </a:t>
            </a:r>
          </a:p>
          <a:p>
            <a:pPr>
              <a:lnSpc>
                <a:spcPct val="110000"/>
              </a:lnSpc>
              <a:spcAft>
                <a:spcPts val="260"/>
              </a:spcAft>
            </a:pPr>
            <a:r>
              <a:rPr lang="it-IT" sz="1200" dirty="0" smtClean="0">
                <a:latin typeface="Times New Roman"/>
                <a:ea typeface="Calibri"/>
              </a:rPr>
              <a:t>Infatti, tale strumento non può essere utilizzato per colmare le lacune del contratto di avvalimento, apportandovi integrazioni </a:t>
            </a:r>
            <a:r>
              <a:rPr lang="it-IT" sz="1200" i="1" dirty="0" smtClean="0">
                <a:latin typeface="Times New Roman"/>
                <a:ea typeface="Calibri"/>
              </a:rPr>
              <a:t>ex post</a:t>
            </a:r>
            <a:r>
              <a:rPr lang="it-IT" sz="1200" dirty="0" smtClean="0">
                <a:latin typeface="Times New Roman"/>
                <a:ea typeface="Calibri"/>
              </a:rPr>
              <a:t> e fornendo all’avvalente il requisito mancante, poiché esso stesso rappresenta il presupposto per la partecipazione alla gara. </a:t>
            </a:r>
          </a:p>
          <a:p>
            <a:pPr>
              <a:lnSpc>
                <a:spcPct val="110000"/>
              </a:lnSpc>
              <a:spcAft>
                <a:spcPts val="260"/>
              </a:spcAft>
            </a:pPr>
            <a:r>
              <a:rPr lang="it-IT" sz="1200" dirty="0" smtClean="0">
                <a:latin typeface="Times New Roman"/>
                <a:ea typeface="Calibri"/>
              </a:rPr>
              <a:t>Il concorrente può sempre intervenire sul contratto di avvalimento su altri aspetti, ad es. al fine di chiarire la responsabilità solidale con l’ausiliaria sull’esecuzione dell’appalto (</a:t>
            </a:r>
            <a:r>
              <a:rPr lang="it-IT" sz="1200" i="1" dirty="0" smtClean="0">
                <a:latin typeface="Times New Roman"/>
                <a:ea typeface="Calibri"/>
              </a:rPr>
              <a:t>cfr.</a:t>
            </a:r>
            <a:r>
              <a:rPr lang="it-IT" sz="1200" dirty="0" smtClean="0">
                <a:latin typeface="Times New Roman"/>
                <a:ea typeface="Calibri"/>
              </a:rPr>
              <a:t> “</a:t>
            </a:r>
            <a:r>
              <a:rPr lang="it-IT" sz="1200" i="1" dirty="0" smtClean="0">
                <a:latin typeface="Times New Roman"/>
                <a:ea typeface="Calibri"/>
              </a:rPr>
              <a:t>Rassegna ragionata delle massime di precontenzioso in tema di avvalimento e soccorso istruttorio</a:t>
            </a:r>
            <a:r>
              <a:rPr lang="it-IT" sz="1200" dirty="0" smtClean="0">
                <a:latin typeface="Times New Roman"/>
                <a:ea typeface="Calibri"/>
              </a:rPr>
              <a:t>”, pareri di precontenzioso emessi nel corso del 2017).</a:t>
            </a:r>
          </a:p>
          <a:p>
            <a:pPr>
              <a:lnSpc>
                <a:spcPct val="110000"/>
              </a:lnSpc>
              <a:spcAft>
                <a:spcPts val="260"/>
              </a:spcAft>
            </a:pPr>
            <a:r>
              <a:rPr lang="it-IT" sz="1200" dirty="0" smtClean="0">
                <a:latin typeface="Times New Roman"/>
                <a:ea typeface="Calibri"/>
              </a:rPr>
              <a:t>E’ possibile interpretare l’istituto a favore della integrazione postuma di tale requisito oppure interpretarlo restrittivamente mettendo sul piano argomentativo la determinazione dell’8 gennaio 2015, n. 1 dell’ANAC secondo cui “</a:t>
            </a:r>
            <a:r>
              <a:rPr lang="it-IT" sz="1200" i="1" dirty="0" smtClean="0">
                <a:latin typeface="Times New Roman"/>
                <a:ea typeface="Calibri"/>
              </a:rPr>
              <a:t>non può, in ogni caso, essere strumentalmente utilizzato per l’acquisizione, in gara, di un requisito o di una condizione di partecipazione, mancante alla scadenza del termine di presentazione dell’offerta</a:t>
            </a:r>
            <a:r>
              <a:rPr lang="it-IT" sz="1200" dirty="0" smtClean="0">
                <a:latin typeface="Times New Roman"/>
                <a:ea typeface="Calibri"/>
              </a:rPr>
              <a:t>” oppure limitarne l’applicazione all’ipotesi di mancata allegazione, per mera dimenticanza, del contratto che, in ogni caso, sia stato già siglato alla data di presentazione dell’offerta nonché nel caso di assenza degli altri adempimenti prescritti in ordine all’avvalimento.</a:t>
            </a:r>
          </a:p>
          <a:p>
            <a:pPr>
              <a:lnSpc>
                <a:spcPct val="110000"/>
              </a:lnSpc>
              <a:spcAft>
                <a:spcPts val="260"/>
              </a:spcAft>
            </a:pPr>
            <a:r>
              <a:rPr lang="it-IT" sz="1200" dirty="0" smtClean="0">
                <a:latin typeface="Times New Roman"/>
                <a:ea typeface="Calibri"/>
              </a:rPr>
              <a:t>Il Consiglio di Stato, sez. V, con sentenza n. 6066, pubblicata il 19/02/2019, che è intervenuto sulla questione dell’ammissibilità del soccorso istruttorio nel caso della presentazione, in uno con l’offerta, di una mera copia del contratto di avvalimento, chiarendo che questa “</a:t>
            </a:r>
            <a:r>
              <a:rPr lang="it-IT" sz="1200" i="1" dirty="0" smtClean="0">
                <a:latin typeface="Times New Roman"/>
                <a:ea typeface="Calibri"/>
              </a:rPr>
              <a:t>costituisce una “irregolarità” (relativa alla forma) dei documenti che devono essere prodotti nel corso della procedura di gara cui è possibile rimediare mediante attivazione del soccorso istruttorio”.</a:t>
            </a:r>
            <a:endParaRPr lang="it-IT" sz="1200" dirty="0" smtClean="0">
              <a:latin typeface="Times New Roman"/>
              <a:ea typeface="Calibri"/>
            </a:endParaRPr>
          </a:p>
          <a:p>
            <a:pPr>
              <a:lnSpc>
                <a:spcPct val="110000"/>
              </a:lnSpc>
              <a:spcAft>
                <a:spcPts val="260"/>
              </a:spcAft>
            </a:pPr>
            <a:r>
              <a:rPr lang="it-IT" sz="1200" dirty="0" smtClean="0">
                <a:latin typeface="Times New Roman"/>
                <a:ea typeface="Calibri"/>
              </a:rPr>
              <a:t>Ciò in coerenza con la ratio della disposizione normativa sul soccorso istruttorio, secondo cui si procede all’esclusione solo di quell’operatore economico che sia privo del requisito di partecipazione non anche dell’operatore che non sia stato rigoroso nel fornirne la documentazione richiesta per attestarne il possesso (così anche la determinazione dell’Autorità nazionale anticorruzione dell’ 8 gennaio 2015, n. 1, nonché </a:t>
            </a:r>
            <a:r>
              <a:rPr lang="it-IT" sz="1200" dirty="0" err="1" smtClean="0">
                <a:latin typeface="Times New Roman"/>
                <a:ea typeface="Calibri"/>
              </a:rPr>
              <a:t>Cons</a:t>
            </a:r>
            <a:r>
              <a:rPr lang="it-IT" sz="1200" dirty="0" smtClean="0">
                <a:latin typeface="Times New Roman"/>
                <a:ea typeface="Calibri"/>
              </a:rPr>
              <a:t>. Stato, Adunanza plenaria 25 febbraio 2014, n. 9). Solo a queste condizioni, del resto, può realmente realizzarsi il </a:t>
            </a:r>
            <a:r>
              <a:rPr lang="it-IT" sz="1200" i="1" dirty="0" err="1" smtClean="0">
                <a:latin typeface="Times New Roman"/>
                <a:ea typeface="Calibri"/>
              </a:rPr>
              <a:t>favor</a:t>
            </a:r>
            <a:r>
              <a:rPr lang="it-IT" sz="1200" i="1" dirty="0" smtClean="0">
                <a:latin typeface="Times New Roman"/>
                <a:ea typeface="Calibri"/>
              </a:rPr>
              <a:t> </a:t>
            </a:r>
            <a:r>
              <a:rPr lang="it-IT" sz="1200" i="1" dirty="0" err="1" smtClean="0">
                <a:latin typeface="Times New Roman"/>
                <a:ea typeface="Calibri"/>
              </a:rPr>
              <a:t>partecipationis</a:t>
            </a:r>
            <a:r>
              <a:rPr lang="it-IT" sz="1200" dirty="0" smtClean="0">
                <a:latin typeface="Times New Roman"/>
                <a:ea typeface="Calibri"/>
              </a:rPr>
              <a:t> cui l’istituto del soccorso istruttorio è funzionale.</a:t>
            </a:r>
          </a:p>
          <a:p>
            <a:pPr>
              <a:lnSpc>
                <a:spcPct val="110000"/>
              </a:lnSpc>
              <a:spcAft>
                <a:spcPts val="260"/>
              </a:spcAft>
            </a:pPr>
            <a:r>
              <a:rPr lang="it-IT" sz="1200" dirty="0" smtClean="0">
                <a:latin typeface="Times New Roman"/>
                <a:ea typeface="Calibri"/>
              </a:rPr>
              <a:t>Più complesso, perché somma l’assenza della firma e l’errore nella forma, il caso affrontato dal </a:t>
            </a:r>
            <a:r>
              <a:rPr lang="it-IT" sz="1200" dirty="0" err="1" smtClean="0">
                <a:latin typeface="Times New Roman"/>
                <a:ea typeface="Calibri"/>
              </a:rPr>
              <a:t>Cons</a:t>
            </a:r>
            <a:r>
              <a:rPr lang="it-IT" sz="1200" dirty="0" smtClean="0">
                <a:latin typeface="Times New Roman"/>
                <a:ea typeface="Calibri"/>
              </a:rPr>
              <a:t>. Stato (Sez. V, 18 luglio 2017, n. 3550) del contratto di avvalimento che era stato presentato come meramente scansionato – sottoscritto dalla sola ausiliaria e non anche dall’ausiliata – salvato su un supporto fisico </a:t>
            </a:r>
            <a:r>
              <a:rPr lang="it-IT" sz="1200" dirty="0" err="1" smtClean="0">
                <a:latin typeface="Times New Roman"/>
                <a:ea typeface="Calibri"/>
              </a:rPr>
              <a:t>cd-rom</a:t>
            </a:r>
            <a:r>
              <a:rPr lang="it-IT" sz="1200" dirty="0" smtClean="0">
                <a:latin typeface="Times New Roman"/>
                <a:ea typeface="Calibri"/>
              </a:rPr>
              <a:t> e neppure firmato digitalmente dall’aggiudicataria. In estrema sintesi, l’ausiliata aveva depositato non il documento in questione, bensì una mera riproduzione meccanica ai sensi dell’art. 2712 Cod. civ. (ossia un file immagine caricato su supporto informatico). In tal caso, era stata dichiarata l’inesistenza del contratto e l’inapplicabilità del soccorso istruttorio.</a:t>
            </a:r>
          </a:p>
          <a:p>
            <a:pPr>
              <a:lnSpc>
                <a:spcPct val="110000"/>
              </a:lnSpc>
              <a:spcAft>
                <a:spcPts val="260"/>
              </a:spcAft>
            </a:pPr>
            <a:r>
              <a:rPr lang="it-IT" sz="1200" dirty="0" smtClean="0">
                <a:latin typeface="Times New Roman"/>
                <a:ea typeface="Calibri"/>
              </a:rPr>
              <a:t>TAR Campania, Sez. VII, 4 marzo 2019, n. 1195 che ha negato la possibilità di soccorso istruttorio di un contratto di avvalimento che richiamava in modo del tutto generico la pregressa esperienza e quanto alle risorse concretamente messe a disposizione della concorrente, riproduceva invece una formula utilizzabile per i contratti di avvalimento di garanzia.</a:t>
            </a:r>
          </a:p>
          <a:p>
            <a:pPr>
              <a:lnSpc>
                <a:spcPct val="110000"/>
              </a:lnSpc>
              <a:spcAft>
                <a:spcPts val="260"/>
              </a:spcAft>
            </a:pPr>
            <a:r>
              <a:rPr lang="it-IT" sz="1200" dirty="0" smtClean="0">
                <a:latin typeface="Times New Roman"/>
                <a:ea typeface="Calibri"/>
              </a:rPr>
              <a:t>Ciò in coerenza con il bando tipo n. 1 dell’ANAC, che, con riferimento al previgente quadro normativo, ritenne non sanabile anche la mancata dichiarazione della volontà di ricorso all’avvalimento, dal momento che l’integrazione o la regolarizzazione possono riguardare solo la documentazione a corredo della stessa dichiarazione (</a:t>
            </a:r>
            <a:r>
              <a:rPr lang="it-IT" sz="1200" dirty="0" err="1" smtClean="0">
                <a:latin typeface="Times New Roman"/>
                <a:ea typeface="Calibri"/>
              </a:rPr>
              <a:t>det</a:t>
            </a:r>
            <a:r>
              <a:rPr lang="it-IT" sz="1200" dirty="0" smtClean="0">
                <a:latin typeface="Times New Roman"/>
                <a:ea typeface="Calibri"/>
              </a:rPr>
              <a:t>. 1/2015).</a:t>
            </a:r>
          </a:p>
          <a:p>
            <a:endParaRPr lang="it-IT" dirty="0"/>
          </a:p>
        </p:txBody>
      </p:sp>
      <p:sp>
        <p:nvSpPr>
          <p:cNvPr id="4" name="Segnaposto numero diapositiva 3"/>
          <p:cNvSpPr>
            <a:spLocks noGrp="1"/>
          </p:cNvSpPr>
          <p:nvPr>
            <p:ph type="sldNum" sz="quarter" idx="10"/>
          </p:nvPr>
        </p:nvSpPr>
        <p:spPr/>
        <p:txBody>
          <a:bodyPr/>
          <a:lstStyle/>
          <a:p>
            <a:pPr>
              <a:defRPr/>
            </a:pPr>
            <a:fld id="{C4467290-A1E6-4428-B897-9893D8308643}" type="slidenum">
              <a:rPr lang="it-IT" smtClean="0"/>
              <a:pPr>
                <a:defRPr/>
              </a:pPr>
              <a:t>69</a:t>
            </a:fld>
            <a:endParaRPr lang="it-IT"/>
          </a:p>
        </p:txBody>
      </p:sp>
    </p:spTree>
    <p:extLst>
      <p:ext uri="{BB962C8B-B14F-4D97-AF65-F5344CB8AC3E}">
        <p14:creationId xmlns:p14="http://schemas.microsoft.com/office/powerpoint/2010/main" val="4267623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Si osserva che la nuova normativa non esplicita più la possibilità prevista in vigenza del d.lgs. 163/2006 di attestarsi SOA mediante avvalimento.</a:t>
            </a:r>
          </a:p>
          <a:p>
            <a:r>
              <a:rPr lang="it-IT" dirty="0" smtClean="0"/>
              <a:t>Al riguardo, si osserva che se, da una parte, l’art. 90, comma 3, può indirettamente richiamare la qualificazione infragruppo, dall’altra, la modifica di coordinamento del testo del codice, introdotta dal correttivo d.lgs. 56/2017, sul comma 1 dell’art. 89 del Codice non implica di per sé il superamento dell’avvalimento infragruppo (o avvalimento stabile), così come disciplinato dal previgente art. 50 del d.lgs. 163/2006 e dall’art. 88 del D.P.R. 207/2010.</a:t>
            </a:r>
          </a:p>
          <a:p>
            <a:r>
              <a:rPr lang="it-IT" dirty="0" smtClean="0"/>
              <a:t>Infatti, secondo la relazione illustrativa alle Camere dello schema di correttivo, la correzione si era resa necessaria perché lo stesso comma richiama i requisiti di carattere economico, finanziario, tecnico e professionale, che rappresentano i tradizionali requisiti di qualificazione puntualmente elencati all'articolo 83 del Codice. Non era, pertanto, opportuno alcun ulteriore richiamo (che per questo motivo veniva soppresso) al “possesso dei requisiti di qualificazione di cui all'articolo 84”.</a:t>
            </a:r>
          </a:p>
          <a:p>
            <a:r>
              <a:rPr lang="it-IT" dirty="0" smtClean="0"/>
              <a:t>Ciò osservato, si ipotizza il mantenimento della qualificazione tramite avvalimento stabile, ovvero del l’istituto che consente - ai fini dell’attestazione SOA - di soddisfare la richiesta relativa al possesso dei requisiti di carattere economico, finanziario, tecnico e professionale necessari per la qualificazione avvalendosi delle capacità di altri soggetti appartenenti allo stesso gruppo industriale.</a:t>
            </a:r>
          </a:p>
          <a:p>
            <a:r>
              <a:rPr lang="it-IT" dirty="0" smtClean="0"/>
              <a:t>In tal caso, tuttavia, si ritiene necessario che a tale “prestito” di requisiti speciali si accompagni, in sede di attestazione dell’ausiliata, la dimostrazione del possesso dei requisiti generali in capo al l'</a:t>
            </a:r>
            <a:r>
              <a:rPr lang="it-IT" dirty="0" err="1" smtClean="0"/>
              <a:t>ausilaria</a:t>
            </a:r>
            <a:r>
              <a:rPr lang="it-IT" dirty="0" smtClean="0"/>
              <a:t> per evitare che l’avvalimento mascheri un aggiramento delle disposizioni di cui all’art. 80 del codice.</a:t>
            </a:r>
          </a:p>
          <a:p>
            <a:r>
              <a:rPr lang="it-IT" dirty="0" smtClean="0"/>
              <a:t>Inoltre, si ritiene opportuno che, di volta in volta, la stazione appaltante verifichi, in gara, la persistenza del rapporto societario tra i due soggetti e l’antimafia dell’impresa ausiliaria.</a:t>
            </a:r>
          </a:p>
          <a:p>
            <a:endParaRPr lang="it-IT" dirty="0"/>
          </a:p>
        </p:txBody>
      </p:sp>
      <p:sp>
        <p:nvSpPr>
          <p:cNvPr id="4" name="Segnaposto numero diapositiva 3"/>
          <p:cNvSpPr>
            <a:spLocks noGrp="1"/>
          </p:cNvSpPr>
          <p:nvPr>
            <p:ph type="sldNum" sz="quarter" idx="10"/>
          </p:nvPr>
        </p:nvSpPr>
        <p:spPr/>
        <p:txBody>
          <a:bodyPr/>
          <a:lstStyle/>
          <a:p>
            <a:pPr>
              <a:defRPr/>
            </a:pPr>
            <a:fld id="{C4467290-A1E6-4428-B897-9893D8308643}" type="slidenum">
              <a:rPr lang="it-IT" smtClean="0"/>
              <a:pPr>
                <a:defRPr/>
              </a:pPr>
              <a:t>70</a:t>
            </a:fld>
            <a:endParaRPr lang="it-IT"/>
          </a:p>
        </p:txBody>
      </p:sp>
    </p:spTree>
    <p:extLst>
      <p:ext uri="{BB962C8B-B14F-4D97-AF65-F5344CB8AC3E}">
        <p14:creationId xmlns:p14="http://schemas.microsoft.com/office/powerpoint/2010/main" val="3475202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smtClean="0">
                <a:solidFill>
                  <a:schemeClr val="tx1"/>
                </a:solidFill>
                <a:effectLst/>
                <a:latin typeface="+mn-lt"/>
                <a:ea typeface="+mn-ea"/>
                <a:cs typeface="+mn-cs"/>
              </a:rPr>
              <a:t>8. L’avvalimento frazionato (art. 5)</a:t>
            </a:r>
          </a:p>
          <a:p>
            <a:r>
              <a:rPr lang="it-IT" sz="1200" kern="1200" dirty="0" smtClean="0">
                <a:solidFill>
                  <a:schemeClr val="tx1"/>
                </a:solidFill>
                <a:effectLst/>
                <a:latin typeface="+mn-lt"/>
                <a:ea typeface="+mn-ea"/>
                <a:cs typeface="+mn-cs"/>
              </a:rPr>
              <a:t>La bozza di decreto stabilisce che l’amministrazione possa imporre il divieto di avvalimento, o, in alternativa, l’obbligo di avvalersi di un numero ridotto di operatori economici, in relazione alla particolare natura di talune prestazioni.</a:t>
            </a:r>
          </a:p>
          <a:p>
            <a:r>
              <a:rPr lang="it-IT" sz="1200" kern="1200" dirty="0" smtClean="0">
                <a:solidFill>
                  <a:schemeClr val="tx1"/>
                </a:solidFill>
                <a:effectLst/>
                <a:latin typeface="+mn-lt"/>
                <a:ea typeface="+mn-ea"/>
                <a:cs typeface="+mn-cs"/>
              </a:rPr>
              <a:t>Per quanto concerne la possibilità di prevedere un divieto di avvalimento, si richiama quanto affermato al punto 3.</a:t>
            </a:r>
          </a:p>
          <a:p>
            <a:r>
              <a:rPr lang="it-IT" sz="1200" kern="1200" dirty="0" smtClean="0">
                <a:solidFill>
                  <a:schemeClr val="tx1"/>
                </a:solidFill>
                <a:effectLst/>
                <a:latin typeface="+mn-lt"/>
                <a:ea typeface="+mn-ea"/>
                <a:cs typeface="+mn-cs"/>
              </a:rPr>
              <a:t>Quanto invece alla possibilità di ridurre il numero di soggetti ausiliari di cui possa avvalersi uno stesso operatore economico, si osserva che la possibilità di avvalersi di più imprese ausiliarie è stata imposta nella normativa interna dalla Corte di Giustizia, con la sentenza n., n° C-94/12 del 10/10/2013.</a:t>
            </a:r>
          </a:p>
          <a:p>
            <a:r>
              <a:rPr lang="it-IT" sz="1200" kern="1200" dirty="0" smtClean="0">
                <a:solidFill>
                  <a:schemeClr val="tx1"/>
                </a:solidFill>
                <a:effectLst/>
                <a:latin typeface="+mn-lt"/>
                <a:ea typeface="+mn-ea"/>
                <a:cs typeface="+mn-cs"/>
              </a:rPr>
              <a:t>Tale sentenza, in particolare, affermava la sussistenza, a livello comunitario, di una facoltà per candidati o gli offerenti, di fare riferimento alle capacità di più soggetti terzi per comprovare che soddisfano un livello minimo di capacità.</a:t>
            </a:r>
          </a:p>
          <a:p>
            <a:r>
              <a:rPr lang="it-IT" sz="1200" kern="1200" dirty="0" smtClean="0">
                <a:solidFill>
                  <a:schemeClr val="tx1"/>
                </a:solidFill>
                <a:effectLst/>
                <a:latin typeface="+mn-lt"/>
                <a:ea typeface="+mn-ea"/>
                <a:cs typeface="+mn-cs"/>
              </a:rPr>
              <a:t>Ora, la Corte prende in considerazione una disposizione della citata direttiva 2004/18, - l’art. 47, par. 2) - a norma del quale “un operatore economico può, se del caso e per un determinato appalto, fare affidamento sulle capacità di altri soggetti, a prescindere dalla natura giuridica dei suoi legami con questi ultimi. In tal caso deve dimostrare alla amministrazione aggiudicatrice che disporrà dei mezzi necessari, ad esempio mediante presentazione dell’impegno a tal fine di questi soggetti.”</a:t>
            </a:r>
          </a:p>
          <a:p>
            <a:r>
              <a:rPr lang="it-IT" sz="1200" kern="1200" dirty="0" smtClean="0">
                <a:solidFill>
                  <a:schemeClr val="tx1"/>
                </a:solidFill>
                <a:effectLst/>
                <a:latin typeface="+mn-lt"/>
                <a:ea typeface="+mn-ea"/>
                <a:cs typeface="+mn-cs"/>
              </a:rPr>
              <a:t>Si osserva, tuttavia che tale norma è stata fedelmente riprodotta anche al par. 1, dell’articolo 63, ovverosia l’articolo che attualmente disciplina l’avvalimento a livello europeo, con ciò rendendo le conclusioni della Corte ancora attuali.</a:t>
            </a:r>
          </a:p>
        </p:txBody>
      </p:sp>
      <p:sp>
        <p:nvSpPr>
          <p:cNvPr id="4" name="Segnaposto numero diapositiva 3"/>
          <p:cNvSpPr>
            <a:spLocks noGrp="1"/>
          </p:cNvSpPr>
          <p:nvPr>
            <p:ph type="sldNum" sz="quarter" idx="10"/>
          </p:nvPr>
        </p:nvSpPr>
        <p:spPr/>
        <p:txBody>
          <a:bodyPr/>
          <a:lstStyle/>
          <a:p>
            <a:pPr>
              <a:defRPr/>
            </a:pPr>
            <a:fld id="{C4467290-A1E6-4428-B897-9893D8308643}" type="slidenum">
              <a:rPr lang="it-IT" smtClean="0"/>
              <a:pPr>
                <a:defRPr/>
              </a:pPr>
              <a:t>71</a:t>
            </a:fld>
            <a:endParaRPr lang="it-IT"/>
          </a:p>
        </p:txBody>
      </p:sp>
    </p:spTree>
    <p:extLst>
      <p:ext uri="{BB962C8B-B14F-4D97-AF65-F5344CB8AC3E}">
        <p14:creationId xmlns:p14="http://schemas.microsoft.com/office/powerpoint/2010/main" val="58383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5. “Critical </a:t>
            </a:r>
            <a:r>
              <a:rPr lang="it-IT" dirty="0" err="1" smtClean="0"/>
              <a:t>Tasks</a:t>
            </a:r>
            <a:r>
              <a:rPr lang="it-IT" dirty="0" smtClean="0"/>
              <a:t>” (art. 4)</a:t>
            </a:r>
          </a:p>
          <a:p>
            <a:r>
              <a:rPr lang="it-IT" dirty="0" smtClean="0"/>
              <a:t>Si richiedono suggerimenti per una più precisa perimetrazione dei “compiti essenziali” di cui all’art. 89, comma 4, del Codice, al fine di fornire chiari parametri alle stazioni appaltanti.</a:t>
            </a:r>
          </a:p>
          <a:p>
            <a:r>
              <a:rPr lang="it-IT" dirty="0" smtClean="0"/>
              <a:t>Al riguardo, si evidenzia la direttiva 2014/24, all’articolo 63, par 2, si limita a stabilire che, per gli appalti di lavori, servizi e operazioni di posa in opera, a fronte di determinate prestazioni considerate “critiche”, la stazione appaltante possa prevedere limiti all’avvalimento.</a:t>
            </a:r>
          </a:p>
          <a:p>
            <a:r>
              <a:rPr lang="it-IT" dirty="0" smtClean="0"/>
              <a:t>Sulla base di tale input comunitario, in relazione agli appalti di lavori, il legislatore nazionale ha introdotto una presunzione “ex </a:t>
            </a:r>
            <a:r>
              <a:rPr lang="it-IT" dirty="0" err="1" smtClean="0"/>
              <a:t>lege</a:t>
            </a:r>
            <a:r>
              <a:rPr lang="it-IT" dirty="0" smtClean="0"/>
              <a:t>” di criticità per l’esecuzione di lavorazioni ricomprese nelle categorie c.d. super specialistiche, di cui all’articolo 89, comma 11, in relazione alle quale ha previsto un limite all’avvalimento.</a:t>
            </a:r>
          </a:p>
          <a:p>
            <a:r>
              <a:rPr lang="it-IT" dirty="0" smtClean="0"/>
              <a:t>La disposizione di cui all’articolo 89, comma 4, dovrebbe quindi intendersi come non applicabile agli appalti di lavori oppure applicabile solo nei casi in cui non sia prevista l’attestazione SOA.</a:t>
            </a:r>
          </a:p>
          <a:p>
            <a:r>
              <a:rPr lang="it-IT" dirty="0" smtClean="0"/>
              <a:t>Diversamente considerando, i suddetti limiti si verrebbero a sommare a quelli, assai stringenti, introdotti dal nuovo Codice in materia di subappalto, comportando di conseguenza un’eccessiva compressione delle possibilità di partecipazione delle imprese alle gare; ciò in pieno disaccordo con quanto previsto dalla normativa comunitaria.</a:t>
            </a:r>
          </a:p>
          <a:p>
            <a:endParaRPr lang="it-IT" dirty="0"/>
          </a:p>
        </p:txBody>
      </p:sp>
      <p:sp>
        <p:nvSpPr>
          <p:cNvPr id="4" name="Segnaposto numero diapositiva 3"/>
          <p:cNvSpPr>
            <a:spLocks noGrp="1"/>
          </p:cNvSpPr>
          <p:nvPr>
            <p:ph type="sldNum" sz="quarter" idx="10"/>
          </p:nvPr>
        </p:nvSpPr>
        <p:spPr/>
        <p:txBody>
          <a:bodyPr/>
          <a:lstStyle/>
          <a:p>
            <a:pPr>
              <a:defRPr/>
            </a:pPr>
            <a:fld id="{C4467290-A1E6-4428-B897-9893D8308643}" type="slidenum">
              <a:rPr lang="it-IT" smtClean="0"/>
              <a:pPr>
                <a:defRPr/>
              </a:pPr>
              <a:t>72</a:t>
            </a:fld>
            <a:endParaRPr lang="it-IT"/>
          </a:p>
        </p:txBody>
      </p:sp>
    </p:spTree>
    <p:extLst>
      <p:ext uri="{BB962C8B-B14F-4D97-AF65-F5344CB8AC3E}">
        <p14:creationId xmlns:p14="http://schemas.microsoft.com/office/powerpoint/2010/main" val="712657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smtClean="0">
                <a:solidFill>
                  <a:schemeClr val="tx1"/>
                </a:solidFill>
                <a:effectLst/>
                <a:latin typeface="+mn-lt"/>
                <a:ea typeface="+mn-ea"/>
                <a:cs typeface="+mn-cs"/>
              </a:rPr>
              <a:t>7. Possibilità per l’ausiliaria di usufruire del c.d. beneficio del quinto (art. 4)</a:t>
            </a:r>
          </a:p>
          <a:p>
            <a:r>
              <a:rPr lang="it-IT" sz="1200" kern="1200" dirty="0" smtClean="0">
                <a:solidFill>
                  <a:schemeClr val="tx1"/>
                </a:solidFill>
                <a:effectLst/>
                <a:latin typeface="+mn-lt"/>
                <a:ea typeface="+mn-ea"/>
                <a:cs typeface="+mn-cs"/>
              </a:rPr>
              <a:t>Si chiede se sia opportuno concedere anche all’impresa ausiliaria la possibilità di usufruire del beneficio del c.d. aumento del quinto, che l’art. 61, D.P.R. n. 207/2010 riferiva all’operatore economico partecipante alla gara.</a:t>
            </a:r>
          </a:p>
          <a:p>
            <a:r>
              <a:rPr lang="it-IT" sz="1200" kern="1200" dirty="0" smtClean="0">
                <a:solidFill>
                  <a:schemeClr val="tx1"/>
                </a:solidFill>
                <a:effectLst/>
                <a:latin typeface="+mn-lt"/>
                <a:ea typeface="+mn-ea"/>
                <a:cs typeface="+mn-cs"/>
              </a:rPr>
              <a:t>Ad avviso dell’Ance tale beneficio dovrebbe estendersi anche all’impresa ausiliaria.</a:t>
            </a:r>
          </a:p>
          <a:p>
            <a:r>
              <a:rPr lang="it-IT" sz="1200" kern="1200" dirty="0" smtClean="0">
                <a:solidFill>
                  <a:schemeClr val="tx1"/>
                </a:solidFill>
                <a:effectLst/>
                <a:latin typeface="+mn-lt"/>
                <a:ea typeface="+mn-ea"/>
                <a:cs typeface="+mn-cs"/>
              </a:rPr>
              <a:t>Infatti, il concorrente che partecipa ad una gara tramite avvalimento, per definizione normativa, può vantare un’idoneità </a:t>
            </a:r>
            <a:r>
              <a:rPr lang="it-IT" sz="1200" kern="1200" dirty="0" err="1" smtClean="0">
                <a:solidFill>
                  <a:schemeClr val="tx1"/>
                </a:solidFill>
                <a:effectLst/>
                <a:latin typeface="+mn-lt"/>
                <a:ea typeface="+mn-ea"/>
                <a:cs typeface="+mn-cs"/>
              </a:rPr>
              <a:t>unisoggettiva</a:t>
            </a:r>
            <a:r>
              <a:rPr lang="it-IT" sz="1200" kern="1200" dirty="0" smtClean="0">
                <a:solidFill>
                  <a:schemeClr val="tx1"/>
                </a:solidFill>
                <a:effectLst/>
                <a:latin typeface="+mn-lt"/>
                <a:ea typeface="+mn-ea"/>
                <a:cs typeface="+mn-cs"/>
              </a:rPr>
              <a:t>; in altri termini, ai fini della partecipazione alle gare, è in tutto equiparato ad un concorrente singolo e non ad un concorrente raggruppato.</a:t>
            </a:r>
          </a:p>
          <a:p>
            <a:r>
              <a:rPr lang="it-IT" sz="1200" kern="1200" dirty="0" smtClean="0">
                <a:solidFill>
                  <a:schemeClr val="tx1"/>
                </a:solidFill>
                <a:effectLst/>
                <a:latin typeface="+mn-lt"/>
                <a:ea typeface="+mn-ea"/>
                <a:cs typeface="+mn-cs"/>
              </a:rPr>
              <a:t>Ora, ciò premesso, è possibile osservare che l’articolo 61 del D.P. R. 207/2010, facendo riferimento in via generale, alla facoltà dell’impresa singola – ossia non raggruppata - di usufruire del beneficio dell’incremento del quinto, non esclude la possibilità di avvalersi di tale beneficio in relazione alla qualificazione assunta dalla stessa impresa in virtù del contratto di avvalimento.</a:t>
            </a:r>
          </a:p>
          <a:p>
            <a:endParaRPr lang="it-IT" dirty="0"/>
          </a:p>
        </p:txBody>
      </p:sp>
      <p:sp>
        <p:nvSpPr>
          <p:cNvPr id="4" name="Segnaposto numero diapositiva 3"/>
          <p:cNvSpPr>
            <a:spLocks noGrp="1"/>
          </p:cNvSpPr>
          <p:nvPr>
            <p:ph type="sldNum" sz="quarter" idx="10"/>
          </p:nvPr>
        </p:nvSpPr>
        <p:spPr/>
        <p:txBody>
          <a:bodyPr/>
          <a:lstStyle/>
          <a:p>
            <a:pPr>
              <a:defRPr/>
            </a:pPr>
            <a:fld id="{C4467290-A1E6-4428-B897-9893D8308643}" type="slidenum">
              <a:rPr lang="it-IT" smtClean="0"/>
              <a:pPr>
                <a:defRPr/>
              </a:pPr>
              <a:t>73</a:t>
            </a:fld>
            <a:endParaRPr lang="it-IT"/>
          </a:p>
        </p:txBody>
      </p:sp>
    </p:spTree>
    <p:extLst>
      <p:ext uri="{BB962C8B-B14F-4D97-AF65-F5344CB8AC3E}">
        <p14:creationId xmlns:p14="http://schemas.microsoft.com/office/powerpoint/2010/main" val="1797596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2. Avvalimento della certificazione di qualità (art. 2)</a:t>
            </a:r>
          </a:p>
          <a:p>
            <a:r>
              <a:rPr lang="it-IT" dirty="0" smtClean="0"/>
              <a:t>In merito alla possibilità di avvalersi della certificazione di qualità, si osserva che la lettera </a:t>
            </a:r>
            <a:r>
              <a:rPr lang="it-IT" dirty="0" err="1" smtClean="0"/>
              <a:t>zz</a:t>
            </a:r>
            <a:r>
              <a:rPr lang="it-IT" dirty="0" smtClean="0"/>
              <a:t>) della legge delega (legge n. 11/2016) prevede la revisione della disciplina vigente in materia di avvalimento, imponendo che il contratto di avvalimento indichi nel dettaglio le risorse e i mezzi prestati, con particolare riguardo ai casi in cui l’oggetto di avvalimento sia costituito da certificazioni di qualità o certificati attestanti il possesso di adeguata organizzazione imprenditoriale ai fini della partecipazione alla gara.</a:t>
            </a:r>
          </a:p>
          <a:p>
            <a:r>
              <a:rPr lang="it-IT" dirty="0" smtClean="0"/>
              <a:t>Coerentemente, laddove siano rafforzati gli strumenti di verifica circa l’effettivo possesso dei requisiti e delle risorse oggetto di avvalimento e non si voglia limitare l’avvalimento delle qualificazioni SOA entro la seconda classifica (oltre la quale è necessaria il possesso della qualità) deve ammettersi l’avvalimento della certificazione di qualità, ciò che peraltro potrà avvenire alle condizioni previste dall'art. 2, punto 4.</a:t>
            </a:r>
          </a:p>
          <a:p>
            <a:r>
              <a:rPr lang="it-IT" dirty="0" smtClean="0"/>
              <a:t>Si noti che in caso di classifiche SOA dalla III alla VIII - o, più semplicemente, ai fini della decurtazione dell’importo della cauzione - è necessario che il concorrente si avvalga della certificazione ISO90001 dell’ausiliaria (per tutte, cfr. </a:t>
            </a:r>
            <a:r>
              <a:rPr lang="it-IT" dirty="0" err="1" smtClean="0"/>
              <a:t>Cons</a:t>
            </a:r>
            <a:r>
              <a:rPr lang="it-IT" dirty="0" smtClean="0"/>
              <a:t>. Stato, sez. V, 22 ottobre 2015, n. 4860; id., sez. VI, 30 settembre 2015, n. 4544; id., sez. VI, 15 maggio 2015, n. 2486, e i numerosi precedenti ivi citati).</a:t>
            </a:r>
          </a:p>
          <a:p>
            <a:r>
              <a:rPr lang="it-IT" dirty="0" smtClean="0"/>
              <a:t>Laddove ciò si verifichi, lo stesso DGUE specifica che, per gli appalti pubblici di lavori, dovrebbero essere indicati anche i tecnici o gli organismi tecnici responsabili del controllo della qualità di cui l’operatore economico disporrà per l’esecuzione dell’opera.</a:t>
            </a:r>
          </a:p>
          <a:p>
            <a:r>
              <a:rPr lang="it-IT" dirty="0" smtClean="0"/>
              <a:t>Tale disposizione segue l’orientamento giurisprudenziale, formatosi con il previgente codice, secondo cui l’avvalimento della certificazione di qualità non può andare disgiunto dal “prestito” dell’intero sistema aziendale dell’ausiliaria, cui la certificazione stessa pertiene, altrimenti si avrebbe nei fatti un utilizzo distorto dell’istituto e una sorta di subappalto dissimulato (così </a:t>
            </a:r>
            <a:r>
              <a:rPr lang="it-IT" dirty="0" err="1" smtClean="0"/>
              <a:t>Cons</a:t>
            </a:r>
            <a:r>
              <a:rPr lang="it-IT" dirty="0" smtClean="0"/>
              <a:t>. Stato, III, n. 887/2014, cit.).</a:t>
            </a:r>
          </a:p>
          <a:p>
            <a:r>
              <a:rPr lang="it-IT" dirty="0" smtClean="0"/>
              <a:t>Ausiliaria e ausiliata compilano e sottoscrivono un DGUE distinto con le informazioni richieste: sezioni A e B della parte II ossia le informazioni sull’operatore economico e sui suoi Rappresentanti (ivi compresi i cessati), della parte III, della parte IV e della parte VI).</a:t>
            </a:r>
          </a:p>
          <a:p>
            <a:endParaRPr lang="it-IT" dirty="0"/>
          </a:p>
        </p:txBody>
      </p:sp>
      <p:sp>
        <p:nvSpPr>
          <p:cNvPr id="4" name="Segnaposto numero diapositiva 3"/>
          <p:cNvSpPr>
            <a:spLocks noGrp="1"/>
          </p:cNvSpPr>
          <p:nvPr>
            <p:ph type="sldNum" sz="quarter" idx="10"/>
          </p:nvPr>
        </p:nvSpPr>
        <p:spPr/>
        <p:txBody>
          <a:bodyPr/>
          <a:lstStyle/>
          <a:p>
            <a:pPr>
              <a:defRPr/>
            </a:pPr>
            <a:fld id="{C4467290-A1E6-4428-B897-9893D8308643}" type="slidenum">
              <a:rPr lang="it-IT" smtClean="0"/>
              <a:pPr>
                <a:defRPr/>
              </a:pPr>
              <a:t>74</a:t>
            </a:fld>
            <a:endParaRPr lang="it-IT"/>
          </a:p>
        </p:txBody>
      </p:sp>
    </p:spTree>
    <p:extLst>
      <p:ext uri="{BB962C8B-B14F-4D97-AF65-F5344CB8AC3E}">
        <p14:creationId xmlns:p14="http://schemas.microsoft.com/office/powerpoint/2010/main" val="3408396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smtClean="0">
                <a:solidFill>
                  <a:schemeClr val="tx1"/>
                </a:solidFill>
                <a:effectLst/>
                <a:latin typeface="+mn-lt"/>
                <a:ea typeface="+mn-ea"/>
                <a:cs typeface="+mn-cs"/>
              </a:rPr>
              <a:t>6. Limiti al subappalto (art. 4)</a:t>
            </a:r>
          </a:p>
          <a:p>
            <a:r>
              <a:rPr lang="it-IT" sz="1200" kern="1200" dirty="0" smtClean="0">
                <a:solidFill>
                  <a:schemeClr val="tx1"/>
                </a:solidFill>
                <a:effectLst/>
                <a:latin typeface="+mn-lt"/>
                <a:ea typeface="+mn-ea"/>
                <a:cs typeface="+mn-cs"/>
              </a:rPr>
              <a:t>L’Autorità chiede se sia applicabile all’impresa ausiliaria il limite del 30% fissato per il subappalto dall’art. 105 e 174 del Codice</a:t>
            </a:r>
          </a:p>
          <a:p>
            <a:r>
              <a:rPr lang="it-IT" sz="1200" kern="1200" dirty="0" smtClean="0">
                <a:solidFill>
                  <a:schemeClr val="tx1"/>
                </a:solidFill>
                <a:effectLst/>
                <a:latin typeface="+mn-lt"/>
                <a:ea typeface="+mn-ea"/>
                <a:cs typeface="+mn-cs"/>
              </a:rPr>
              <a:t>Al riguardo, la scrivente associazione ritiene non applicabile suddetto limite di </a:t>
            </a:r>
            <a:r>
              <a:rPr lang="it-IT" sz="1200" kern="1200" dirty="0" err="1" smtClean="0">
                <a:solidFill>
                  <a:schemeClr val="tx1"/>
                </a:solidFill>
                <a:effectLst/>
                <a:latin typeface="+mn-lt"/>
                <a:ea typeface="+mn-ea"/>
                <a:cs typeface="+mn-cs"/>
              </a:rPr>
              <a:t>subappaltabilità</a:t>
            </a:r>
            <a:r>
              <a:rPr lang="it-IT" sz="1200" kern="1200" dirty="0" smtClean="0">
                <a:solidFill>
                  <a:schemeClr val="tx1"/>
                </a:solidFill>
                <a:effectLst/>
                <a:latin typeface="+mn-lt"/>
                <a:ea typeface="+mn-ea"/>
                <a:cs typeface="+mn-cs"/>
              </a:rPr>
              <a:t> del 30% dell’importo dei lavori al caso in cui l’impresa ausiliaria sia indicata come subappaltatrice.</a:t>
            </a:r>
          </a:p>
          <a:p>
            <a:r>
              <a:rPr lang="it-IT" sz="1200" kern="1200" dirty="0" smtClean="0">
                <a:solidFill>
                  <a:schemeClr val="tx1"/>
                </a:solidFill>
                <a:effectLst/>
                <a:latin typeface="+mn-lt"/>
                <a:ea typeface="+mn-ea"/>
                <a:cs typeface="+mn-cs"/>
              </a:rPr>
              <a:t>Ciò per un duplice ordine di considerazioni.</a:t>
            </a:r>
          </a:p>
          <a:p>
            <a:r>
              <a:rPr lang="it-IT" sz="1200" kern="1200" dirty="0" smtClean="0">
                <a:solidFill>
                  <a:schemeClr val="tx1"/>
                </a:solidFill>
                <a:effectLst/>
                <a:latin typeface="+mn-lt"/>
                <a:ea typeface="+mn-ea"/>
                <a:cs typeface="+mn-cs"/>
              </a:rPr>
              <a:t>In primo luogo, occorre rilevare che il comma 8 dell’articolo 89 del Codice ha riprodotto il contenuto del comma 10 dell’art. 49 del </a:t>
            </a:r>
            <a:r>
              <a:rPr lang="it-IT" sz="1200" kern="1200" dirty="0" err="1" smtClean="0">
                <a:solidFill>
                  <a:schemeClr val="tx1"/>
                </a:solidFill>
                <a:effectLst/>
                <a:latin typeface="+mn-lt"/>
                <a:ea typeface="+mn-ea"/>
                <a:cs typeface="+mn-cs"/>
              </a:rPr>
              <a:t>D.lgs</a:t>
            </a:r>
            <a:r>
              <a:rPr lang="it-IT" sz="1200" kern="1200" dirty="0" smtClean="0">
                <a:solidFill>
                  <a:schemeClr val="tx1"/>
                </a:solidFill>
                <a:effectLst/>
                <a:latin typeface="+mn-lt"/>
                <a:ea typeface="+mn-ea"/>
                <a:cs typeface="+mn-cs"/>
              </a:rPr>
              <a:t> n. 163/2006, stabilendo che l’impresa ausiliaria può essere subappaltatrice “nei limiti dei requisiti prestati”, senza alcun richiamo ai limiti richiamati all’art. 105 del Codice dei contratti e senza fare alcun riferimento a quote di lavori subappaltabili.</a:t>
            </a:r>
          </a:p>
          <a:p>
            <a:r>
              <a:rPr lang="it-IT" sz="1200" kern="1200" dirty="0" smtClean="0">
                <a:solidFill>
                  <a:schemeClr val="tx1"/>
                </a:solidFill>
                <a:effectLst/>
                <a:latin typeface="+mn-lt"/>
                <a:ea typeface="+mn-ea"/>
                <a:cs typeface="+mn-cs"/>
              </a:rPr>
              <a:t>Pertanto, già dalla formulazione della disposizione in commento e dal silenzio del legislatore su eventuali limitazioni al subappalto, può desumersi che l’unico principio da osservare nel caso in cui un’impresa ausiliaria sia anche subappaltatrice sia quello dell’esatta corrispondenza fra requisiti “prestati” e prestazioni in concreto eseguibili in subappalto.</a:t>
            </a:r>
          </a:p>
          <a:p>
            <a:r>
              <a:rPr lang="it-IT" sz="1200" kern="1200" dirty="0" smtClean="0">
                <a:solidFill>
                  <a:schemeClr val="tx1"/>
                </a:solidFill>
                <a:effectLst/>
                <a:latin typeface="+mn-lt"/>
                <a:ea typeface="+mn-ea"/>
                <a:cs typeface="+mn-cs"/>
              </a:rPr>
              <a:t>In secondo luogo, e con specifico riferimento ai rapporti fra l’istituto del subappalto e quello dell’avvalimento, dev’essere tenuto presente che esiste una notevole differenza fra i diversi regimi di responsabilità che caratterizzano i due istituti.</a:t>
            </a:r>
          </a:p>
          <a:p>
            <a:r>
              <a:rPr lang="it-IT" sz="1200" kern="1200" dirty="0" smtClean="0">
                <a:solidFill>
                  <a:schemeClr val="tx1"/>
                </a:solidFill>
                <a:effectLst/>
                <a:latin typeface="+mn-lt"/>
                <a:ea typeface="+mn-ea"/>
                <a:cs typeface="+mn-cs"/>
              </a:rPr>
              <a:t>Com’è noto, infatti, l’avvalimento è un istituto che consente al concorrente di integrare i propri requisiti già in sede di gara, ed il subappalto rappresenta una modalità di esecuzione dei lavori, mediante affidamento da parte di un soggetto già in possesso dei requisiti ad un altro soggetto che eseguirà parte della prestazione.</a:t>
            </a:r>
          </a:p>
          <a:p>
            <a:r>
              <a:rPr lang="it-IT" sz="1200" kern="1200" dirty="0" smtClean="0">
                <a:solidFill>
                  <a:schemeClr val="tx1"/>
                </a:solidFill>
                <a:effectLst/>
                <a:latin typeface="+mn-lt"/>
                <a:ea typeface="+mn-ea"/>
                <a:cs typeface="+mn-cs"/>
              </a:rPr>
              <a:t>Quanto ai regimi di responsabilità, quindi, mentre nel subappalto la responsabilità nei confronti della stazione appaltante fa capo unicamente all’impresa appaltatrice e non al subappaltatore, che è responsabile solo nei confronti di quest’ultima, al contrario, nell’avvalimento, ai sensi del comma 4 dell’art. 49 del Codice dei contratti, l’impresa ausiliaria è responsabile in solido con l’impresa principale nei confronti della stazione appaltante per le prestazioni oggetto del contratto.</a:t>
            </a:r>
          </a:p>
          <a:p>
            <a:r>
              <a:rPr lang="it-IT" sz="1200" kern="1200" dirty="0" smtClean="0">
                <a:solidFill>
                  <a:schemeClr val="tx1"/>
                </a:solidFill>
                <a:effectLst/>
                <a:latin typeface="+mn-lt"/>
                <a:ea typeface="+mn-ea"/>
                <a:cs typeface="+mn-cs"/>
              </a:rPr>
              <a:t>Proprio tali argomentazioni possono indurre a ritenere che esista una specifica differenza fra il subappalto “classico”, disciplinato dall’art. 105 del Codice, e quello cui è possibile ricorrere nell’avvalimento. In questa seconda ipotesi, infatti, l’impresa ausiliaria potrebbe eseguire in subappalto anche lavori che superino la quota del 30% prevista, purché nei limiti dei requisiti prestati.</a:t>
            </a:r>
          </a:p>
          <a:p>
            <a:r>
              <a:rPr lang="it-IT" sz="1200" kern="1200" dirty="0" smtClean="0">
                <a:solidFill>
                  <a:schemeClr val="tx1"/>
                </a:solidFill>
                <a:effectLst/>
                <a:latin typeface="+mn-lt"/>
                <a:ea typeface="+mn-ea"/>
                <a:cs typeface="+mn-cs"/>
              </a:rPr>
              <a:t>Pertanto, ad avviso della scrivente, dovrebbe essere accolta l’interpretazione secondo cui, quando l’art. 89 del Codice dei contratti prevede che l’impresa ausiliaria possa assumere il ruolo di subappaltatrice, faccia riferimento ad una particolare ipotesi di subappalto, non assoggettabile alle limitazioni quantitative di cui all’art. 105.</a:t>
            </a:r>
          </a:p>
          <a:p>
            <a:r>
              <a:rPr lang="it-IT" sz="1200" kern="1200" dirty="0" smtClean="0">
                <a:solidFill>
                  <a:schemeClr val="tx1"/>
                </a:solidFill>
                <a:effectLst/>
                <a:latin typeface="+mn-lt"/>
                <a:ea typeface="+mn-ea"/>
                <a:cs typeface="+mn-cs"/>
              </a:rPr>
              <a:t>Ance sottolinea, inoltre l’istituto dell’avvalimento è stato decisamente rafforzato dal punto di vista delle garanzie, atte a scongiurare le deprecabili prassi della mera “compravendita” delle attestazioni SOA, svincolate da un effettivo coinvolgimento dell’impresa ausiliaria nella realizzazione dei lavori; tali misure rappresentano quindi un sufficiente presidio a consentire a tale soggetto di intervenire anche come subappaltatore.</a:t>
            </a:r>
          </a:p>
          <a:p>
            <a:endParaRPr lang="it-IT" dirty="0"/>
          </a:p>
        </p:txBody>
      </p:sp>
      <p:sp>
        <p:nvSpPr>
          <p:cNvPr id="4" name="Segnaposto numero diapositiva 3"/>
          <p:cNvSpPr>
            <a:spLocks noGrp="1"/>
          </p:cNvSpPr>
          <p:nvPr>
            <p:ph type="sldNum" sz="quarter" idx="10"/>
          </p:nvPr>
        </p:nvSpPr>
        <p:spPr/>
        <p:txBody>
          <a:bodyPr/>
          <a:lstStyle/>
          <a:p>
            <a:pPr>
              <a:defRPr/>
            </a:pPr>
            <a:fld id="{C4467290-A1E6-4428-B897-9893D8308643}" type="slidenum">
              <a:rPr lang="it-IT" smtClean="0"/>
              <a:pPr>
                <a:defRPr/>
              </a:pPr>
              <a:t>76</a:t>
            </a:fld>
            <a:endParaRPr lang="it-IT"/>
          </a:p>
        </p:txBody>
      </p:sp>
    </p:spTree>
    <p:extLst>
      <p:ext uri="{BB962C8B-B14F-4D97-AF65-F5344CB8AC3E}">
        <p14:creationId xmlns:p14="http://schemas.microsoft.com/office/powerpoint/2010/main" val="838221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80A4DDC-6316-4CEC-B3E2-B87A172EB28B}" type="datetimeFigureOut">
              <a:rPr lang="it-IT" smtClean="0"/>
              <a:pPr/>
              <a:t>12/04/2019</a:t>
            </a:fld>
            <a:endParaRPr lang="it-IT"/>
          </a:p>
        </p:txBody>
      </p:sp>
    </p:spTree>
    <p:extLst>
      <p:ext uri="{BB962C8B-B14F-4D97-AF65-F5344CB8AC3E}">
        <p14:creationId xmlns:p14="http://schemas.microsoft.com/office/powerpoint/2010/main" val="16869234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lvl1pPr>
              <a:defRPr sz="3600" b="1">
                <a:solidFill>
                  <a:srgbClr val="804A4B"/>
                </a:solidFill>
                <a:effectLst>
                  <a:outerShdw blurRad="38100" dist="38100" dir="2700000" algn="tl">
                    <a:srgbClr val="000000">
                      <a:alpha val="43137"/>
                    </a:srgbClr>
                  </a:outerShdw>
                </a:effectLst>
              </a:defRPr>
            </a:lvl1pPr>
          </a:lstStyle>
          <a:p>
            <a:r>
              <a:rPr lang="it-IT" dirty="0" smtClean="0"/>
              <a:t>Fare clic per modificare lo stile del titolo</a:t>
            </a:r>
            <a:endParaRPr lang="it-IT" dirty="0"/>
          </a:p>
        </p:txBody>
      </p:sp>
      <p:sp>
        <p:nvSpPr>
          <p:cNvPr id="3" name="Segnaposto contenuto 2"/>
          <p:cNvSpPr>
            <a:spLocks noGrp="1"/>
          </p:cNvSpPr>
          <p:nvPr>
            <p:ph idx="1"/>
          </p:nvPr>
        </p:nvSpPr>
        <p:spPr/>
        <p:txBody>
          <a:bodyPr>
            <a:normAutofit/>
          </a:bodyPr>
          <a:lstStyle>
            <a:lvl1pPr algn="just">
              <a:defRPr sz="2000"/>
            </a:lvl1pPr>
            <a:lvl2pPr algn="just">
              <a:defRPr sz="2000"/>
            </a:lvl2pPr>
            <a:lvl3pPr algn="just">
              <a:defRPr sz="2000"/>
            </a:lvl3pPr>
            <a:lvl4pPr algn="just">
              <a:defRPr sz="2000"/>
            </a:lvl4pPr>
            <a:lvl5pPr algn="just">
              <a:defRPr sz="2000"/>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B80A4DDC-6316-4CEC-B3E2-B87A172EB28B}" type="datetimeFigureOut">
              <a:rPr lang="it-IT" smtClean="0"/>
              <a:pPr/>
              <a:t>12/04/2019</a:t>
            </a:fld>
            <a:endParaRPr lang="it-IT"/>
          </a:p>
        </p:txBody>
      </p:sp>
    </p:spTree>
    <p:extLst>
      <p:ext uri="{BB962C8B-B14F-4D97-AF65-F5344CB8AC3E}">
        <p14:creationId xmlns:p14="http://schemas.microsoft.com/office/powerpoint/2010/main" val="1010692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80A4DDC-6316-4CEC-B3E2-B87A172EB28B}" type="datetimeFigureOut">
              <a:rPr lang="it-IT" smtClean="0"/>
              <a:pPr/>
              <a:t>12/04/2019</a:t>
            </a:fld>
            <a:endParaRPr lang="it-IT"/>
          </a:p>
        </p:txBody>
      </p:sp>
    </p:spTree>
    <p:extLst>
      <p:ext uri="{BB962C8B-B14F-4D97-AF65-F5344CB8AC3E}">
        <p14:creationId xmlns:p14="http://schemas.microsoft.com/office/powerpoint/2010/main" val="3055235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alphaModFix amt="80000"/>
            <a:extLst>
              <a:ext uri="{BEBA8EAE-BF5A-486C-A8C5-ECC9F3942E4B}">
                <a14:imgProps xmlns:a14="http://schemas.microsoft.com/office/drawing/2010/main">
                  <a14:imgLayer r:embed="rId6">
                    <a14:imgEffect>
                      <a14:artisticMarker trans="39000" size="56"/>
                    </a14:imgEffect>
                    <a14:imgEffect>
                      <a14:colorTemperature colorTemp="7200"/>
                    </a14:imgEffect>
                    <a14:imgEffect>
                      <a14:saturation sat="66000"/>
                    </a14:imgEffect>
                    <a14:imgEffect>
                      <a14:brightnessContrast bright="11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dirty="0" smtClean="0"/>
              <a:t>Fare clic per modificare lo stile del titolo</a:t>
            </a:r>
            <a:endParaRPr lang="it-IT" dirty="0"/>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0A4DDC-6316-4CEC-B3E2-B87A172EB28B}" type="datetimeFigureOut">
              <a:rPr lang="it-IT" smtClean="0"/>
              <a:pPr/>
              <a:t>12/04/2019</a:t>
            </a:fld>
            <a:endParaRPr lang="it-IT"/>
          </a:p>
        </p:txBody>
      </p:sp>
      <p:sp>
        <p:nvSpPr>
          <p:cNvPr id="7" name="CasellaDiTesto 6"/>
          <p:cNvSpPr txBox="1"/>
          <p:nvPr/>
        </p:nvSpPr>
        <p:spPr>
          <a:xfrm>
            <a:off x="467544" y="6551766"/>
            <a:ext cx="6984776" cy="261610"/>
          </a:xfrm>
          <a:prstGeom prst="rect">
            <a:avLst/>
          </a:prstGeom>
          <a:noFill/>
        </p:spPr>
        <p:txBody>
          <a:bodyPr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it-IT" sz="1100" i="1" u="none" dirty="0" smtClean="0">
                <a:solidFill>
                  <a:schemeClr val="tx1"/>
                </a:solidFill>
              </a:rPr>
              <a:t>Avv. Bruno Urbani (Dir. OO.PP. ANCE) </a:t>
            </a:r>
            <a:r>
              <a:rPr lang="it-IT" sz="1100" i="1" u="none" kern="1200" dirty="0" smtClean="0">
                <a:solidFill>
                  <a:schemeClr val="tx1"/>
                </a:solidFill>
                <a:latin typeface="Arial" charset="0"/>
                <a:ea typeface="+mn-ea"/>
                <a:cs typeface="Arial" charset="0"/>
              </a:rPr>
              <a:t>– </a:t>
            </a:r>
            <a:r>
              <a:rPr lang="it-IT" sz="1100" i="1" kern="1200" dirty="0" smtClean="0">
                <a:solidFill>
                  <a:schemeClr val="tx1"/>
                </a:solidFill>
                <a:effectLst/>
                <a:latin typeface="Arial" charset="0"/>
                <a:ea typeface="+mn-ea"/>
                <a:cs typeface="Arial" charset="0"/>
              </a:rPr>
              <a:t>“Le forme plurisoggettive dell‘OE nei contratti d'appalto”</a:t>
            </a:r>
          </a:p>
        </p:txBody>
      </p:sp>
      <p:sp>
        <p:nvSpPr>
          <p:cNvPr id="9" name="Segnaposto numero diapositiva 5"/>
          <p:cNvSpPr txBox="1">
            <a:spLocks/>
          </p:cNvSpPr>
          <p:nvPr/>
        </p:nvSpPr>
        <p:spPr>
          <a:xfrm>
            <a:off x="6804248" y="6448251"/>
            <a:ext cx="2133600" cy="365125"/>
          </a:xfrm>
          <a:prstGeom prst="rect">
            <a:avLst/>
          </a:prstGeom>
        </p:spPr>
        <p:txBody>
          <a:bodyPr vert="horz" lIns="91440" tIns="45720" rIns="91440" bIns="45720" rtlCol="0" anchor="ctr"/>
          <a:lstStyle>
            <a:defPPr>
              <a:defRPr lang="it-IT"/>
            </a:defPPr>
            <a:lvl1pPr algn="r" rtl="0" fontAlgn="base">
              <a:spcBef>
                <a:spcPct val="0"/>
              </a:spcBef>
              <a:spcAft>
                <a:spcPct val="0"/>
              </a:spcAft>
              <a:defRPr lang="it-IT" sz="2000" b="1" i="1" kern="1200" smtClean="0">
                <a:solidFill>
                  <a:srgbClr val="C00000"/>
                </a:solidFill>
                <a:effectLst>
                  <a:outerShdw blurRad="38100" dist="38100" dir="2700000" algn="tl">
                    <a:srgbClr val="000000">
                      <a:alpha val="43137"/>
                    </a:srgbClr>
                  </a:outerShdw>
                </a:effectLst>
                <a:latin typeface="Candara" pitchFamily="34" charset="0"/>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5CEF8589-596D-40F6-872D-6918C8D8FCB2}" type="slidenum">
              <a:rPr lang="it-IT" smtClean="0"/>
              <a:pPr>
                <a:defRPr/>
              </a:pPr>
              <a:t>‹N›</a:t>
            </a:fld>
            <a:endParaRPr lang="it-IT" dirty="0"/>
          </a:p>
        </p:txBody>
      </p:sp>
      <p:pic>
        <p:nvPicPr>
          <p:cNvPr id="8" name="Picture 5" descr="http://intranet.ance.it/infoportale/immagini/A04-ANCE-NAZ-POS.gif"/>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0" y="95504"/>
            <a:ext cx="2376264" cy="552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6937259"/>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Lst>
  <p:timing>
    <p:tnLst>
      <p:par>
        <p:cTn id="1" dur="indefinite" restart="never" nodeType="tmRoot"/>
      </p:par>
    </p:tnLst>
  </p:timing>
  <p:txStyles>
    <p:titleStyle>
      <a:lvl1pPr algn="ctr" defTabSz="914400" rtl="0" eaLnBrk="1" latinLnBrk="0" hangingPunct="1">
        <a:spcBef>
          <a:spcPct val="0"/>
        </a:spcBef>
        <a:buNone/>
        <a:defRPr sz="3200" b="1" kern="1200">
          <a:solidFill>
            <a:srgbClr val="804A4B"/>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Clr>
          <a:srgbClr val="C00000"/>
        </a:buClr>
        <a:buFont typeface="Wingdings" panose="05000000000000000000" pitchFamily="2" charset="2"/>
        <a:buChar char="v"/>
        <a:defRPr sz="3200" kern="1200">
          <a:solidFill>
            <a:schemeClr val="tx1"/>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Ø"/>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ü"/>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lgn="ctr">
              <a:spcBef>
                <a:spcPct val="20000"/>
              </a:spcBef>
            </a:pPr>
            <a:r>
              <a:rPr lang="it-IT" sz="2000" b="0" i="1" dirty="0">
                <a:ln>
                  <a:noFill/>
                </a:ln>
                <a:solidFill>
                  <a:srgbClr val="292934">
                    <a:tint val="75000"/>
                  </a:srgbClr>
                </a:solidFill>
                <a:effectLst/>
                <a:latin typeface="Calibri"/>
              </a:rPr>
              <a:t/>
            </a:r>
            <a:br>
              <a:rPr lang="it-IT" sz="2000" b="0" i="1" dirty="0">
                <a:ln>
                  <a:noFill/>
                </a:ln>
                <a:solidFill>
                  <a:srgbClr val="292934">
                    <a:tint val="75000"/>
                  </a:srgbClr>
                </a:solidFill>
                <a:effectLst/>
                <a:latin typeface="Calibri"/>
              </a:rPr>
            </a:br>
            <a:r>
              <a:rPr lang="it-IT" sz="2000" b="0" i="1" dirty="0">
                <a:ln>
                  <a:noFill/>
                </a:ln>
                <a:solidFill>
                  <a:srgbClr val="292934">
                    <a:tint val="75000"/>
                  </a:srgbClr>
                </a:solidFill>
                <a:effectLst/>
                <a:latin typeface="Calibri"/>
              </a:rPr>
              <a:t>Venerdì, 12 aprile 2019 ore 10.00</a:t>
            </a:r>
            <a:br>
              <a:rPr lang="it-IT" sz="2000" b="0" i="1" dirty="0">
                <a:ln>
                  <a:noFill/>
                </a:ln>
                <a:solidFill>
                  <a:srgbClr val="292934">
                    <a:tint val="75000"/>
                  </a:srgbClr>
                </a:solidFill>
                <a:effectLst/>
                <a:latin typeface="Calibri"/>
              </a:rPr>
            </a:br>
            <a:r>
              <a:rPr lang="it-IT" sz="2000" b="0" i="1" dirty="0">
                <a:ln>
                  <a:noFill/>
                </a:ln>
                <a:solidFill>
                  <a:srgbClr val="292934">
                    <a:tint val="75000"/>
                  </a:srgbClr>
                </a:solidFill>
                <a:effectLst/>
                <a:latin typeface="Calibri"/>
              </a:rPr>
              <a:t>Sala Conferenze Confindustria Sardegna Meridionale</a:t>
            </a:r>
            <a:br>
              <a:rPr lang="it-IT" sz="2000" b="0" i="1" dirty="0">
                <a:ln>
                  <a:noFill/>
                </a:ln>
                <a:solidFill>
                  <a:srgbClr val="292934">
                    <a:tint val="75000"/>
                  </a:srgbClr>
                </a:solidFill>
                <a:effectLst/>
                <a:latin typeface="Calibri"/>
              </a:rPr>
            </a:br>
            <a:r>
              <a:rPr lang="it-IT" sz="2000" b="0" i="1" dirty="0">
                <a:ln>
                  <a:noFill/>
                </a:ln>
                <a:solidFill>
                  <a:srgbClr val="292934">
                    <a:tint val="75000"/>
                  </a:srgbClr>
                </a:solidFill>
                <a:effectLst/>
                <a:latin typeface="Calibri"/>
              </a:rPr>
              <a:t>viale Colombo 2 Cagliari</a:t>
            </a:r>
            <a:endParaRPr lang="it-IT" sz="3200" dirty="0"/>
          </a:p>
        </p:txBody>
      </p:sp>
      <p:sp>
        <p:nvSpPr>
          <p:cNvPr id="3" name="Segnaposto testo 2"/>
          <p:cNvSpPr>
            <a:spLocks noGrp="1"/>
          </p:cNvSpPr>
          <p:nvPr>
            <p:ph type="body" idx="1"/>
          </p:nvPr>
        </p:nvSpPr>
        <p:spPr/>
        <p:txBody>
          <a:bodyPr>
            <a:normAutofit lnSpcReduction="10000"/>
          </a:bodyPr>
          <a:lstStyle/>
          <a:p>
            <a:pPr algn="ctr"/>
            <a:r>
              <a:rPr lang="it-IT" sz="3200" b="1" dirty="0" smtClean="0">
                <a:ln w="12700">
                  <a:solidFill>
                    <a:srgbClr val="7E2E3F">
                      <a:alpha val="49000"/>
                    </a:srgbClr>
                  </a:solidFill>
                  <a:prstDash val="solid"/>
                </a:ln>
                <a:solidFill>
                  <a:srgbClr val="292934">
                    <a:lumMod val="75000"/>
                    <a:lumOff val="25000"/>
                  </a:srgbClr>
                </a:solidFill>
                <a:effectLst>
                  <a:outerShdw blurRad="50800" dist="38100" dir="18900000" algn="bl" rotWithShape="0">
                    <a:prstClr val="black">
                      <a:alpha val="40000"/>
                    </a:prstClr>
                  </a:outerShdw>
                </a:effectLst>
                <a:latin typeface="Malka Italic" pitchFamily="34" charset="0"/>
              </a:rPr>
              <a:t>LE FORME PLURISOGGETIVE DELL'OPERATORE ECONOMICO NEGLI APPALTI</a:t>
            </a:r>
            <a:endParaRPr lang="it-IT" i="1" dirty="0"/>
          </a:p>
        </p:txBody>
      </p:sp>
    </p:spTree>
    <p:extLst>
      <p:ext uri="{BB962C8B-B14F-4D97-AF65-F5344CB8AC3E}">
        <p14:creationId xmlns:p14="http://schemas.microsoft.com/office/powerpoint/2010/main" val="3299175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Tar </a:t>
            </a:r>
            <a:r>
              <a:rPr lang="it-IT" dirty="0" smtClean="0"/>
              <a:t>Roma, </a:t>
            </a:r>
            <a:r>
              <a:rPr lang="it-IT" dirty="0"/>
              <a:t>sez. </a:t>
            </a:r>
            <a:r>
              <a:rPr lang="it-IT" dirty="0" smtClean="0"/>
              <a:t>I-quater</a:t>
            </a:r>
            <a:r>
              <a:rPr lang="it-IT" dirty="0"/>
              <a:t>, 25 </a:t>
            </a:r>
            <a:r>
              <a:rPr lang="it-IT" dirty="0" smtClean="0"/>
              <a:t>gen. </a:t>
            </a:r>
            <a:r>
              <a:rPr lang="it-IT" dirty="0"/>
              <a:t>2017, n. 1324</a:t>
            </a:r>
          </a:p>
        </p:txBody>
      </p:sp>
      <p:sp>
        <p:nvSpPr>
          <p:cNvPr id="3" name="Segnaposto contenuto 2"/>
          <p:cNvSpPr>
            <a:spLocks noGrp="1"/>
          </p:cNvSpPr>
          <p:nvPr>
            <p:ph idx="1"/>
          </p:nvPr>
        </p:nvSpPr>
        <p:spPr>
          <a:xfrm>
            <a:off x="457200" y="1600200"/>
            <a:ext cx="8229600" cy="4997152"/>
          </a:xfrm>
        </p:spPr>
        <p:txBody>
          <a:bodyPr>
            <a:normAutofit/>
          </a:bodyPr>
          <a:lstStyle/>
          <a:p>
            <a:r>
              <a:rPr lang="it-IT" dirty="0">
                <a:ea typeface="Calibri"/>
                <a:cs typeface="Times New Roman"/>
              </a:rPr>
              <a:t>L’art. 83 </a:t>
            </a:r>
            <a:r>
              <a:rPr lang="it-IT" dirty="0" smtClean="0">
                <a:ea typeface="Calibri"/>
                <a:cs typeface="Times New Roman"/>
              </a:rPr>
              <a:t>nel </a:t>
            </a:r>
            <a:r>
              <a:rPr lang="it-IT" dirty="0">
                <a:ea typeface="Calibri"/>
                <a:cs typeface="Times New Roman"/>
              </a:rPr>
              <a:t>prescrivere che </a:t>
            </a:r>
            <a:r>
              <a:rPr lang="it-IT" b="1" dirty="0">
                <a:effectLst>
                  <a:outerShdw blurRad="38100" dist="38100" dir="2700000" algn="tl">
                    <a:srgbClr val="000000">
                      <a:alpha val="43137"/>
                    </a:srgbClr>
                  </a:outerShdw>
                </a:effectLst>
                <a:ea typeface="Calibri"/>
                <a:cs typeface="Times New Roman"/>
              </a:rPr>
              <a:t>i requisiti e le capacità per le qualificazioni devono essere attinenti e proporzionali all'oggetto dell'appalto</a:t>
            </a:r>
            <a:r>
              <a:rPr lang="it-IT" dirty="0">
                <a:ea typeface="Calibri"/>
                <a:cs typeface="Times New Roman"/>
              </a:rPr>
              <a:t>, richiama l’</a:t>
            </a:r>
            <a:r>
              <a:rPr lang="it-IT" b="1" dirty="0">
                <a:solidFill>
                  <a:srgbClr val="FF0000"/>
                </a:solidFill>
                <a:effectLst>
                  <a:outerShdw blurRad="38100" dist="38100" dir="2700000" algn="tl">
                    <a:srgbClr val="000000">
                      <a:alpha val="43137"/>
                    </a:srgbClr>
                  </a:outerShdw>
                </a:effectLst>
                <a:ea typeface="Calibri"/>
                <a:cs typeface="Times New Roman"/>
              </a:rPr>
              <a:t>interesse pubblico </a:t>
            </a:r>
            <a:r>
              <a:rPr lang="it-IT" dirty="0">
                <a:ea typeface="Calibri"/>
                <a:cs typeface="Times New Roman"/>
              </a:rPr>
              <a:t>“</a:t>
            </a:r>
            <a:r>
              <a:rPr lang="it-IT" i="1" dirty="0">
                <a:ea typeface="Calibri"/>
                <a:cs typeface="Times New Roman"/>
              </a:rPr>
              <a:t>ad avere </a:t>
            </a:r>
            <a:r>
              <a:rPr lang="it-IT" b="1" i="1" dirty="0">
                <a:solidFill>
                  <a:srgbClr val="804A4B"/>
                </a:solidFill>
                <a:effectLst>
                  <a:outerShdw blurRad="38100" dist="38100" dir="2700000" algn="tl">
                    <a:srgbClr val="000000">
                      <a:alpha val="43137"/>
                    </a:srgbClr>
                  </a:outerShdw>
                </a:effectLst>
                <a:ea typeface="Calibri"/>
                <a:cs typeface="Times New Roman"/>
              </a:rPr>
              <a:t>il più ampio numero di potenziali partecipanti</a:t>
            </a:r>
            <a:r>
              <a:rPr lang="it-IT" i="1" dirty="0">
                <a:ea typeface="Calibri"/>
                <a:cs typeface="Times New Roman"/>
              </a:rPr>
              <a:t>, nel rispetto dei principi di trasparenza e rotazione</a:t>
            </a:r>
            <a:r>
              <a:rPr lang="it-IT" dirty="0">
                <a:ea typeface="Calibri"/>
                <a:cs typeface="Times New Roman"/>
              </a:rPr>
              <a:t>”. </a:t>
            </a:r>
            <a:endParaRPr lang="it-IT" dirty="0" smtClean="0">
              <a:ea typeface="Calibri"/>
              <a:cs typeface="Times New Roman"/>
            </a:endParaRPr>
          </a:p>
          <a:p>
            <a:endParaRPr lang="it-IT" sz="500" dirty="0">
              <a:ea typeface="Calibri"/>
              <a:cs typeface="Times New Roman"/>
            </a:endParaRPr>
          </a:p>
          <a:p>
            <a:r>
              <a:rPr lang="it-IT" dirty="0" smtClean="0">
                <a:ea typeface="Calibri"/>
                <a:cs typeface="Times New Roman"/>
              </a:rPr>
              <a:t>Tale </a:t>
            </a:r>
            <a:r>
              <a:rPr lang="it-IT" b="1" i="1" dirty="0" smtClean="0">
                <a:solidFill>
                  <a:srgbClr val="804A4B"/>
                </a:solidFill>
                <a:effectLst>
                  <a:outerShdw blurRad="38100" dist="38100" dir="2700000" algn="tl">
                    <a:srgbClr val="000000">
                      <a:alpha val="43137"/>
                    </a:srgbClr>
                  </a:outerShdw>
                </a:effectLst>
                <a:ea typeface="Calibri"/>
                <a:cs typeface="Times New Roman"/>
              </a:rPr>
              <a:t>finalità risulterebbe compromessa </a:t>
            </a:r>
            <a:r>
              <a:rPr lang="it-IT" dirty="0" smtClean="0">
                <a:ea typeface="Calibri"/>
                <a:cs typeface="Times New Roman"/>
              </a:rPr>
              <a:t>in </a:t>
            </a:r>
            <a:r>
              <a:rPr lang="it-IT" dirty="0">
                <a:ea typeface="Calibri"/>
                <a:cs typeface="Times New Roman"/>
              </a:rPr>
              <a:t>presenza di un nuovo quadro normativo che non offre una compiuta regolamentazione delle modalità di partecipazione alle gare dei consorzi </a:t>
            </a:r>
            <a:r>
              <a:rPr lang="it-IT" dirty="0" smtClean="0">
                <a:ea typeface="Calibri"/>
                <a:cs typeface="Times New Roman"/>
              </a:rPr>
              <a:t>stabili.</a:t>
            </a:r>
          </a:p>
          <a:p>
            <a:endParaRPr lang="it-IT" sz="500" dirty="0" smtClean="0">
              <a:ea typeface="Calibri"/>
              <a:cs typeface="Times New Roman"/>
            </a:endParaRPr>
          </a:p>
          <a:p>
            <a:r>
              <a:rPr lang="it-IT" dirty="0" smtClean="0">
                <a:ea typeface="Calibri"/>
                <a:cs typeface="Times New Roman"/>
              </a:rPr>
              <a:t>«</a:t>
            </a:r>
            <a:r>
              <a:rPr lang="it-IT" i="1" dirty="0" smtClean="0">
                <a:ea typeface="Calibri"/>
                <a:cs typeface="Times New Roman"/>
              </a:rPr>
              <a:t>Non </a:t>
            </a:r>
            <a:r>
              <a:rPr lang="it-IT" i="1" dirty="0">
                <a:ea typeface="Calibri"/>
                <a:cs typeface="Times New Roman"/>
              </a:rPr>
              <a:t>sembra revocabile in dubbio che la partecipazione alle gare dei consorzi stabili trovi ancora, allo stato, le proprie disposizioni di riferimento nel precedente ordinamento di </a:t>
            </a:r>
            <a:r>
              <a:rPr lang="it-IT" i="1" dirty="0" smtClean="0">
                <a:ea typeface="Calibri"/>
                <a:cs typeface="Times New Roman"/>
              </a:rPr>
              <a:t>settore</a:t>
            </a:r>
            <a:r>
              <a:rPr lang="it-IT" dirty="0" smtClean="0">
                <a:ea typeface="Calibri"/>
                <a:cs typeface="Times New Roman"/>
              </a:rPr>
              <a:t>» (anche</a:t>
            </a:r>
            <a:r>
              <a:rPr lang="it-IT" dirty="0" smtClean="0"/>
              <a:t> Co. </a:t>
            </a:r>
            <a:r>
              <a:rPr lang="it-IT" dirty="0" smtClean="0">
                <a:ea typeface="Calibri"/>
                <a:cs typeface="Times New Roman"/>
              </a:rPr>
              <a:t>ANAC 8/6/2016</a:t>
            </a:r>
            <a:r>
              <a:rPr lang="it-IT" dirty="0">
                <a:ea typeface="Calibri"/>
                <a:cs typeface="Times New Roman"/>
              </a:rPr>
              <a:t>, </a:t>
            </a:r>
            <a:r>
              <a:rPr lang="it-IT" dirty="0" smtClean="0">
                <a:ea typeface="Calibri"/>
                <a:cs typeface="Times New Roman"/>
              </a:rPr>
              <a:t>p. 3).</a:t>
            </a:r>
            <a:endParaRPr lang="it-IT" dirty="0"/>
          </a:p>
          <a:p>
            <a:pPr>
              <a:spcAft>
                <a:spcPts val="0"/>
              </a:spcAft>
            </a:pPr>
            <a:endParaRPr lang="it-IT" sz="500" dirty="0">
              <a:ea typeface="Calibri"/>
              <a:cs typeface="Times New Roman"/>
            </a:endParaRPr>
          </a:p>
          <a:p>
            <a:pPr>
              <a:spcAft>
                <a:spcPts val="0"/>
              </a:spcAft>
            </a:pPr>
            <a:r>
              <a:rPr lang="it-IT" dirty="0" smtClean="0">
                <a:ea typeface="Calibri"/>
                <a:cs typeface="Times New Roman"/>
              </a:rPr>
              <a:t>Tra </a:t>
            </a:r>
            <a:r>
              <a:rPr lang="it-IT" dirty="0">
                <a:ea typeface="Calibri"/>
                <a:cs typeface="Times New Roman"/>
              </a:rPr>
              <a:t>queste </a:t>
            </a:r>
            <a:r>
              <a:rPr lang="it-IT" dirty="0" smtClean="0">
                <a:ea typeface="Calibri"/>
                <a:cs typeface="Times New Roman"/>
              </a:rPr>
              <a:t>disposizioni, </a:t>
            </a:r>
            <a:r>
              <a:rPr lang="it-IT" b="1" dirty="0">
                <a:effectLst>
                  <a:outerShdw blurRad="38100" dist="38100" dir="2700000" algn="tl">
                    <a:srgbClr val="000000">
                      <a:alpha val="43137"/>
                    </a:srgbClr>
                  </a:outerShdw>
                </a:effectLst>
                <a:ea typeface="Calibri"/>
                <a:cs typeface="Times New Roman"/>
              </a:rPr>
              <a:t>l’art. 81</a:t>
            </a:r>
            <a:r>
              <a:rPr lang="it-IT" dirty="0">
                <a:ea typeface="Calibri"/>
                <a:cs typeface="Times New Roman"/>
              </a:rPr>
              <a:t>, che, </a:t>
            </a:r>
            <a:r>
              <a:rPr lang="it-IT" b="1" dirty="0">
                <a:effectLst>
                  <a:outerShdw blurRad="38100" dist="38100" dir="2700000" algn="tl">
                    <a:srgbClr val="000000">
                      <a:alpha val="43137"/>
                    </a:srgbClr>
                  </a:outerShdw>
                </a:effectLst>
                <a:ea typeface="Calibri"/>
                <a:cs typeface="Times New Roman"/>
              </a:rPr>
              <a:t>attraverso un rinvio recettizio, dispone che la qualificazione dei consorzi stabili avviene </a:t>
            </a:r>
            <a:r>
              <a:rPr lang="it-IT" dirty="0">
                <a:ea typeface="Calibri"/>
                <a:cs typeface="Times New Roman"/>
              </a:rPr>
              <a:t>secondo le disposizioni dell’</a:t>
            </a:r>
            <a:r>
              <a:rPr lang="it-IT" b="1" dirty="0">
                <a:effectLst>
                  <a:outerShdw blurRad="38100" dist="38100" dir="2700000" algn="tl">
                    <a:srgbClr val="000000">
                      <a:alpha val="43137"/>
                    </a:srgbClr>
                  </a:outerShdw>
                </a:effectLst>
                <a:ea typeface="Calibri"/>
                <a:cs typeface="Times New Roman"/>
              </a:rPr>
              <a:t>art. 36</a:t>
            </a:r>
            <a:r>
              <a:rPr lang="it-IT" dirty="0">
                <a:ea typeface="Calibri"/>
                <a:cs typeface="Times New Roman"/>
              </a:rPr>
              <a:t>, </a:t>
            </a:r>
            <a:r>
              <a:rPr lang="it-IT" dirty="0" smtClean="0">
                <a:ea typeface="Calibri"/>
                <a:cs typeface="Times New Roman"/>
              </a:rPr>
              <a:t>co. </a:t>
            </a:r>
            <a:r>
              <a:rPr lang="it-IT" dirty="0">
                <a:ea typeface="Calibri"/>
                <a:cs typeface="Times New Roman"/>
              </a:rPr>
              <a:t>7, </a:t>
            </a:r>
            <a:r>
              <a:rPr lang="it-IT" b="1" dirty="0">
                <a:effectLst>
                  <a:outerShdw blurRad="38100" dist="38100" dir="2700000" algn="tl">
                    <a:srgbClr val="000000">
                      <a:alpha val="43137"/>
                    </a:srgbClr>
                  </a:outerShdw>
                </a:effectLst>
                <a:ea typeface="Calibri"/>
                <a:cs typeface="Times New Roman"/>
              </a:rPr>
              <a:t>del </a:t>
            </a:r>
            <a:r>
              <a:rPr lang="it-IT" b="1" dirty="0" smtClean="0">
                <a:effectLst>
                  <a:outerShdw blurRad="38100" dist="38100" dir="2700000" algn="tl">
                    <a:srgbClr val="000000">
                      <a:alpha val="43137"/>
                    </a:srgbClr>
                  </a:outerShdw>
                </a:effectLst>
                <a:ea typeface="Calibri"/>
                <a:cs typeface="Times New Roman"/>
              </a:rPr>
              <a:t>d.lgs. 163/2006</a:t>
            </a:r>
            <a:r>
              <a:rPr lang="it-IT" dirty="0" smtClean="0">
                <a:ea typeface="Calibri"/>
                <a:cs typeface="Times New Roman"/>
              </a:rPr>
              <a:t>. </a:t>
            </a:r>
          </a:p>
          <a:p>
            <a:pPr>
              <a:spcAft>
                <a:spcPts val="0"/>
              </a:spcAft>
            </a:pPr>
            <a:endParaRPr lang="it-IT" dirty="0">
              <a:ea typeface="Calibri"/>
              <a:cs typeface="Times New Roman"/>
            </a:endParaRPr>
          </a:p>
        </p:txBody>
      </p:sp>
    </p:spTree>
    <p:extLst>
      <p:ext uri="{BB962C8B-B14F-4D97-AF65-F5344CB8AC3E}">
        <p14:creationId xmlns:p14="http://schemas.microsoft.com/office/powerpoint/2010/main" val="238133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fade">
                                      <p:cBhvr>
                                        <p:cTn id="11" dur="500"/>
                                        <p:tgtEl>
                                          <p:spTgt spid="3">
                                            <p:txEl>
                                              <p:pRg st="4" end="4"/>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arrotondato 8"/>
          <p:cNvSpPr/>
          <p:nvPr/>
        </p:nvSpPr>
        <p:spPr>
          <a:xfrm>
            <a:off x="827584" y="5733256"/>
            <a:ext cx="8064896" cy="64807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a:p>
        </p:txBody>
      </p:sp>
      <p:sp>
        <p:nvSpPr>
          <p:cNvPr id="8" name="Rettangolo arrotondato 7"/>
          <p:cNvSpPr/>
          <p:nvPr/>
        </p:nvSpPr>
        <p:spPr>
          <a:xfrm>
            <a:off x="806198" y="5013176"/>
            <a:ext cx="8064896" cy="64807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a:p>
        </p:txBody>
      </p:sp>
      <p:sp>
        <p:nvSpPr>
          <p:cNvPr id="7" name="Rettangolo arrotondato 6"/>
          <p:cNvSpPr/>
          <p:nvPr/>
        </p:nvSpPr>
        <p:spPr>
          <a:xfrm>
            <a:off x="806198" y="3933056"/>
            <a:ext cx="8064896" cy="100811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a:p>
        </p:txBody>
      </p:sp>
      <p:sp>
        <p:nvSpPr>
          <p:cNvPr id="6" name="Rettangolo arrotondato 5"/>
          <p:cNvSpPr/>
          <p:nvPr/>
        </p:nvSpPr>
        <p:spPr>
          <a:xfrm>
            <a:off x="827584" y="3212976"/>
            <a:ext cx="8064896" cy="64807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a:p>
        </p:txBody>
      </p:sp>
      <p:sp>
        <p:nvSpPr>
          <p:cNvPr id="5" name="Rettangolo arrotondato 4"/>
          <p:cNvSpPr/>
          <p:nvPr/>
        </p:nvSpPr>
        <p:spPr>
          <a:xfrm>
            <a:off x="827584" y="2420888"/>
            <a:ext cx="8064896" cy="72008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r>
              <a:rPr lang="it-IT" dirty="0" smtClean="0"/>
              <a:t>Designazione consorziata diversa </a:t>
            </a:r>
            <a:endParaRPr lang="it-IT" dirty="0"/>
          </a:p>
        </p:txBody>
      </p:sp>
      <p:sp>
        <p:nvSpPr>
          <p:cNvPr id="3" name="Segnaposto contenuto 2"/>
          <p:cNvSpPr>
            <a:spLocks noGrp="1"/>
          </p:cNvSpPr>
          <p:nvPr>
            <p:ph idx="1"/>
          </p:nvPr>
        </p:nvSpPr>
        <p:spPr>
          <a:xfrm>
            <a:off x="457200" y="1556792"/>
            <a:ext cx="8229600" cy="4997152"/>
          </a:xfrm>
        </p:spPr>
        <p:txBody>
          <a:bodyPr>
            <a:normAutofit/>
          </a:bodyPr>
          <a:lstStyle/>
          <a:p>
            <a:pPr>
              <a:lnSpc>
                <a:spcPct val="110000"/>
              </a:lnSpc>
            </a:pPr>
            <a:r>
              <a:rPr lang="it-IT" dirty="0"/>
              <a:t>Nel caso di </a:t>
            </a:r>
            <a:r>
              <a:rPr lang="it-IT" b="1" dirty="0">
                <a:solidFill>
                  <a:srgbClr val="804A4B"/>
                </a:solidFill>
                <a:effectLst>
                  <a:outerShdw blurRad="38100" dist="38100" dir="2700000" algn="tl">
                    <a:srgbClr val="000000">
                      <a:alpha val="43137"/>
                    </a:srgbClr>
                  </a:outerShdw>
                </a:effectLst>
              </a:rPr>
              <a:t>consorzi </a:t>
            </a:r>
            <a:r>
              <a:rPr lang="it-IT" dirty="0"/>
              <a:t>fra società </a:t>
            </a:r>
            <a:r>
              <a:rPr lang="it-IT" b="1" dirty="0" smtClean="0">
                <a:solidFill>
                  <a:srgbClr val="804A4B"/>
                </a:solidFill>
                <a:effectLst>
                  <a:outerShdw blurRad="38100" dist="38100" dir="2700000" algn="tl">
                    <a:srgbClr val="000000">
                      <a:alpha val="43137"/>
                    </a:srgbClr>
                  </a:outerShdw>
                </a:effectLst>
              </a:rPr>
              <a:t>cooperative, artigiani </a:t>
            </a:r>
            <a:r>
              <a:rPr lang="it-IT" b="1" dirty="0">
                <a:solidFill>
                  <a:srgbClr val="804A4B"/>
                </a:solidFill>
                <a:effectLst>
                  <a:outerShdw blurRad="38100" dist="38100" dir="2700000" algn="tl">
                    <a:srgbClr val="000000">
                      <a:alpha val="43137"/>
                    </a:srgbClr>
                  </a:outerShdw>
                </a:effectLst>
              </a:rPr>
              <a:t>e stabili </a:t>
            </a:r>
            <a:r>
              <a:rPr lang="it-IT" dirty="0"/>
              <a:t>è consentito </a:t>
            </a:r>
            <a:r>
              <a:rPr lang="it-IT" dirty="0" smtClean="0"/>
              <a:t>(48, 7-bis) designare una </a:t>
            </a:r>
            <a:r>
              <a:rPr lang="it-IT" b="1" dirty="0">
                <a:effectLst>
                  <a:outerShdw blurRad="38100" dist="38100" dir="2700000" algn="tl">
                    <a:srgbClr val="000000">
                      <a:alpha val="43137"/>
                    </a:srgbClr>
                  </a:outerShdw>
                </a:effectLst>
              </a:rPr>
              <a:t>consorziata diversa </a:t>
            </a:r>
            <a:r>
              <a:rPr lang="it-IT" dirty="0"/>
              <a:t>da quella indicata in </a:t>
            </a:r>
            <a:r>
              <a:rPr lang="it-IT" dirty="0" smtClean="0"/>
              <a:t>gara:</a:t>
            </a:r>
          </a:p>
          <a:p>
            <a:pPr>
              <a:lnSpc>
                <a:spcPct val="110000"/>
              </a:lnSpc>
            </a:pPr>
            <a:endParaRPr lang="it-IT" sz="500" dirty="0"/>
          </a:p>
          <a:p>
            <a:pPr marL="857250" lvl="1" indent="-457200">
              <a:lnSpc>
                <a:spcPct val="110000"/>
              </a:lnSpc>
              <a:buFont typeface="+mj-lt"/>
              <a:buAutoNum type="arabicPeriod"/>
            </a:pPr>
            <a:r>
              <a:rPr lang="it-IT" dirty="0" smtClean="0"/>
              <a:t>perché rientra nei casi di </a:t>
            </a:r>
            <a:r>
              <a:rPr lang="it-IT" b="1" i="1" dirty="0" smtClean="0">
                <a:solidFill>
                  <a:srgbClr val="804A4B"/>
                </a:solidFill>
                <a:effectLst>
                  <a:outerShdw blurRad="38100" dist="38100" dir="2700000" algn="tl">
                    <a:srgbClr val="000000">
                      <a:alpha val="43137"/>
                    </a:srgbClr>
                  </a:outerShdw>
                </a:effectLst>
              </a:rPr>
              <a:t>crisi d’impresa e insolvenza</a:t>
            </a:r>
            <a:r>
              <a:rPr lang="it-IT" dirty="0" smtClean="0"/>
              <a:t>, </a:t>
            </a:r>
            <a:r>
              <a:rPr lang="it-IT" dirty="0"/>
              <a:t>etc. o in caso di </a:t>
            </a:r>
            <a:r>
              <a:rPr lang="it-IT" dirty="0" smtClean="0"/>
              <a:t>D.I. </a:t>
            </a:r>
            <a:r>
              <a:rPr lang="it-IT" b="1" i="1" dirty="0">
                <a:solidFill>
                  <a:srgbClr val="804A4B"/>
                </a:solidFill>
                <a:effectLst>
                  <a:outerShdw blurRad="38100" dist="38100" dir="2700000" algn="tl">
                    <a:srgbClr val="000000">
                      <a:alpha val="43137"/>
                    </a:srgbClr>
                  </a:outerShdw>
                </a:effectLst>
              </a:rPr>
              <a:t>morte</a:t>
            </a:r>
            <a:r>
              <a:rPr lang="it-IT" dirty="0">
                <a:solidFill>
                  <a:srgbClr val="804A4B"/>
                </a:solidFill>
              </a:rPr>
              <a:t>, </a:t>
            </a:r>
            <a:r>
              <a:rPr lang="it-IT" b="1" i="1" dirty="0">
                <a:solidFill>
                  <a:srgbClr val="804A4B"/>
                </a:solidFill>
                <a:effectLst>
                  <a:outerShdw blurRad="38100" dist="38100" dir="2700000" algn="tl">
                    <a:srgbClr val="000000">
                      <a:alpha val="43137"/>
                    </a:srgbClr>
                  </a:outerShdw>
                </a:effectLst>
              </a:rPr>
              <a:t>interdizione</a:t>
            </a:r>
            <a:r>
              <a:rPr lang="it-IT" dirty="0"/>
              <a:t>, etc. </a:t>
            </a:r>
            <a:r>
              <a:rPr lang="it-IT" dirty="0" smtClean="0"/>
              <a:t>dell’imprenditore,</a:t>
            </a:r>
            <a:endParaRPr lang="it-IT" dirty="0"/>
          </a:p>
          <a:p>
            <a:pPr marL="857250" lvl="1" indent="-457200">
              <a:lnSpc>
                <a:spcPct val="110000"/>
              </a:lnSpc>
              <a:buFont typeface="+mj-lt"/>
              <a:buAutoNum type="arabicPeriod"/>
            </a:pPr>
            <a:r>
              <a:rPr lang="it-IT" dirty="0"/>
              <a:t>causa</a:t>
            </a:r>
            <a:r>
              <a:rPr lang="it-IT" b="1" i="1" dirty="0" smtClean="0">
                <a:solidFill>
                  <a:srgbClr val="00B050"/>
                </a:solidFill>
                <a:effectLst>
                  <a:outerShdw blurRad="38100" dist="38100" dir="2700000" algn="tl">
                    <a:srgbClr val="000000">
                      <a:alpha val="43137"/>
                    </a:srgbClr>
                  </a:outerShdw>
                </a:effectLst>
              </a:rPr>
              <a:t> </a:t>
            </a:r>
            <a:r>
              <a:rPr lang="it-IT" b="1" i="1" dirty="0" smtClean="0">
                <a:solidFill>
                  <a:srgbClr val="804A4B"/>
                </a:solidFill>
                <a:effectLst>
                  <a:outerShdw blurRad="38100" dist="38100" dir="2700000" algn="tl">
                    <a:srgbClr val="000000">
                      <a:alpha val="43137"/>
                    </a:srgbClr>
                  </a:outerShdw>
                </a:effectLst>
              </a:rPr>
              <a:t>perdita</a:t>
            </a:r>
            <a:r>
              <a:rPr lang="it-IT" dirty="0"/>
              <a:t>, </a:t>
            </a:r>
            <a:r>
              <a:rPr lang="it-IT" b="1" dirty="0">
                <a:solidFill>
                  <a:srgbClr val="C00000"/>
                </a:solidFill>
                <a:effectLst>
                  <a:outerShdw blurRad="38100" dist="38100" dir="2700000" algn="tl">
                    <a:srgbClr val="000000">
                      <a:alpha val="43137"/>
                    </a:srgbClr>
                  </a:outerShdw>
                </a:effectLst>
              </a:rPr>
              <a:t>in corso di esecuzione</a:t>
            </a:r>
            <a:r>
              <a:rPr lang="it-IT" dirty="0"/>
              <a:t>, dei </a:t>
            </a:r>
            <a:r>
              <a:rPr lang="it-IT" b="1" i="1" dirty="0">
                <a:solidFill>
                  <a:srgbClr val="804A4B"/>
                </a:solidFill>
                <a:effectLst>
                  <a:outerShdw blurRad="38100" dist="38100" dir="2700000" algn="tl">
                    <a:srgbClr val="000000">
                      <a:alpha val="43137"/>
                    </a:srgbClr>
                  </a:outerShdw>
                </a:effectLst>
              </a:rPr>
              <a:t>requisiti </a:t>
            </a:r>
            <a:r>
              <a:rPr lang="it-IT" b="1" i="1" dirty="0" smtClean="0">
                <a:solidFill>
                  <a:srgbClr val="804A4B"/>
                </a:solidFill>
                <a:effectLst>
                  <a:outerShdw blurRad="38100" dist="38100" dir="2700000" algn="tl">
                    <a:srgbClr val="000000">
                      <a:alpha val="43137"/>
                    </a:srgbClr>
                  </a:outerShdw>
                </a:effectLst>
              </a:rPr>
              <a:t>generali</a:t>
            </a:r>
            <a:r>
              <a:rPr lang="it-IT" b="1" i="1" dirty="0" smtClean="0">
                <a:solidFill>
                  <a:srgbClr val="00B050"/>
                </a:solidFill>
                <a:effectLst>
                  <a:outerShdw blurRad="38100" dist="38100" dir="2700000" algn="tl">
                    <a:srgbClr val="000000">
                      <a:alpha val="43137"/>
                    </a:srgbClr>
                  </a:outerShdw>
                </a:effectLst>
              </a:rPr>
              <a:t> </a:t>
            </a:r>
            <a:r>
              <a:rPr lang="it-IT" dirty="0"/>
              <a:t>ex art. 80, ovvero nei casi previsti dalla normativa </a:t>
            </a:r>
            <a:r>
              <a:rPr lang="it-IT" b="1" i="1" dirty="0" smtClean="0">
                <a:solidFill>
                  <a:srgbClr val="804A4B"/>
                </a:solidFill>
                <a:effectLst>
                  <a:outerShdw blurRad="38100" dist="38100" dir="2700000" algn="tl">
                    <a:srgbClr val="000000">
                      <a:alpha val="43137"/>
                    </a:srgbClr>
                  </a:outerShdw>
                </a:effectLst>
              </a:rPr>
              <a:t>antimafia</a:t>
            </a:r>
            <a:r>
              <a:rPr lang="it-IT" dirty="0" smtClean="0"/>
              <a:t>,</a:t>
            </a:r>
          </a:p>
          <a:p>
            <a:pPr marL="857250" lvl="1" indent="-457200">
              <a:lnSpc>
                <a:spcPct val="110000"/>
              </a:lnSpc>
              <a:buFont typeface="+mj-lt"/>
              <a:buAutoNum type="arabicPeriod"/>
            </a:pPr>
            <a:r>
              <a:rPr lang="it-IT" dirty="0" smtClean="0"/>
              <a:t> per </a:t>
            </a:r>
            <a:r>
              <a:rPr lang="it-IT" b="1" i="1" dirty="0">
                <a:solidFill>
                  <a:srgbClr val="804A4B"/>
                </a:solidFill>
                <a:effectLst>
                  <a:outerShdw blurRad="38100" dist="38100" dir="2700000" algn="tl">
                    <a:srgbClr val="000000">
                      <a:alpha val="43137"/>
                    </a:srgbClr>
                  </a:outerShdw>
                </a:effectLst>
              </a:rPr>
              <a:t>recesso di una o più imprese</a:t>
            </a:r>
            <a:r>
              <a:rPr lang="it-IT" dirty="0" smtClean="0"/>
              <a:t>, </a:t>
            </a:r>
            <a:r>
              <a:rPr lang="it-IT" dirty="0"/>
              <a:t>esclusivamente per </a:t>
            </a:r>
            <a:r>
              <a:rPr lang="it-IT" b="1" dirty="0">
                <a:solidFill>
                  <a:srgbClr val="C00000"/>
                </a:solidFill>
                <a:effectLst>
                  <a:outerShdw blurRad="38100" dist="38100" dir="2700000" algn="tl">
                    <a:srgbClr val="000000">
                      <a:alpha val="43137"/>
                    </a:srgbClr>
                  </a:outerShdw>
                </a:effectLst>
              </a:rPr>
              <a:t>esigenze organizzative</a:t>
            </a:r>
            <a:r>
              <a:rPr lang="it-IT" b="1" dirty="0"/>
              <a:t> </a:t>
            </a:r>
            <a:r>
              <a:rPr lang="it-IT" dirty="0"/>
              <a:t>del </a:t>
            </a:r>
            <a:r>
              <a:rPr lang="it-IT" dirty="0" smtClean="0"/>
              <a:t>consorzio (e </a:t>
            </a:r>
            <a:r>
              <a:rPr lang="it-IT" dirty="0"/>
              <a:t>sempre che le imprese rimanenti abbiano </a:t>
            </a:r>
            <a:r>
              <a:rPr lang="it-IT" dirty="0" smtClean="0"/>
              <a:t>una </a:t>
            </a:r>
            <a:r>
              <a:rPr lang="it-IT" dirty="0"/>
              <a:t>qualificazione </a:t>
            </a:r>
            <a:r>
              <a:rPr lang="it-IT" b="1" dirty="0" smtClean="0">
                <a:effectLst>
                  <a:outerShdw blurRad="38100" dist="38100" dir="2700000" algn="tl">
                    <a:srgbClr val="000000">
                      <a:alpha val="43137"/>
                    </a:srgbClr>
                  </a:outerShdw>
                </a:effectLst>
              </a:rPr>
              <a:t>adeguata </a:t>
            </a:r>
            <a:r>
              <a:rPr lang="it-IT" b="1" dirty="0">
                <a:effectLst>
                  <a:outerShdw blurRad="38100" dist="38100" dir="2700000" algn="tl">
                    <a:srgbClr val="000000">
                      <a:alpha val="43137"/>
                    </a:srgbClr>
                  </a:outerShdw>
                </a:effectLst>
              </a:rPr>
              <a:t>ai lavori ancora da </a:t>
            </a:r>
            <a:r>
              <a:rPr lang="it-IT" b="1" dirty="0" smtClean="0">
                <a:effectLst>
                  <a:outerShdw blurRad="38100" dist="38100" dir="2700000" algn="tl">
                    <a:srgbClr val="000000">
                      <a:alpha val="43137"/>
                    </a:srgbClr>
                  </a:outerShdw>
                </a:effectLst>
              </a:rPr>
              <a:t>eseguire</a:t>
            </a:r>
            <a:r>
              <a:rPr lang="it-IT" dirty="0" smtClean="0"/>
              <a:t>), </a:t>
            </a:r>
            <a:endParaRPr lang="it-IT" dirty="0"/>
          </a:p>
          <a:p>
            <a:pPr marL="857250" lvl="1" indent="-457200">
              <a:lnSpc>
                <a:spcPct val="110000"/>
              </a:lnSpc>
              <a:buFont typeface="+mj-lt"/>
              <a:buAutoNum type="arabicPeriod"/>
            </a:pPr>
            <a:r>
              <a:rPr lang="it-IT" dirty="0" smtClean="0"/>
              <a:t>per </a:t>
            </a:r>
            <a:r>
              <a:rPr lang="it-IT" b="1" i="1" dirty="0">
                <a:solidFill>
                  <a:srgbClr val="804A4B"/>
                </a:solidFill>
                <a:effectLst>
                  <a:outerShdw blurRad="38100" dist="38100" dir="2700000" algn="tl">
                    <a:srgbClr val="000000">
                      <a:alpha val="43137"/>
                    </a:srgbClr>
                  </a:outerShdw>
                </a:effectLst>
              </a:rPr>
              <a:t>fatti</a:t>
            </a:r>
            <a:r>
              <a:rPr lang="it-IT" b="1" i="1" dirty="0">
                <a:solidFill>
                  <a:srgbClr val="00B050"/>
                </a:solidFill>
                <a:effectLst>
                  <a:outerShdw blurRad="38100" dist="38100" dir="2700000" algn="tl">
                    <a:srgbClr val="000000">
                      <a:alpha val="43137"/>
                    </a:srgbClr>
                  </a:outerShdw>
                </a:effectLst>
              </a:rPr>
              <a:t> </a:t>
            </a:r>
            <a:r>
              <a:rPr lang="it-IT" dirty="0"/>
              <a:t>o </a:t>
            </a:r>
            <a:r>
              <a:rPr lang="it-IT" b="1" i="1" dirty="0">
                <a:solidFill>
                  <a:srgbClr val="804A4B"/>
                </a:solidFill>
                <a:effectLst>
                  <a:outerShdw blurRad="38100" dist="38100" dir="2700000" algn="tl">
                    <a:srgbClr val="000000">
                      <a:alpha val="43137"/>
                    </a:srgbClr>
                  </a:outerShdw>
                </a:effectLst>
              </a:rPr>
              <a:t>atti </a:t>
            </a:r>
            <a:r>
              <a:rPr lang="it-IT" b="1" i="1" dirty="0" smtClean="0">
                <a:solidFill>
                  <a:srgbClr val="804A4B"/>
                </a:solidFill>
                <a:effectLst>
                  <a:outerShdw blurRad="38100" dist="38100" dir="2700000" algn="tl">
                    <a:srgbClr val="000000">
                      <a:alpha val="43137"/>
                    </a:srgbClr>
                  </a:outerShdw>
                </a:effectLst>
              </a:rPr>
              <a:t>sopravvenuti</a:t>
            </a:r>
            <a:r>
              <a:rPr lang="it-IT" dirty="0" smtClean="0"/>
              <a:t> (terminologia ampia </a:t>
            </a:r>
            <a:r>
              <a:rPr lang="it-IT" dirty="0"/>
              <a:t>e suscettibile di ricomprendere una qualunque ipotesi di </a:t>
            </a:r>
            <a:r>
              <a:rPr lang="it-IT" dirty="0" smtClean="0"/>
              <a:t>impossibilità</a:t>
            </a:r>
            <a:r>
              <a:rPr lang="it-IT" dirty="0" smtClean="0"/>
              <a:t>),</a:t>
            </a:r>
            <a:endParaRPr lang="it-IT" dirty="0"/>
          </a:p>
          <a:p>
            <a:pPr marL="857250" lvl="1" indent="-457200" algn="l">
              <a:lnSpc>
                <a:spcPct val="110000"/>
              </a:lnSpc>
              <a:buFont typeface="+mj-lt"/>
              <a:buAutoNum type="arabicPeriod"/>
            </a:pPr>
            <a:r>
              <a:rPr lang="it-IT" dirty="0" smtClean="0"/>
              <a:t>se </a:t>
            </a:r>
            <a:r>
              <a:rPr lang="it-IT" dirty="0"/>
              <a:t>la </a:t>
            </a:r>
            <a:r>
              <a:rPr lang="it-IT" b="1" i="1" dirty="0">
                <a:solidFill>
                  <a:srgbClr val="804A4B"/>
                </a:solidFill>
                <a:effectLst>
                  <a:outerShdw blurRad="38100" dist="38100" dir="2700000" algn="tl">
                    <a:srgbClr val="000000">
                      <a:alpha val="43137"/>
                    </a:srgbClr>
                  </a:outerShdw>
                </a:effectLst>
              </a:rPr>
              <a:t>modifica soggettiva </a:t>
            </a:r>
            <a:r>
              <a:rPr lang="it-IT" b="1" dirty="0">
                <a:solidFill>
                  <a:srgbClr val="C00000"/>
                </a:solidFill>
                <a:effectLst>
                  <a:outerShdw blurRad="38100" dist="38100" dir="2700000" algn="tl">
                    <a:srgbClr val="000000">
                      <a:alpha val="43137"/>
                    </a:srgbClr>
                  </a:outerShdw>
                </a:effectLst>
              </a:rPr>
              <a:t>non</a:t>
            </a:r>
            <a:r>
              <a:rPr lang="it-IT" b="1" i="1" dirty="0">
                <a:solidFill>
                  <a:srgbClr val="804A4B"/>
                </a:solidFill>
                <a:effectLst>
                  <a:outerShdw blurRad="38100" dist="38100" dir="2700000" algn="tl">
                    <a:srgbClr val="000000">
                      <a:alpha val="43137"/>
                    </a:srgbClr>
                  </a:outerShdw>
                </a:effectLst>
              </a:rPr>
              <a:t> è </a:t>
            </a:r>
            <a:r>
              <a:rPr lang="it-IT" dirty="0"/>
              <a:t>finalizzata ad </a:t>
            </a:r>
            <a:r>
              <a:rPr lang="it-IT" b="1" dirty="0">
                <a:solidFill>
                  <a:srgbClr val="C00000"/>
                </a:solidFill>
                <a:effectLst>
                  <a:outerShdw blurRad="38100" dist="38100" dir="2700000" algn="tl">
                    <a:srgbClr val="000000">
                      <a:alpha val="43137"/>
                    </a:srgbClr>
                  </a:outerShdw>
                </a:effectLst>
              </a:rPr>
              <a:t>eludere la mancanza di un requisito</a:t>
            </a:r>
            <a:r>
              <a:rPr lang="it-IT" b="1" i="1" dirty="0">
                <a:solidFill>
                  <a:srgbClr val="804A4B"/>
                </a:solidFill>
                <a:effectLst>
                  <a:outerShdw blurRad="38100" dist="38100" dir="2700000" algn="tl">
                    <a:srgbClr val="000000">
                      <a:alpha val="43137"/>
                    </a:srgbClr>
                  </a:outerShdw>
                </a:effectLst>
              </a:rPr>
              <a:t> di partecipazione</a:t>
            </a:r>
            <a:r>
              <a:rPr lang="it-IT" dirty="0"/>
              <a:t> in capo all'impresa consorziata</a:t>
            </a:r>
            <a:r>
              <a:rPr lang="it-IT" dirty="0" smtClean="0"/>
              <a:t>.</a:t>
            </a:r>
            <a:endParaRPr lang="it-IT" dirty="0"/>
          </a:p>
          <a:p>
            <a:endParaRPr lang="it-IT" dirty="0"/>
          </a:p>
        </p:txBody>
      </p:sp>
    </p:spTree>
    <p:extLst>
      <p:ext uri="{BB962C8B-B14F-4D97-AF65-F5344CB8AC3E}">
        <p14:creationId xmlns:p14="http://schemas.microsoft.com/office/powerpoint/2010/main" val="39977686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500"/>
                                        <p:tgtEl>
                                          <p:spTgt spid="3">
                                            <p:txEl>
                                              <p:pRg st="5" end="5"/>
                                            </p:txEl>
                                          </p:spTgt>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P spid="6"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ttangolo arrotondato 3"/>
          <p:cNvSpPr/>
          <p:nvPr/>
        </p:nvSpPr>
        <p:spPr>
          <a:xfrm>
            <a:off x="611560" y="5372101"/>
            <a:ext cx="8208912" cy="93610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r>
              <a:rPr lang="it-IT" dirty="0" smtClean="0"/>
              <a:t>Sostituzione soggetti di ausilio</a:t>
            </a:r>
            <a:endParaRPr lang="it-IT" dirty="0"/>
          </a:p>
        </p:txBody>
      </p:sp>
      <p:sp>
        <p:nvSpPr>
          <p:cNvPr id="3" name="Segnaposto contenuto 2"/>
          <p:cNvSpPr>
            <a:spLocks noGrp="1"/>
          </p:cNvSpPr>
          <p:nvPr>
            <p:ph idx="1"/>
          </p:nvPr>
        </p:nvSpPr>
        <p:spPr>
          <a:xfrm>
            <a:off x="482600" y="1700808"/>
            <a:ext cx="8229600" cy="4525963"/>
          </a:xfrm>
        </p:spPr>
        <p:txBody>
          <a:bodyPr>
            <a:normAutofit fontScale="77500" lnSpcReduction="20000"/>
          </a:bodyPr>
          <a:lstStyle/>
          <a:p>
            <a:pPr>
              <a:lnSpc>
                <a:spcPct val="120000"/>
              </a:lnSpc>
              <a:spcBef>
                <a:spcPts val="600"/>
              </a:spcBef>
            </a:pPr>
            <a:r>
              <a:rPr lang="it-IT" sz="2400" dirty="0" smtClean="0"/>
              <a:t>Al Consorzio si </a:t>
            </a:r>
            <a:r>
              <a:rPr lang="it-IT" sz="2400" b="1" dirty="0" smtClean="0">
                <a:effectLst>
                  <a:outerShdw blurRad="38100" dist="38100" dir="2700000" algn="tl">
                    <a:srgbClr val="000000">
                      <a:alpha val="43137"/>
                    </a:srgbClr>
                  </a:outerShdw>
                </a:effectLst>
              </a:rPr>
              <a:t>applicano le regole previste per la sostituzione nelle ATI o </a:t>
            </a:r>
            <a:r>
              <a:rPr lang="it-IT" sz="2400" b="1" dirty="0">
                <a:effectLst>
                  <a:outerShdw blurRad="38100" dist="38100" dir="2700000" algn="tl">
                    <a:srgbClr val="000000">
                      <a:alpha val="43137"/>
                    </a:srgbClr>
                  </a:outerShdw>
                </a:effectLst>
              </a:rPr>
              <a:t>consorzi </a:t>
            </a:r>
            <a:r>
              <a:rPr lang="it-IT" sz="2400" b="1" dirty="0" smtClean="0">
                <a:effectLst>
                  <a:outerShdw blurRad="38100" dist="38100" dir="2700000" algn="tl">
                    <a:srgbClr val="000000">
                      <a:alpha val="43137"/>
                    </a:srgbClr>
                  </a:outerShdw>
                </a:effectLst>
              </a:rPr>
              <a:t>ordinari</a:t>
            </a:r>
            <a:r>
              <a:rPr lang="it-IT" sz="2400" dirty="0" smtClean="0"/>
              <a:t>, ma la possibilità di sostituzione, sussiste anche</a:t>
            </a:r>
            <a:r>
              <a:rPr lang="it-IT" sz="2400" dirty="0" smtClean="0"/>
              <a:t>:</a:t>
            </a:r>
            <a:endParaRPr lang="it-IT" sz="2400" dirty="0" smtClean="0"/>
          </a:p>
          <a:p>
            <a:pPr lvl="1">
              <a:lnSpc>
                <a:spcPct val="120000"/>
              </a:lnSpc>
              <a:spcBef>
                <a:spcPts val="600"/>
              </a:spcBef>
            </a:pPr>
            <a:r>
              <a:rPr lang="it-IT" sz="2400" dirty="0" smtClean="0">
                <a:solidFill>
                  <a:srgbClr val="804A4B"/>
                </a:solidFill>
              </a:rPr>
              <a:t>per l’</a:t>
            </a:r>
            <a:r>
              <a:rPr lang="it-IT" sz="2400" b="1" dirty="0" smtClean="0">
                <a:solidFill>
                  <a:srgbClr val="FF0000"/>
                </a:solidFill>
                <a:effectLst>
                  <a:outerShdw blurRad="38100" dist="38100" dir="2700000" algn="tl">
                    <a:srgbClr val="000000">
                      <a:alpha val="43137"/>
                    </a:srgbClr>
                  </a:outerShdw>
                </a:effectLst>
              </a:rPr>
              <a:t>affidatario che sostituisce </a:t>
            </a:r>
            <a:r>
              <a:rPr lang="it-IT" sz="2400" b="1" dirty="0" smtClean="0">
                <a:solidFill>
                  <a:srgbClr val="FF0000"/>
                </a:solidFill>
                <a:effectLst>
                  <a:outerShdw blurRad="38100" dist="38100" dir="2700000" algn="tl">
                    <a:srgbClr val="000000">
                      <a:alpha val="43137"/>
                    </a:srgbClr>
                  </a:outerShdw>
                </a:effectLst>
              </a:rPr>
              <a:t>i </a:t>
            </a:r>
            <a:r>
              <a:rPr lang="it-IT" sz="2400" b="1" dirty="0">
                <a:solidFill>
                  <a:srgbClr val="FF0000"/>
                </a:solidFill>
                <a:effectLst>
                  <a:outerShdw blurRad="38100" dist="38100" dir="2700000" algn="tl">
                    <a:srgbClr val="000000">
                      <a:alpha val="43137"/>
                    </a:srgbClr>
                  </a:outerShdw>
                </a:effectLst>
              </a:rPr>
              <a:t>subappaltatori </a:t>
            </a:r>
            <a:r>
              <a:rPr lang="it-IT" sz="2400" dirty="0"/>
              <a:t>nei confronti dei quali sia stato individuato uno dei motivi di esclusione </a:t>
            </a:r>
            <a:r>
              <a:rPr lang="it-IT" sz="2400" dirty="0" smtClean="0"/>
              <a:t>ex art. 80 (105</a:t>
            </a:r>
            <a:r>
              <a:rPr lang="it-IT" sz="2400" dirty="0"/>
              <a:t>, </a:t>
            </a:r>
            <a:r>
              <a:rPr lang="it-IT" sz="2400" dirty="0" smtClean="0"/>
              <a:t>12) </a:t>
            </a:r>
          </a:p>
          <a:p>
            <a:pPr lvl="1">
              <a:lnSpc>
                <a:spcPct val="120000"/>
              </a:lnSpc>
              <a:spcBef>
                <a:spcPts val="600"/>
              </a:spcBef>
            </a:pPr>
            <a:r>
              <a:rPr lang="it-IT" sz="2400" b="1" dirty="0" smtClean="0">
                <a:solidFill>
                  <a:srgbClr val="FF0000"/>
                </a:solidFill>
                <a:effectLst>
                  <a:outerShdw blurRad="38100" dist="38100" dir="2700000" algn="tl">
                    <a:srgbClr val="000000">
                      <a:alpha val="43137"/>
                    </a:srgbClr>
                  </a:outerShdw>
                </a:effectLst>
              </a:rPr>
              <a:t>in caso di ausiliaria irregolare </a:t>
            </a:r>
            <a:r>
              <a:rPr lang="it-IT" sz="2400" dirty="0" smtClean="0"/>
              <a:t>(89</a:t>
            </a:r>
            <a:r>
              <a:rPr lang="it-IT" sz="2400" dirty="0"/>
              <a:t>, </a:t>
            </a:r>
            <a:r>
              <a:rPr lang="it-IT" sz="2400" dirty="0" smtClean="0"/>
              <a:t>3), ad es., per DURC irregolare (CDS V n. 2527/2018), poiché vi è: </a:t>
            </a:r>
          </a:p>
          <a:p>
            <a:pPr lvl="2">
              <a:lnSpc>
                <a:spcPct val="120000"/>
              </a:lnSpc>
              <a:spcBef>
                <a:spcPts val="600"/>
              </a:spcBef>
            </a:pPr>
            <a:r>
              <a:rPr lang="it-IT" sz="2400" dirty="0" smtClean="0"/>
              <a:t>l’</a:t>
            </a:r>
            <a:r>
              <a:rPr lang="it-IT" sz="2400" b="1" dirty="0" smtClean="0">
                <a:effectLst>
                  <a:outerShdw blurRad="38100" dist="38100" dir="2700000" algn="tl">
                    <a:srgbClr val="000000">
                      <a:alpha val="43137"/>
                    </a:srgbClr>
                  </a:outerShdw>
                </a:effectLst>
              </a:rPr>
              <a:t>impossibilità </a:t>
            </a:r>
            <a:r>
              <a:rPr lang="it-IT" sz="2400" b="1" dirty="0">
                <a:effectLst>
                  <a:outerShdw blurRad="38100" dist="38100" dir="2700000" algn="tl">
                    <a:srgbClr val="000000">
                      <a:alpha val="43137"/>
                    </a:srgbClr>
                  </a:outerShdw>
                </a:effectLst>
              </a:rPr>
              <a:t>di procedere all’esclusione del concorrente</a:t>
            </a:r>
            <a:r>
              <a:rPr lang="it-IT" sz="2400" dirty="0"/>
              <a:t>;</a:t>
            </a:r>
          </a:p>
          <a:p>
            <a:pPr lvl="2">
              <a:lnSpc>
                <a:spcPct val="120000"/>
              </a:lnSpc>
              <a:spcBef>
                <a:spcPts val="600"/>
              </a:spcBef>
            </a:pPr>
            <a:r>
              <a:rPr lang="it-IT" sz="2400" dirty="0"/>
              <a:t>l’</a:t>
            </a:r>
            <a:r>
              <a:rPr lang="it-IT" sz="2400" b="1" dirty="0">
                <a:effectLst>
                  <a:outerShdw blurRad="38100" dist="38100" dir="2700000" algn="tl">
                    <a:srgbClr val="000000">
                      <a:alpha val="43137"/>
                    </a:srgbClr>
                  </a:outerShdw>
                </a:effectLst>
              </a:rPr>
              <a:t>onere (non la mera facoltà) </a:t>
            </a:r>
            <a:r>
              <a:rPr lang="it-IT" sz="2400" b="1" dirty="0" smtClean="0">
                <a:effectLst>
                  <a:outerShdw blurRad="38100" dist="38100" dir="2700000" algn="tl">
                    <a:srgbClr val="000000">
                      <a:alpha val="43137"/>
                    </a:srgbClr>
                  </a:outerShdw>
                </a:effectLst>
              </a:rPr>
              <a:t>per </a:t>
            </a:r>
            <a:r>
              <a:rPr lang="it-IT" sz="2400" b="1" dirty="0" smtClean="0">
                <a:solidFill>
                  <a:srgbClr val="FF0000"/>
                </a:solidFill>
                <a:effectLst>
                  <a:outerShdw blurRad="38100" dist="38100" dir="2700000" algn="tl">
                    <a:srgbClr val="000000">
                      <a:alpha val="43137"/>
                    </a:srgbClr>
                  </a:outerShdw>
                </a:effectLst>
              </a:rPr>
              <a:t>la </a:t>
            </a:r>
            <a:r>
              <a:rPr lang="it-IT" sz="2400" b="1" dirty="0">
                <a:solidFill>
                  <a:srgbClr val="FF0000"/>
                </a:solidFill>
                <a:effectLst>
                  <a:outerShdw blurRad="38100" dist="38100" dir="2700000" algn="tl">
                    <a:srgbClr val="000000">
                      <a:alpha val="43137"/>
                    </a:srgbClr>
                  </a:outerShdw>
                </a:effectLst>
              </a:rPr>
              <a:t>SA di richiedere la sostituzione </a:t>
            </a:r>
            <a:r>
              <a:rPr lang="it-IT" sz="2400" dirty="0"/>
              <a:t>del soggetto considerato irregolare;</a:t>
            </a:r>
          </a:p>
          <a:p>
            <a:pPr lvl="2">
              <a:lnSpc>
                <a:spcPct val="120000"/>
              </a:lnSpc>
              <a:spcBef>
                <a:spcPts val="600"/>
              </a:spcBef>
            </a:pPr>
            <a:r>
              <a:rPr lang="it-IT" sz="2400" dirty="0" smtClean="0"/>
              <a:t>(l’impossibilità </a:t>
            </a:r>
            <a:r>
              <a:rPr lang="it-IT" sz="2400" dirty="0"/>
              <a:t>generale di applicare l’istituto della regolarizzazione del DURC </a:t>
            </a:r>
            <a:r>
              <a:rPr lang="it-IT" sz="2400" dirty="0" smtClean="0"/>
              <a:t>negativo).</a:t>
            </a:r>
          </a:p>
          <a:p>
            <a:pPr lvl="2">
              <a:spcBef>
                <a:spcPts val="600"/>
              </a:spcBef>
            </a:pPr>
            <a:endParaRPr lang="it-IT" sz="500" dirty="0" smtClean="0"/>
          </a:p>
          <a:p>
            <a:pPr marL="400050" lvl="1" indent="0">
              <a:spcBef>
                <a:spcPts val="600"/>
              </a:spcBef>
              <a:buNone/>
            </a:pPr>
            <a:r>
              <a:rPr lang="it-IT" sz="2300" i="1" dirty="0" smtClean="0"/>
              <a:t>NB: le evidenti analogie </a:t>
            </a:r>
            <a:r>
              <a:rPr lang="it-IT" sz="2300" i="1" dirty="0"/>
              <a:t>tra consorzi stabili, avvalimento e </a:t>
            </a:r>
            <a:r>
              <a:rPr lang="it-IT" sz="2300" i="1" dirty="0" smtClean="0"/>
              <a:t>subappalto derivano dall’art</a:t>
            </a:r>
            <a:r>
              <a:rPr lang="it-IT" sz="2300" i="1" dirty="0"/>
              <a:t>. </a:t>
            </a:r>
            <a:r>
              <a:rPr lang="it-IT" sz="2300" i="1" dirty="0" smtClean="0"/>
              <a:t>71 della Dir. 2014/24/UE, che prevede la </a:t>
            </a:r>
            <a:r>
              <a:rPr lang="it-IT" sz="2300" i="1" dirty="0"/>
              <a:t>sostituzione di tutti i soggetti che, a vario titolo, partecipano all’appalto in ausilio del </a:t>
            </a:r>
            <a:r>
              <a:rPr lang="it-IT" sz="2300" i="1" dirty="0" smtClean="0"/>
              <a:t>concorrente.</a:t>
            </a:r>
            <a:endParaRPr lang="it-IT" sz="2300" i="1" dirty="0"/>
          </a:p>
          <a:p>
            <a:pPr lvl="2">
              <a:spcBef>
                <a:spcPts val="600"/>
              </a:spcBef>
            </a:pPr>
            <a:endParaRPr lang="it-IT" sz="2200" dirty="0" smtClean="0"/>
          </a:p>
        </p:txBody>
      </p:sp>
    </p:spTree>
    <p:extLst>
      <p:ext uri="{BB962C8B-B14F-4D97-AF65-F5344CB8AC3E}">
        <p14:creationId xmlns:p14="http://schemas.microsoft.com/office/powerpoint/2010/main" val="23919397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Toscana Sez. I 20 aprile </a:t>
            </a:r>
            <a:r>
              <a:rPr lang="it-IT" dirty="0" smtClean="0"/>
              <a:t>2018, n. 560</a:t>
            </a:r>
            <a:endParaRPr lang="it-IT" dirty="0"/>
          </a:p>
        </p:txBody>
      </p:sp>
      <p:sp>
        <p:nvSpPr>
          <p:cNvPr id="3" name="Segnaposto contenuto 2"/>
          <p:cNvSpPr>
            <a:spLocks noGrp="1"/>
          </p:cNvSpPr>
          <p:nvPr>
            <p:ph idx="1"/>
          </p:nvPr>
        </p:nvSpPr>
        <p:spPr/>
        <p:txBody>
          <a:bodyPr>
            <a:normAutofit/>
          </a:bodyPr>
          <a:lstStyle/>
          <a:p>
            <a:r>
              <a:rPr lang="it-IT" i="1" dirty="0" smtClean="0"/>
              <a:t>Nel caso di </a:t>
            </a:r>
            <a:r>
              <a:rPr lang="it-IT" b="1" i="1" dirty="0" smtClean="0">
                <a:solidFill>
                  <a:srgbClr val="FF0000"/>
                </a:solidFill>
                <a:effectLst>
                  <a:outerShdw blurRad="38100" dist="38100" dir="2700000" algn="tl">
                    <a:srgbClr val="000000">
                      <a:alpha val="43137"/>
                    </a:srgbClr>
                  </a:outerShdw>
                </a:effectLst>
              </a:rPr>
              <a:t>motivo di esclusione</a:t>
            </a:r>
            <a:r>
              <a:rPr lang="it-IT" i="1" dirty="0" smtClean="0">
                <a:effectLst>
                  <a:outerShdw blurRad="38100" dist="38100" dir="2700000" algn="tl">
                    <a:srgbClr val="000000">
                      <a:alpha val="43137"/>
                    </a:srgbClr>
                  </a:outerShdw>
                </a:effectLst>
              </a:rPr>
              <a:t> </a:t>
            </a:r>
            <a:r>
              <a:rPr lang="it-IT" i="1" dirty="0" smtClean="0"/>
              <a:t>che riguarda: </a:t>
            </a:r>
          </a:p>
          <a:p>
            <a:pPr lvl="1"/>
            <a:r>
              <a:rPr lang="it-IT" i="1" dirty="0" smtClean="0"/>
              <a:t>una </a:t>
            </a:r>
            <a:r>
              <a:rPr lang="it-IT" b="1" i="1" dirty="0">
                <a:solidFill>
                  <a:srgbClr val="FF0000"/>
                </a:solidFill>
                <a:effectLst>
                  <a:outerShdw blurRad="38100" dist="38100" dir="2700000" algn="tl">
                    <a:srgbClr val="000000">
                      <a:alpha val="43137"/>
                    </a:srgbClr>
                  </a:outerShdw>
                </a:effectLst>
              </a:rPr>
              <a:t>consorziata che non ha partecipato alla gara</a:t>
            </a:r>
            <a:r>
              <a:rPr lang="it-IT" i="1" dirty="0" smtClean="0"/>
              <a:t>,</a:t>
            </a:r>
          </a:p>
          <a:p>
            <a:pPr lvl="1"/>
            <a:r>
              <a:rPr lang="it-IT" b="1" i="1" dirty="0" smtClean="0">
                <a:effectLst>
                  <a:outerShdw blurRad="38100" dist="38100" dir="2700000" algn="tl">
                    <a:srgbClr val="000000">
                      <a:alpha val="43137"/>
                    </a:srgbClr>
                  </a:outerShdw>
                </a:effectLst>
              </a:rPr>
              <a:t>indicata </a:t>
            </a:r>
            <a:r>
              <a:rPr lang="it-IT" b="1" i="1" dirty="0">
                <a:effectLst>
                  <a:outerShdw blurRad="38100" dist="38100" dir="2700000" algn="tl">
                    <a:srgbClr val="000000">
                      <a:alpha val="43137"/>
                    </a:srgbClr>
                  </a:outerShdw>
                </a:effectLst>
              </a:rPr>
              <a:t>come sostituta </a:t>
            </a:r>
            <a:r>
              <a:rPr lang="it-IT" i="1" dirty="0"/>
              <a:t>in un momento successivo </a:t>
            </a:r>
            <a:r>
              <a:rPr lang="it-IT" i="1" dirty="0" smtClean="0"/>
              <a:t>all’aggiudicazione… </a:t>
            </a:r>
          </a:p>
          <a:p>
            <a:pPr lvl="1"/>
            <a:endParaRPr lang="it-IT" dirty="0" smtClean="0"/>
          </a:p>
        </p:txBody>
      </p:sp>
      <p:sp>
        <p:nvSpPr>
          <p:cNvPr id="5" name="Rettangolo arrotondato 4"/>
          <p:cNvSpPr/>
          <p:nvPr/>
        </p:nvSpPr>
        <p:spPr>
          <a:xfrm>
            <a:off x="539552" y="2996952"/>
            <a:ext cx="8280920" cy="324036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spcAft>
                <a:spcPts val="600"/>
              </a:spcAft>
            </a:pPr>
            <a:r>
              <a:rPr lang="it-IT" sz="2000" i="1" dirty="0" smtClean="0"/>
              <a:t>il </a:t>
            </a:r>
            <a:r>
              <a:rPr lang="it-IT" sz="2000" i="1" dirty="0"/>
              <a:t>TAR ha deciso che </a:t>
            </a:r>
            <a:r>
              <a:rPr lang="it-IT" sz="2000" i="1" dirty="0" smtClean="0"/>
              <a:t>:</a:t>
            </a:r>
            <a:endParaRPr lang="it-IT" sz="2000" i="1" dirty="0"/>
          </a:p>
          <a:p>
            <a:pPr marL="857250" lvl="1" indent="-457200" algn="just">
              <a:spcAft>
                <a:spcPts val="600"/>
              </a:spcAft>
              <a:buFont typeface="+mj-lt"/>
              <a:buAutoNum type="arabicPeriod"/>
            </a:pPr>
            <a:r>
              <a:rPr lang="it-IT" sz="2000" b="1" i="1" dirty="0">
                <a:effectLst>
                  <a:outerShdw blurRad="38100" dist="38100" dir="2700000" algn="tl">
                    <a:srgbClr val="000000">
                      <a:alpha val="43137"/>
                    </a:srgbClr>
                  </a:outerShdw>
                </a:effectLst>
              </a:rPr>
              <a:t>i motivi di esclusione </a:t>
            </a:r>
            <a:r>
              <a:rPr lang="it-IT" sz="2000" i="1" dirty="0"/>
              <a:t>di cui all’art. 80 del </a:t>
            </a:r>
            <a:r>
              <a:rPr lang="it-IT" sz="2000" i="1" dirty="0" smtClean="0"/>
              <a:t>codice ben </a:t>
            </a:r>
            <a:r>
              <a:rPr lang="it-IT" sz="2000" i="1" dirty="0"/>
              <a:t>posso essere </a:t>
            </a:r>
            <a:r>
              <a:rPr lang="it-IT" sz="2000" b="1" i="1" dirty="0">
                <a:effectLst>
                  <a:outerShdw blurRad="38100" dist="38100" dir="2700000" algn="tl">
                    <a:srgbClr val="000000">
                      <a:alpha val="43137"/>
                    </a:srgbClr>
                  </a:outerShdw>
                </a:effectLst>
              </a:rPr>
              <a:t>applicabili nei confronti di una consorziata individuata successivamente </a:t>
            </a:r>
            <a:r>
              <a:rPr lang="it-IT" sz="2000" i="1" dirty="0"/>
              <a:t>al completamento delle procedure di gara, </a:t>
            </a:r>
          </a:p>
          <a:p>
            <a:pPr marL="857250" lvl="1" indent="-457200" algn="just">
              <a:spcAft>
                <a:spcPts val="600"/>
              </a:spcAft>
              <a:buFont typeface="+mj-lt"/>
              <a:buAutoNum type="arabicPeriod"/>
            </a:pPr>
            <a:r>
              <a:rPr lang="it-IT" sz="2000" b="1" i="1" dirty="0">
                <a:effectLst>
                  <a:outerShdw blurRad="38100" dist="38100" dir="2700000" algn="tl">
                    <a:srgbClr val="000000">
                      <a:alpha val="43137"/>
                    </a:srgbClr>
                  </a:outerShdw>
                </a:effectLst>
              </a:rPr>
              <a:t>detto motivo di esclusione non coinvolge il Consorzio </a:t>
            </a:r>
            <a:r>
              <a:rPr lang="it-IT" sz="2000" i="1" dirty="0"/>
              <a:t>concorrente o le altre consorziate indicate in sede di gara</a:t>
            </a:r>
          </a:p>
          <a:p>
            <a:pPr marL="857250" lvl="1" indent="-457200" algn="just">
              <a:spcAft>
                <a:spcPts val="600"/>
              </a:spcAft>
              <a:buFont typeface="+mj-lt"/>
              <a:buAutoNum type="arabicPeriod"/>
            </a:pPr>
            <a:r>
              <a:rPr lang="it-IT" sz="2000" b="1" i="1" dirty="0">
                <a:solidFill>
                  <a:srgbClr val="FF0000"/>
                </a:solidFill>
                <a:effectLst>
                  <a:outerShdw blurRad="38100" dist="38100" dir="2700000" algn="tl">
                    <a:srgbClr val="000000">
                      <a:alpha val="43137"/>
                    </a:srgbClr>
                  </a:outerShdw>
                </a:effectLst>
              </a:rPr>
              <a:t>non </a:t>
            </a:r>
            <a:r>
              <a:rPr lang="it-IT" sz="2000" b="1" i="1" dirty="0" smtClean="0">
                <a:solidFill>
                  <a:srgbClr val="FF0000"/>
                </a:solidFill>
                <a:effectLst>
                  <a:outerShdw blurRad="38100" dist="38100" dir="2700000" algn="tl">
                    <a:srgbClr val="000000">
                      <a:alpha val="43137"/>
                    </a:srgbClr>
                  </a:outerShdw>
                </a:effectLst>
              </a:rPr>
              <a:t>comportano l’esclusione </a:t>
            </a:r>
            <a:r>
              <a:rPr lang="it-IT" sz="2000" b="1" i="1" dirty="0">
                <a:solidFill>
                  <a:srgbClr val="FF0000"/>
                </a:solidFill>
                <a:effectLst>
                  <a:outerShdw blurRad="38100" dist="38100" dir="2700000" algn="tl">
                    <a:srgbClr val="000000">
                      <a:alpha val="43137"/>
                    </a:srgbClr>
                  </a:outerShdw>
                </a:effectLst>
              </a:rPr>
              <a:t>dell’intero consorzio e la revoca </a:t>
            </a:r>
            <a:r>
              <a:rPr lang="it-IT" sz="2000" i="1" dirty="0"/>
              <a:t>dell’aggiudicazione nei confronti di quest’ultimo.</a:t>
            </a:r>
          </a:p>
        </p:txBody>
      </p:sp>
      <p:sp>
        <p:nvSpPr>
          <p:cNvPr id="6" name="Freccia in giù 5"/>
          <p:cNvSpPr/>
          <p:nvPr/>
        </p:nvSpPr>
        <p:spPr>
          <a:xfrm>
            <a:off x="1403648" y="2708920"/>
            <a:ext cx="1080120" cy="432048"/>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a:solidFill>
                <a:prstClr val="black"/>
              </a:solidFill>
            </a:endParaRPr>
          </a:p>
        </p:txBody>
      </p:sp>
    </p:spTree>
    <p:extLst>
      <p:ext uri="{BB962C8B-B14F-4D97-AF65-F5344CB8AC3E}">
        <p14:creationId xmlns:p14="http://schemas.microsoft.com/office/powerpoint/2010/main" val="2922815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ANAC – CDS OG2 per consorzi stabili </a:t>
            </a:r>
            <a:endParaRPr lang="it-IT" dirty="0"/>
          </a:p>
        </p:txBody>
      </p:sp>
      <p:sp>
        <p:nvSpPr>
          <p:cNvPr id="3" name="Segnaposto contenuto 2"/>
          <p:cNvSpPr>
            <a:spLocks noGrp="1"/>
          </p:cNvSpPr>
          <p:nvPr>
            <p:ph idx="1"/>
          </p:nvPr>
        </p:nvSpPr>
        <p:spPr>
          <a:xfrm>
            <a:off x="457200" y="1484784"/>
            <a:ext cx="8229600" cy="4997152"/>
          </a:xfrm>
        </p:spPr>
        <p:txBody>
          <a:bodyPr>
            <a:normAutofit fontScale="92500" lnSpcReduction="10000"/>
          </a:bodyPr>
          <a:lstStyle/>
          <a:p>
            <a:pPr>
              <a:spcAft>
                <a:spcPts val="600"/>
              </a:spcAft>
            </a:pPr>
            <a:r>
              <a:rPr lang="it-IT" sz="2200" i="1" dirty="0"/>
              <a:t>La</a:t>
            </a:r>
            <a:r>
              <a:rPr lang="it-IT" sz="2200" b="1" i="1" dirty="0" smtClean="0"/>
              <a:t> </a:t>
            </a:r>
            <a:r>
              <a:rPr lang="it-IT" sz="2200" b="1" i="1" dirty="0" smtClean="0">
                <a:solidFill>
                  <a:srgbClr val="FF0000"/>
                </a:solidFill>
                <a:effectLst>
                  <a:outerShdw blurRad="38100" dist="38100" dir="2700000" algn="tl">
                    <a:srgbClr val="000000">
                      <a:alpha val="43137"/>
                    </a:srgbClr>
                  </a:outerShdw>
                </a:effectLst>
              </a:rPr>
              <a:t>delibera ANAC n. </a:t>
            </a:r>
            <a:r>
              <a:rPr lang="it-IT" sz="2200" b="1" i="1" dirty="0">
                <a:solidFill>
                  <a:srgbClr val="FF0000"/>
                </a:solidFill>
                <a:effectLst>
                  <a:outerShdw blurRad="38100" dist="38100" dir="2700000" algn="tl">
                    <a:srgbClr val="000000">
                      <a:alpha val="43137"/>
                    </a:srgbClr>
                  </a:outerShdw>
                </a:effectLst>
              </a:rPr>
              <a:t>1239 del 6 dicembre </a:t>
            </a:r>
            <a:r>
              <a:rPr lang="it-IT" sz="2200" b="1" i="1" dirty="0" smtClean="0">
                <a:solidFill>
                  <a:srgbClr val="FF0000"/>
                </a:solidFill>
                <a:effectLst>
                  <a:outerShdw blurRad="38100" dist="38100" dir="2700000" algn="tl">
                    <a:srgbClr val="000000">
                      <a:alpha val="43137"/>
                    </a:srgbClr>
                  </a:outerShdw>
                </a:effectLst>
              </a:rPr>
              <a:t>2017 </a:t>
            </a:r>
            <a:r>
              <a:rPr lang="it-IT" sz="2200" i="1" dirty="0" smtClean="0"/>
              <a:t>stabilisce che: </a:t>
            </a:r>
          </a:p>
          <a:p>
            <a:pPr lvl="1">
              <a:spcAft>
                <a:spcPts val="600"/>
              </a:spcAft>
            </a:pPr>
            <a:r>
              <a:rPr lang="it-IT" sz="2200" i="1" dirty="0" smtClean="0"/>
              <a:t>i </a:t>
            </a:r>
            <a:r>
              <a:rPr lang="it-IT" sz="2200" i="1" dirty="0"/>
              <a:t>consorzi stabili, nell’ambito degli appalti nel settore dei beni culturali, </a:t>
            </a:r>
            <a:r>
              <a:rPr lang="it-IT" sz="2200" b="1" i="1" dirty="0">
                <a:effectLst>
                  <a:outerShdw blurRad="38100" dist="38100" dir="2700000" algn="tl">
                    <a:srgbClr val="000000">
                      <a:alpha val="43137"/>
                    </a:srgbClr>
                  </a:outerShdw>
                </a:effectLst>
              </a:rPr>
              <a:t>possano indicare quali esecutori delle opere i soli consorziati che siano in possesso (in proprio) delle qualificazioni richieste </a:t>
            </a:r>
            <a:r>
              <a:rPr lang="it-IT" sz="2200" i="1" dirty="0"/>
              <a:t>dalla </a:t>
            </a:r>
            <a:r>
              <a:rPr lang="it-IT" sz="2200" i="1" dirty="0" err="1"/>
              <a:t>lex</a:t>
            </a:r>
            <a:r>
              <a:rPr lang="it-IT" sz="2200" i="1" dirty="0"/>
              <a:t> </a:t>
            </a:r>
            <a:r>
              <a:rPr lang="it-IT" sz="2200" i="1" dirty="0" err="1"/>
              <a:t>specialis</a:t>
            </a:r>
            <a:r>
              <a:rPr lang="it-IT" sz="2200" i="1" dirty="0"/>
              <a:t> per l’esecuzione dei lavori oggetto di </a:t>
            </a:r>
            <a:r>
              <a:rPr lang="it-IT" sz="2200" i="1" dirty="0" smtClean="0"/>
              <a:t>affidamento; </a:t>
            </a:r>
          </a:p>
          <a:p>
            <a:pPr lvl="1">
              <a:spcBef>
                <a:spcPts val="600"/>
              </a:spcBef>
              <a:spcAft>
                <a:spcPts val="600"/>
              </a:spcAft>
            </a:pPr>
            <a:r>
              <a:rPr lang="it-IT" sz="2200" b="1" i="1" dirty="0">
                <a:effectLst>
                  <a:outerShdw blurRad="38100" dist="38100" dir="2700000" algn="tl">
                    <a:srgbClr val="000000">
                      <a:alpha val="43137"/>
                    </a:srgbClr>
                  </a:outerShdw>
                </a:effectLst>
              </a:rPr>
              <a:t>è</a:t>
            </a:r>
            <a:r>
              <a:rPr lang="it-IT" sz="2200" b="1" i="1" dirty="0" smtClean="0">
                <a:effectLst>
                  <a:outerShdw blurRad="38100" dist="38100" dir="2700000" algn="tl">
                    <a:srgbClr val="000000">
                      <a:alpha val="43137"/>
                    </a:srgbClr>
                  </a:outerShdw>
                </a:effectLst>
              </a:rPr>
              <a:t> inammissibile </a:t>
            </a:r>
            <a:r>
              <a:rPr lang="it-IT" sz="2200" b="1" i="1" dirty="0">
                <a:effectLst>
                  <a:outerShdw blurRad="38100" dist="38100" dir="2700000" algn="tl">
                    <a:srgbClr val="000000">
                      <a:alpha val="43137"/>
                    </a:srgbClr>
                  </a:outerShdw>
                </a:effectLst>
              </a:rPr>
              <a:t>l’eventuale sostituzione delle consorziate </a:t>
            </a:r>
            <a:r>
              <a:rPr lang="it-IT" sz="2200" i="1" dirty="0"/>
              <a:t>esecutrici indicate </a:t>
            </a:r>
            <a:r>
              <a:rPr lang="it-IT" sz="2200" i="1" dirty="0" smtClean="0"/>
              <a:t>in </a:t>
            </a:r>
            <a:r>
              <a:rPr lang="it-IT" sz="2200" i="1" dirty="0"/>
              <a:t>sede di offerta </a:t>
            </a:r>
            <a:r>
              <a:rPr lang="it-IT" sz="2200" i="1" dirty="0" smtClean="0"/>
              <a:t>(48, 7-bis) poiché </a:t>
            </a:r>
            <a:r>
              <a:rPr lang="it-IT" sz="2200" i="1" dirty="0"/>
              <a:t>ciò costituirebbe una illegittima sanatoria ex post del difetto di un requisito di </a:t>
            </a:r>
            <a:r>
              <a:rPr lang="it-IT" sz="2200" i="1" dirty="0" smtClean="0"/>
              <a:t>partecipazione (?), </a:t>
            </a:r>
            <a:r>
              <a:rPr lang="it-IT" sz="2200" i="1" dirty="0"/>
              <a:t>rappresentato </a:t>
            </a:r>
            <a:r>
              <a:rPr lang="it-IT" sz="2200" i="1" dirty="0" smtClean="0"/>
              <a:t>dalla </a:t>
            </a:r>
            <a:r>
              <a:rPr lang="it-IT" sz="2200" i="1" dirty="0"/>
              <a:t>qualificazione </a:t>
            </a:r>
            <a:r>
              <a:rPr lang="it-IT" sz="2200" i="1" dirty="0" smtClean="0"/>
              <a:t>dell’esecutore</a:t>
            </a:r>
            <a:r>
              <a:rPr lang="it-IT" sz="2200" dirty="0" smtClean="0"/>
              <a:t>. </a:t>
            </a:r>
          </a:p>
          <a:p>
            <a:pPr>
              <a:spcBef>
                <a:spcPts val="600"/>
              </a:spcBef>
            </a:pPr>
            <a:r>
              <a:rPr lang="it-IT" sz="2200" i="1" dirty="0" smtClean="0"/>
              <a:t>La </a:t>
            </a:r>
            <a:r>
              <a:rPr lang="it-IT" sz="2200" i="1" dirty="0"/>
              <a:t>sentenza del </a:t>
            </a:r>
            <a:r>
              <a:rPr lang="it-IT" sz="2200" b="1" i="1" dirty="0" smtClean="0">
                <a:solidFill>
                  <a:srgbClr val="FF0000"/>
                </a:solidFill>
                <a:effectLst>
                  <a:outerShdw blurRad="38100" dist="38100" dir="2700000" algn="tl">
                    <a:srgbClr val="000000">
                      <a:alpha val="43137"/>
                    </a:srgbClr>
                  </a:outerShdw>
                </a:effectLst>
              </a:rPr>
              <a:t>CDS, sez. V, 26 ottobre 2018, n. 06114 </a:t>
            </a:r>
            <a:r>
              <a:rPr lang="it-IT" sz="2200" i="1" dirty="0"/>
              <a:t>stabilisce </a:t>
            </a:r>
            <a:r>
              <a:rPr lang="it-IT" sz="2200" i="1" dirty="0" smtClean="0"/>
              <a:t>che:</a:t>
            </a:r>
          </a:p>
          <a:p>
            <a:pPr lvl="1">
              <a:spcBef>
                <a:spcPts val="600"/>
              </a:spcBef>
            </a:pPr>
            <a:r>
              <a:rPr lang="it-IT" sz="2200" i="1" dirty="0"/>
              <a:t>una determinata ditta che ha eseguito tale tipo di lavori potrà “spenderli” come </a:t>
            </a:r>
            <a:r>
              <a:rPr lang="it-IT" sz="2200" b="1" i="1" dirty="0"/>
              <a:t>requisito esclusivamente proprio </a:t>
            </a:r>
            <a:r>
              <a:rPr lang="it-IT" sz="2200" i="1" dirty="0"/>
              <a:t>e ne consegue che, se inserita in una struttura come proprio consorzio stabile, potrà farne uso per la propria qualificazione, ma </a:t>
            </a:r>
            <a:r>
              <a:rPr lang="it-IT" sz="2200" b="1" i="1" dirty="0">
                <a:effectLst>
                  <a:outerShdw blurRad="38100" dist="38100" dir="2700000" algn="tl">
                    <a:srgbClr val="000000">
                      <a:alpha val="43137"/>
                    </a:srgbClr>
                  </a:outerShdw>
                </a:effectLst>
              </a:rPr>
              <a:t>non prestarli ad associate o eventualmente assumere come propri i lavori di questi</a:t>
            </a:r>
            <a:r>
              <a:rPr lang="it-IT" sz="2200" i="1" dirty="0" smtClean="0"/>
              <a:t>. </a:t>
            </a:r>
            <a:endParaRPr lang="it-IT" sz="2200" i="1" dirty="0"/>
          </a:p>
          <a:p>
            <a:endParaRPr lang="it-IT" dirty="0"/>
          </a:p>
        </p:txBody>
      </p:sp>
    </p:spTree>
    <p:extLst>
      <p:ext uri="{BB962C8B-B14F-4D97-AF65-F5344CB8AC3E}">
        <p14:creationId xmlns:p14="http://schemas.microsoft.com/office/powerpoint/2010/main" val="3677724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lnSpc>
                <a:spcPct val="100000"/>
              </a:lnSpc>
            </a:pPr>
            <a:r>
              <a:rPr lang="it-IT" dirty="0" smtClean="0"/>
              <a:t>2. ATI e consorzi ordinari</a:t>
            </a:r>
            <a:endParaRPr lang="it-IT" dirty="0">
              <a:latin typeface="+mn-lt"/>
            </a:endParaRPr>
          </a:p>
        </p:txBody>
      </p:sp>
      <p:sp>
        <p:nvSpPr>
          <p:cNvPr id="3" name="Segnaposto testo 2"/>
          <p:cNvSpPr>
            <a:spLocks noGrp="1"/>
          </p:cNvSpPr>
          <p:nvPr>
            <p:ph type="body" idx="1"/>
          </p:nvPr>
        </p:nvSpPr>
        <p:spPr/>
        <p:txBody>
          <a:bodyPr/>
          <a:lstStyle/>
          <a:p>
            <a:pPr algn="ctr">
              <a:lnSpc>
                <a:spcPct val="100000"/>
              </a:lnSpc>
            </a:pPr>
            <a:r>
              <a:rPr lang="it-IT" b="1" i="1" dirty="0"/>
              <a:t>FORME DELL'OPERATORE ECONOMICO NEGLI APPALTI</a:t>
            </a:r>
          </a:p>
        </p:txBody>
      </p:sp>
    </p:spTree>
    <p:extLst>
      <p:ext uri="{BB962C8B-B14F-4D97-AF65-F5344CB8AC3E}">
        <p14:creationId xmlns:p14="http://schemas.microsoft.com/office/powerpoint/2010/main" val="1350151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smtClean="0"/>
              <a:t>Funzione delle ATI</a:t>
            </a:r>
            <a:endParaRPr lang="it-IT" dirty="0"/>
          </a:p>
        </p:txBody>
      </p:sp>
      <p:sp>
        <p:nvSpPr>
          <p:cNvPr id="6" name="Segnaposto contenuto 5"/>
          <p:cNvSpPr>
            <a:spLocks noGrp="1"/>
          </p:cNvSpPr>
          <p:nvPr>
            <p:ph idx="1"/>
          </p:nvPr>
        </p:nvSpPr>
        <p:spPr>
          <a:xfrm>
            <a:off x="457200" y="1600200"/>
            <a:ext cx="8229600" cy="4781128"/>
          </a:xfrm>
        </p:spPr>
        <p:txBody>
          <a:bodyPr>
            <a:noAutofit/>
          </a:bodyPr>
          <a:lstStyle/>
          <a:p>
            <a:pPr>
              <a:lnSpc>
                <a:spcPct val="95000"/>
              </a:lnSpc>
            </a:pPr>
            <a:r>
              <a:rPr lang="it-IT" sz="2000" dirty="0" smtClean="0"/>
              <a:t>Nei </a:t>
            </a:r>
            <a:r>
              <a:rPr lang="it-IT" dirty="0" smtClean="0"/>
              <a:t>raggruppamenti temporanei o associazioni </a:t>
            </a:r>
            <a:r>
              <a:rPr lang="it-IT" sz="2000" dirty="0"/>
              <a:t>temporanee di imprese </a:t>
            </a:r>
            <a:r>
              <a:rPr lang="it-IT" sz="2000" dirty="0" smtClean="0"/>
              <a:t>(</a:t>
            </a:r>
            <a:r>
              <a:rPr lang="it-IT" b="1" dirty="0">
                <a:solidFill>
                  <a:srgbClr val="C00000"/>
                </a:solidFill>
                <a:effectLst>
                  <a:outerShdw blurRad="38100" dist="38100" dir="2700000" algn="tl">
                    <a:srgbClr val="000000">
                      <a:alpha val="43137"/>
                    </a:srgbClr>
                  </a:outerShdw>
                </a:effectLst>
              </a:rPr>
              <a:t>RTOE o </a:t>
            </a:r>
            <a:r>
              <a:rPr lang="it-IT" b="1" dirty="0" smtClean="0">
                <a:solidFill>
                  <a:srgbClr val="C00000"/>
                </a:solidFill>
                <a:effectLst>
                  <a:outerShdw blurRad="38100" dist="38100" dir="2700000" algn="tl">
                    <a:srgbClr val="000000">
                      <a:alpha val="43137"/>
                    </a:srgbClr>
                  </a:outerShdw>
                </a:effectLst>
              </a:rPr>
              <a:t>RTI </a:t>
            </a:r>
            <a:r>
              <a:rPr lang="it-IT" dirty="0" smtClean="0"/>
              <a:t>oppure </a:t>
            </a:r>
            <a:r>
              <a:rPr lang="it-IT" b="1" dirty="0" smtClean="0">
                <a:solidFill>
                  <a:srgbClr val="C00000"/>
                </a:solidFill>
                <a:effectLst>
                  <a:outerShdw blurRad="38100" dist="38100" dir="2700000" algn="tl">
                    <a:srgbClr val="000000">
                      <a:alpha val="43137"/>
                    </a:srgbClr>
                  </a:outerShdw>
                </a:effectLst>
              </a:rPr>
              <a:t>ATI</a:t>
            </a:r>
            <a:r>
              <a:rPr lang="it-IT" sz="2000" dirty="0" smtClean="0"/>
              <a:t>), </a:t>
            </a:r>
            <a:r>
              <a:rPr lang="it-IT" sz="2000" b="1" dirty="0" smtClean="0">
                <a:effectLst>
                  <a:outerShdw blurRad="38100" dist="38100" dir="2700000" algn="tl">
                    <a:srgbClr val="000000">
                      <a:alpha val="43137"/>
                    </a:srgbClr>
                  </a:outerShdw>
                </a:effectLst>
              </a:rPr>
              <a:t>almeno due OE</a:t>
            </a:r>
            <a:r>
              <a:rPr lang="it-IT" sz="2000" dirty="0" smtClean="0"/>
              <a:t>:</a:t>
            </a:r>
          </a:p>
        </p:txBody>
      </p:sp>
      <p:sp>
        <p:nvSpPr>
          <p:cNvPr id="2" name="Rettangolo arrotondato 1"/>
          <p:cNvSpPr/>
          <p:nvPr/>
        </p:nvSpPr>
        <p:spPr>
          <a:xfrm>
            <a:off x="899592" y="2348880"/>
            <a:ext cx="7704856" cy="115212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285750" lvl="1" indent="-285750" algn="just">
              <a:buFont typeface="Wingdings" panose="05000000000000000000" pitchFamily="2" charset="2"/>
              <a:buChar char="v"/>
            </a:pPr>
            <a:r>
              <a:rPr lang="it-IT" sz="2000" dirty="0"/>
              <a:t>per </a:t>
            </a:r>
            <a:r>
              <a:rPr lang="it-IT" sz="2000" b="1" dirty="0">
                <a:solidFill>
                  <a:srgbClr val="C00000"/>
                </a:solidFill>
                <a:effectLst>
                  <a:outerShdw blurRad="38100" dist="38100" dir="2700000" algn="tl">
                    <a:srgbClr val="000000">
                      <a:alpha val="43137"/>
                    </a:srgbClr>
                  </a:outerShdw>
                </a:effectLst>
              </a:rPr>
              <a:t>partecipare ad uno specifico </a:t>
            </a:r>
            <a:r>
              <a:rPr lang="it-IT" sz="2000" b="1" dirty="0" smtClean="0">
                <a:solidFill>
                  <a:srgbClr val="C00000"/>
                </a:solidFill>
                <a:effectLst>
                  <a:outerShdw blurRad="38100" dist="38100" dir="2700000" algn="tl">
                    <a:srgbClr val="000000">
                      <a:alpha val="43137"/>
                    </a:srgbClr>
                  </a:outerShdw>
                </a:effectLst>
              </a:rPr>
              <a:t>appalto</a:t>
            </a:r>
            <a:r>
              <a:rPr lang="it-IT" sz="2000" b="1" dirty="0" smtClean="0">
                <a:effectLst>
                  <a:outerShdw blurRad="38100" dist="38100" dir="2700000" algn="tl">
                    <a:srgbClr val="000000">
                      <a:alpha val="43137"/>
                    </a:srgbClr>
                  </a:outerShdw>
                </a:effectLst>
              </a:rPr>
              <a:t> </a:t>
            </a:r>
            <a:r>
              <a:rPr lang="it-IT" sz="2000" dirty="0" smtClean="0"/>
              <a:t>per </a:t>
            </a:r>
            <a:r>
              <a:rPr lang="it-IT" sz="2000" dirty="0"/>
              <a:t>il quale individualmente </a:t>
            </a:r>
            <a:r>
              <a:rPr lang="it-IT" sz="2000" b="1" dirty="0" smtClean="0">
                <a:effectLst>
                  <a:outerShdw blurRad="38100" dist="38100" dir="2700000" algn="tl">
                    <a:srgbClr val="000000">
                      <a:alpha val="43137"/>
                    </a:srgbClr>
                  </a:outerShdw>
                </a:effectLst>
              </a:rPr>
              <a:t>non </a:t>
            </a:r>
            <a:r>
              <a:rPr lang="it-IT" sz="2000" b="1" dirty="0">
                <a:effectLst>
                  <a:outerShdw blurRad="38100" dist="38100" dir="2700000" algn="tl">
                    <a:srgbClr val="000000">
                      <a:alpha val="43137"/>
                    </a:srgbClr>
                  </a:outerShdw>
                </a:effectLst>
              </a:rPr>
              <a:t>possiedono</a:t>
            </a:r>
            <a:r>
              <a:rPr lang="it-IT" sz="2000" b="1" i="1" dirty="0">
                <a:solidFill>
                  <a:srgbClr val="00B050"/>
                </a:solidFill>
                <a:effectLst>
                  <a:outerShdw blurRad="38100" dist="38100" dir="2700000" algn="tl">
                    <a:srgbClr val="000000">
                      <a:alpha val="43137"/>
                    </a:srgbClr>
                  </a:outerShdw>
                </a:effectLst>
              </a:rPr>
              <a:t> </a:t>
            </a:r>
            <a:r>
              <a:rPr lang="it-IT" sz="2000" dirty="0"/>
              <a:t>(o non vogliono utilizzare) risorse e </a:t>
            </a:r>
            <a:r>
              <a:rPr lang="it-IT" sz="2000" b="1" dirty="0">
                <a:effectLst>
                  <a:outerShdw blurRad="38100" dist="38100" dir="2700000" algn="tl">
                    <a:srgbClr val="000000">
                      <a:alpha val="43137"/>
                    </a:srgbClr>
                  </a:outerShdw>
                </a:effectLst>
              </a:rPr>
              <a:t>qualificazione </a:t>
            </a:r>
            <a:r>
              <a:rPr lang="it-IT" sz="2000" b="1" dirty="0" smtClean="0">
                <a:effectLst>
                  <a:outerShdw blurRad="38100" dist="38100" dir="2700000" algn="tl">
                    <a:srgbClr val="000000">
                      <a:alpha val="43137"/>
                    </a:srgbClr>
                  </a:outerShdw>
                </a:effectLst>
              </a:rPr>
              <a:t>necessarie</a:t>
            </a:r>
            <a:r>
              <a:rPr lang="it-IT" sz="2000" dirty="0" smtClean="0"/>
              <a:t>,</a:t>
            </a:r>
            <a:endParaRPr lang="it-IT" sz="2000" dirty="0"/>
          </a:p>
        </p:txBody>
      </p:sp>
      <p:sp>
        <p:nvSpPr>
          <p:cNvPr id="7" name="Rettangolo arrotondato 6"/>
          <p:cNvSpPr/>
          <p:nvPr/>
        </p:nvSpPr>
        <p:spPr>
          <a:xfrm>
            <a:off x="899592" y="3789040"/>
            <a:ext cx="7776864" cy="266429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lgn="just">
              <a:spcBef>
                <a:spcPts val="600"/>
              </a:spcBef>
              <a:buFont typeface="Wingdings" panose="05000000000000000000" pitchFamily="2" charset="2"/>
              <a:buChar char="v"/>
            </a:pPr>
            <a:r>
              <a:rPr lang="it-IT" sz="2000" dirty="0" smtClean="0"/>
              <a:t>formano</a:t>
            </a:r>
            <a:r>
              <a:rPr lang="it-IT" sz="2000" dirty="0"/>
              <a:t>,</a:t>
            </a:r>
            <a:r>
              <a:rPr lang="it-IT" sz="2000" b="1" dirty="0" smtClean="0">
                <a:effectLst>
                  <a:outerShdw blurRad="38100" dist="38100" dir="2700000" algn="tl">
                    <a:srgbClr val="000000">
                      <a:alpha val="43137"/>
                    </a:srgbClr>
                  </a:outerShdw>
                </a:effectLst>
              </a:rPr>
              <a:t> </a:t>
            </a:r>
            <a:r>
              <a:rPr lang="it-IT" sz="2000" dirty="0"/>
              <a:t>mantenendo </a:t>
            </a:r>
            <a:r>
              <a:rPr lang="it-IT" sz="2000" b="1" i="1" dirty="0">
                <a:solidFill>
                  <a:srgbClr val="804A4B"/>
                </a:solidFill>
                <a:effectLst>
                  <a:outerShdw blurRad="38100" dist="38100" dir="2700000" algn="tl">
                    <a:srgbClr val="000000">
                      <a:alpha val="43137"/>
                    </a:srgbClr>
                  </a:outerShdw>
                </a:effectLst>
              </a:rPr>
              <a:t>ognuna la propria autonomia </a:t>
            </a:r>
            <a:r>
              <a:rPr lang="it-IT" sz="2000" b="1" i="1" dirty="0" smtClean="0">
                <a:solidFill>
                  <a:srgbClr val="804A4B"/>
                </a:solidFill>
                <a:effectLst>
                  <a:outerShdw blurRad="38100" dist="38100" dir="2700000" algn="tl">
                    <a:srgbClr val="000000">
                      <a:alpha val="43137"/>
                    </a:srgbClr>
                  </a:outerShdw>
                </a:effectLst>
              </a:rPr>
              <a:t>giuridica e fiscale, </a:t>
            </a:r>
            <a:r>
              <a:rPr lang="it-IT" sz="2000" dirty="0" smtClean="0"/>
              <a:t>una </a:t>
            </a:r>
            <a:r>
              <a:rPr lang="it-IT" sz="2000" b="1" dirty="0">
                <a:solidFill>
                  <a:srgbClr val="C00000"/>
                </a:solidFill>
                <a:effectLst>
                  <a:outerShdw blurRad="38100" dist="38100" dir="2700000" algn="tl">
                    <a:srgbClr val="000000">
                      <a:alpha val="43137"/>
                    </a:srgbClr>
                  </a:outerShdw>
                </a:effectLst>
              </a:rPr>
              <a:t>comune struttura </a:t>
            </a:r>
            <a:r>
              <a:rPr lang="it-IT" sz="2000" b="1" dirty="0" smtClean="0">
                <a:solidFill>
                  <a:srgbClr val="C00000"/>
                </a:solidFill>
                <a:effectLst>
                  <a:outerShdw blurRad="38100" dist="38100" dir="2700000" algn="tl">
                    <a:srgbClr val="000000">
                      <a:alpha val="43137"/>
                    </a:srgbClr>
                  </a:outerShdw>
                </a:effectLst>
              </a:rPr>
              <a:t>organizzativa:</a:t>
            </a:r>
          </a:p>
          <a:p>
            <a:pPr marL="1257300" lvl="2" indent="-342900" algn="just">
              <a:spcBef>
                <a:spcPts val="600"/>
              </a:spcBef>
              <a:buFont typeface="Arial" panose="020B0604020202020204" pitchFamily="34" charset="0"/>
              <a:buChar char="•"/>
            </a:pPr>
            <a:r>
              <a:rPr lang="it-IT" sz="2000" b="1" i="1" dirty="0">
                <a:solidFill>
                  <a:srgbClr val="804A4B"/>
                </a:solidFill>
                <a:effectLst>
                  <a:outerShdw blurRad="38100" dist="38100" dir="2700000" algn="tl">
                    <a:srgbClr val="000000">
                      <a:alpha val="43137"/>
                    </a:srgbClr>
                  </a:outerShdw>
                </a:effectLst>
              </a:rPr>
              <a:t>occasionale</a:t>
            </a:r>
            <a:r>
              <a:rPr lang="it-IT" sz="2000" dirty="0"/>
              <a:t>, non stabile nel tempo, </a:t>
            </a:r>
          </a:p>
          <a:p>
            <a:pPr marL="1257300" lvl="2" indent="-342900" algn="just">
              <a:spcBef>
                <a:spcPts val="600"/>
              </a:spcBef>
              <a:buFont typeface="Arial" panose="020B0604020202020204" pitchFamily="34" charset="0"/>
              <a:buChar char="•"/>
            </a:pPr>
            <a:r>
              <a:rPr lang="it-IT" sz="2000" b="1" i="1" dirty="0">
                <a:solidFill>
                  <a:srgbClr val="804A4B"/>
                </a:solidFill>
                <a:effectLst>
                  <a:outerShdw blurRad="38100" dist="38100" dir="2700000" algn="tl">
                    <a:srgbClr val="000000">
                      <a:alpha val="43137"/>
                    </a:srgbClr>
                  </a:outerShdw>
                </a:effectLst>
              </a:rPr>
              <a:t>limitata </a:t>
            </a:r>
            <a:r>
              <a:rPr lang="it-IT" sz="2000" b="1" i="1" dirty="0" smtClean="0">
                <a:solidFill>
                  <a:srgbClr val="804A4B"/>
                </a:solidFill>
                <a:effectLst>
                  <a:outerShdw blurRad="38100" dist="38100" dir="2700000" algn="tl">
                    <a:srgbClr val="000000">
                      <a:alpha val="43137"/>
                    </a:srgbClr>
                  </a:outerShdw>
                </a:effectLst>
              </a:rPr>
              <a:t>alla durata </a:t>
            </a:r>
            <a:r>
              <a:rPr lang="it-IT" sz="2000" b="1" i="1" dirty="0">
                <a:solidFill>
                  <a:srgbClr val="804A4B"/>
                </a:solidFill>
                <a:effectLst>
                  <a:outerShdw blurRad="38100" dist="38100" dir="2700000" algn="tl">
                    <a:srgbClr val="000000">
                      <a:alpha val="43137"/>
                    </a:srgbClr>
                  </a:outerShdw>
                </a:effectLst>
              </a:rPr>
              <a:t>temporale del contratto </a:t>
            </a:r>
            <a:r>
              <a:rPr lang="it-IT" sz="2000" dirty="0"/>
              <a:t>(</a:t>
            </a:r>
            <a:r>
              <a:rPr lang="it-IT" sz="2000" dirty="0" smtClean="0"/>
              <a:t>esecuzione),</a:t>
            </a:r>
            <a:endParaRPr lang="it-IT" sz="2000" dirty="0"/>
          </a:p>
          <a:p>
            <a:pPr marL="1257300" lvl="2" indent="-342900" algn="just">
              <a:spcBef>
                <a:spcPts val="600"/>
              </a:spcBef>
              <a:buFont typeface="Arial" panose="020B0604020202020204" pitchFamily="34" charset="0"/>
              <a:buChar char="•"/>
            </a:pPr>
            <a:r>
              <a:rPr lang="it-IT" sz="2000" dirty="0"/>
              <a:t>costruita nei </a:t>
            </a:r>
            <a:r>
              <a:rPr lang="it-IT" sz="2000" b="1" i="1" dirty="0">
                <a:solidFill>
                  <a:srgbClr val="804A4B"/>
                </a:solidFill>
                <a:effectLst>
                  <a:outerShdw blurRad="38100" dist="38100" dir="2700000" algn="tl">
                    <a:srgbClr val="000000">
                      <a:alpha val="43137"/>
                    </a:srgbClr>
                  </a:outerShdw>
                </a:effectLst>
              </a:rPr>
              <a:t>limiti di quanto strettamente necessario al coordinamento </a:t>
            </a:r>
            <a:r>
              <a:rPr lang="it-IT" sz="2000" dirty="0"/>
              <a:t>delle imprese impegnate nell’appalto;</a:t>
            </a:r>
          </a:p>
          <a:p>
            <a:pPr marL="1257300" lvl="2" indent="-342900" algn="just">
              <a:spcBef>
                <a:spcPts val="600"/>
              </a:spcBef>
              <a:buFont typeface="Arial" panose="020B0604020202020204" pitchFamily="34" charset="0"/>
              <a:buChar char="•"/>
            </a:pPr>
            <a:r>
              <a:rPr lang="it-IT" sz="2000" b="1" i="1" dirty="0">
                <a:solidFill>
                  <a:srgbClr val="804A4B"/>
                </a:solidFill>
                <a:effectLst>
                  <a:outerShdw blurRad="38100" dist="38100" dir="2700000" algn="tl">
                    <a:srgbClr val="000000">
                      <a:alpha val="43137"/>
                    </a:srgbClr>
                  </a:outerShdw>
                </a:effectLst>
              </a:rPr>
              <a:t>priva</a:t>
            </a:r>
            <a:r>
              <a:rPr lang="it-IT" sz="2000" dirty="0"/>
              <a:t> di </a:t>
            </a:r>
            <a:r>
              <a:rPr lang="it-IT" sz="2000" b="1" i="1" dirty="0">
                <a:solidFill>
                  <a:srgbClr val="804A4B"/>
                </a:solidFill>
                <a:effectLst>
                  <a:outerShdw blurRad="38100" dist="38100" dir="2700000" algn="tl">
                    <a:srgbClr val="000000">
                      <a:alpha val="43137"/>
                    </a:srgbClr>
                  </a:outerShdw>
                </a:effectLst>
              </a:rPr>
              <a:t>autonomia patrimoniale </a:t>
            </a:r>
            <a:r>
              <a:rPr lang="it-IT" sz="2000" dirty="0" smtClean="0"/>
              <a:t>unitaria.</a:t>
            </a:r>
            <a:endParaRPr lang="it-IT" dirty="0"/>
          </a:p>
        </p:txBody>
      </p:sp>
      <p:sp>
        <p:nvSpPr>
          <p:cNvPr id="8" name="Freccia in giù 7"/>
          <p:cNvSpPr/>
          <p:nvPr/>
        </p:nvSpPr>
        <p:spPr>
          <a:xfrm>
            <a:off x="5662376" y="3501008"/>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Tree>
    <p:extLst>
      <p:ext uri="{BB962C8B-B14F-4D97-AF65-F5344CB8AC3E}">
        <p14:creationId xmlns:p14="http://schemas.microsoft.com/office/powerpoint/2010/main" val="39394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Partecipazione in ATI</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514350" lvl="0" indent="-457200"/>
            <a:r>
              <a:rPr lang="it-IT" dirty="0" smtClean="0">
                <a:solidFill>
                  <a:srgbClr val="2F2B20"/>
                </a:solidFill>
              </a:rPr>
              <a:t>Le imprese riunite:</a:t>
            </a:r>
          </a:p>
          <a:p>
            <a:pPr marL="914400" lvl="1" indent="-457200"/>
            <a:r>
              <a:rPr lang="it-IT" dirty="0" smtClean="0">
                <a:solidFill>
                  <a:srgbClr val="2F2B20"/>
                </a:solidFill>
              </a:rPr>
              <a:t>si </a:t>
            </a:r>
            <a:r>
              <a:rPr lang="it-IT" dirty="0">
                <a:solidFill>
                  <a:srgbClr val="2F2B20"/>
                </a:solidFill>
              </a:rPr>
              <a:t>pongono, nei rapporti con la </a:t>
            </a:r>
            <a:r>
              <a:rPr lang="it-IT" dirty="0" smtClean="0">
                <a:solidFill>
                  <a:srgbClr val="2F2B20"/>
                </a:solidFill>
              </a:rPr>
              <a:t>SA ed </a:t>
            </a:r>
            <a:r>
              <a:rPr lang="it-IT" dirty="0">
                <a:solidFill>
                  <a:srgbClr val="2F2B20"/>
                </a:solidFill>
              </a:rPr>
              <a:t>ancor prima dell’aggiudicazione, come </a:t>
            </a:r>
            <a:r>
              <a:rPr lang="it-IT" b="1" dirty="0">
                <a:solidFill>
                  <a:srgbClr val="2F2B20"/>
                </a:solidFill>
                <a:effectLst>
                  <a:outerShdw blurRad="38100" dist="38100" dir="2700000" algn="tl">
                    <a:srgbClr val="000000">
                      <a:alpha val="43137"/>
                    </a:srgbClr>
                  </a:outerShdw>
                </a:effectLst>
              </a:rPr>
              <a:t>un gruppo unitario</a:t>
            </a:r>
            <a:r>
              <a:rPr lang="it-IT" dirty="0">
                <a:solidFill>
                  <a:srgbClr val="2F2B20"/>
                </a:solidFill>
              </a:rPr>
              <a:t>, rappresentato dalla </a:t>
            </a:r>
            <a:r>
              <a:rPr lang="it-IT" dirty="0" smtClean="0">
                <a:solidFill>
                  <a:srgbClr val="2F2B20"/>
                </a:solidFill>
              </a:rPr>
              <a:t>capogruppo (o che comunque sarà rappresentato dalla capogruppo),</a:t>
            </a:r>
          </a:p>
          <a:p>
            <a:pPr marL="914400" lvl="1" indent="-457200"/>
            <a:r>
              <a:rPr lang="it-IT" dirty="0" smtClean="0"/>
              <a:t>presentano </a:t>
            </a:r>
            <a:r>
              <a:rPr lang="it-IT" dirty="0"/>
              <a:t>un’</a:t>
            </a:r>
            <a:r>
              <a:rPr lang="it-IT" b="1" dirty="0">
                <a:solidFill>
                  <a:srgbClr val="C00000"/>
                </a:solidFill>
                <a:effectLst>
                  <a:outerShdw blurRad="38100" dist="38100" dir="2700000" algn="tl">
                    <a:srgbClr val="000000">
                      <a:alpha val="43137"/>
                    </a:srgbClr>
                  </a:outerShdw>
                </a:effectLst>
              </a:rPr>
              <a:t>unica offerta congiunta</a:t>
            </a:r>
            <a:r>
              <a:rPr lang="it-IT" dirty="0"/>
              <a:t>, </a:t>
            </a:r>
            <a:r>
              <a:rPr lang="it-IT" dirty="0" smtClean="0"/>
              <a:t>assumendosi obbligo di.</a:t>
            </a:r>
          </a:p>
          <a:p>
            <a:pPr marL="514350" indent="-457200"/>
            <a:endParaRPr lang="it-IT" dirty="0"/>
          </a:p>
          <a:p>
            <a:pPr marL="514350" indent="-457200"/>
            <a:endParaRPr lang="it-IT" dirty="0"/>
          </a:p>
        </p:txBody>
      </p:sp>
      <p:sp>
        <p:nvSpPr>
          <p:cNvPr id="4" name="Rettangolo arrotondato 3"/>
          <p:cNvSpPr/>
          <p:nvPr/>
        </p:nvSpPr>
        <p:spPr>
          <a:xfrm>
            <a:off x="1259632" y="3803924"/>
            <a:ext cx="2160240" cy="221736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b="1" dirty="0" smtClean="0">
                <a:solidFill>
                  <a:srgbClr val="C00000"/>
                </a:solidFill>
                <a:effectLst>
                  <a:outerShdw blurRad="38100" dist="38100" dir="2700000" algn="tl">
                    <a:srgbClr val="000000">
                      <a:alpha val="43137"/>
                    </a:srgbClr>
                  </a:outerShdw>
                </a:effectLst>
              </a:rPr>
              <a:t>eseguire </a:t>
            </a:r>
            <a:r>
              <a:rPr lang="it-IT" b="1" dirty="0">
                <a:solidFill>
                  <a:srgbClr val="C00000"/>
                </a:solidFill>
                <a:effectLst>
                  <a:outerShdw blurRad="38100" dist="38100" dir="2700000" algn="tl">
                    <a:srgbClr val="000000">
                      <a:alpha val="43137"/>
                    </a:srgbClr>
                  </a:outerShdw>
                </a:effectLst>
              </a:rPr>
              <a:t>congiuntamente le prestazioni </a:t>
            </a:r>
            <a:r>
              <a:rPr lang="it-IT" dirty="0"/>
              <a:t>oggetto </a:t>
            </a:r>
            <a:r>
              <a:rPr lang="it-IT" dirty="0" smtClean="0"/>
              <a:t>dell’appalto e specificando le parti eseguite da ciascun OE</a:t>
            </a:r>
            <a:endParaRPr lang="it-IT" dirty="0"/>
          </a:p>
        </p:txBody>
      </p:sp>
      <p:sp>
        <p:nvSpPr>
          <p:cNvPr id="6" name="Rettangolo arrotondato 5"/>
          <p:cNvSpPr/>
          <p:nvPr/>
        </p:nvSpPr>
        <p:spPr>
          <a:xfrm>
            <a:off x="3707903" y="3803925"/>
            <a:ext cx="2387561" cy="221736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b="1" dirty="0" smtClean="0">
                <a:solidFill>
                  <a:srgbClr val="C00000"/>
                </a:solidFill>
                <a:effectLst>
                  <a:outerShdw blurRad="38100" dist="38100" dir="2700000" algn="tl">
                    <a:srgbClr val="000000">
                      <a:alpha val="43137"/>
                    </a:srgbClr>
                  </a:outerShdw>
                </a:effectLst>
              </a:rPr>
              <a:t>non </a:t>
            </a:r>
            <a:r>
              <a:rPr lang="it-IT" b="1" dirty="0">
                <a:solidFill>
                  <a:srgbClr val="C00000"/>
                </a:solidFill>
                <a:effectLst>
                  <a:outerShdw blurRad="38100" dist="38100" dir="2700000" algn="tl">
                    <a:srgbClr val="000000">
                      <a:alpha val="43137"/>
                    </a:srgbClr>
                  </a:outerShdw>
                </a:effectLst>
              </a:rPr>
              <a:t>partecipare </a:t>
            </a:r>
            <a:r>
              <a:rPr lang="it-IT" b="1" dirty="0" smtClean="0">
                <a:solidFill>
                  <a:srgbClr val="C00000"/>
                </a:solidFill>
                <a:effectLst>
                  <a:outerShdw blurRad="38100" dist="38100" dir="2700000" algn="tl">
                    <a:srgbClr val="000000">
                      <a:alpha val="43137"/>
                    </a:srgbClr>
                  </a:outerShdw>
                </a:effectLst>
              </a:rPr>
              <a:t>altresì alla stressa </a:t>
            </a:r>
            <a:r>
              <a:rPr lang="it-IT" dirty="0" smtClean="0"/>
              <a:t>come ATI o consorzio </a:t>
            </a:r>
            <a:r>
              <a:rPr lang="it-IT" dirty="0"/>
              <a:t>o </a:t>
            </a:r>
            <a:r>
              <a:rPr lang="it-IT" dirty="0" smtClean="0"/>
              <a:t>singolarmente (</a:t>
            </a:r>
            <a:r>
              <a:rPr lang="it-IT" i="1" dirty="0" smtClean="0"/>
              <a:t>cfr. </a:t>
            </a:r>
            <a:r>
              <a:rPr lang="it-IT" dirty="0" smtClean="0"/>
              <a:t>turbata </a:t>
            </a:r>
            <a:r>
              <a:rPr lang="it-IT" dirty="0"/>
              <a:t>libertà degli </a:t>
            </a:r>
            <a:r>
              <a:rPr lang="it-IT" dirty="0" smtClean="0"/>
              <a:t>incanti, art</a:t>
            </a:r>
            <a:r>
              <a:rPr lang="it-IT" dirty="0"/>
              <a:t>. 353 c.p</a:t>
            </a:r>
            <a:r>
              <a:rPr lang="it-IT" dirty="0" smtClean="0"/>
              <a:t>.)</a:t>
            </a:r>
            <a:endParaRPr lang="it-IT" dirty="0"/>
          </a:p>
        </p:txBody>
      </p:sp>
      <p:sp>
        <p:nvSpPr>
          <p:cNvPr id="7" name="Rettangolo arrotondato 6"/>
          <p:cNvSpPr/>
          <p:nvPr/>
        </p:nvSpPr>
        <p:spPr>
          <a:xfrm>
            <a:off x="6444208" y="3803925"/>
            <a:ext cx="2016224" cy="201622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92075" algn="ctr"/>
            <a:r>
              <a:rPr lang="it-IT" b="1" dirty="0" smtClean="0">
                <a:solidFill>
                  <a:srgbClr val="C00000"/>
                </a:solidFill>
                <a:effectLst>
                  <a:outerShdw blurRad="38100" dist="38100" dir="2700000" algn="tl">
                    <a:srgbClr val="000000">
                      <a:alpha val="43137"/>
                    </a:srgbClr>
                  </a:outerShdw>
                </a:effectLst>
              </a:rPr>
              <a:t>responsabilità solidale </a:t>
            </a:r>
            <a:r>
              <a:rPr lang="it-IT" dirty="0" smtClean="0"/>
              <a:t>sulla riuscita della opera (la SA può rivolgersi anche ai singoli OE)</a:t>
            </a:r>
            <a:endParaRPr lang="it-IT" dirty="0"/>
          </a:p>
        </p:txBody>
      </p:sp>
      <p:sp>
        <p:nvSpPr>
          <p:cNvPr id="8" name="Freccia in giù 7"/>
          <p:cNvSpPr/>
          <p:nvPr/>
        </p:nvSpPr>
        <p:spPr>
          <a:xfrm>
            <a:off x="1692052" y="3429000"/>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
        <p:nvSpPr>
          <p:cNvPr id="9" name="Freccia in giù 8"/>
          <p:cNvSpPr/>
          <p:nvPr/>
        </p:nvSpPr>
        <p:spPr>
          <a:xfrm>
            <a:off x="4187625" y="3436175"/>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
        <p:nvSpPr>
          <p:cNvPr id="10" name="Freccia in giù 9"/>
          <p:cNvSpPr/>
          <p:nvPr/>
        </p:nvSpPr>
        <p:spPr>
          <a:xfrm>
            <a:off x="6781134" y="3429000"/>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
        <p:nvSpPr>
          <p:cNvPr id="12" name="Rettangolo 11"/>
          <p:cNvSpPr/>
          <p:nvPr/>
        </p:nvSpPr>
        <p:spPr>
          <a:xfrm>
            <a:off x="827584" y="6093296"/>
            <a:ext cx="7416824" cy="369332"/>
          </a:xfrm>
          <a:prstGeom prst="rect">
            <a:avLst/>
          </a:prstGeom>
        </p:spPr>
        <p:txBody>
          <a:bodyPr wrap="square">
            <a:spAutoFit/>
          </a:bodyPr>
          <a:lstStyle/>
          <a:p>
            <a:pPr lvl="1"/>
            <a:r>
              <a:rPr lang="it-IT" i="1" dirty="0" smtClean="0">
                <a:latin typeface="+mn-lt"/>
              </a:rPr>
              <a:t>NB: non </a:t>
            </a:r>
            <a:r>
              <a:rPr lang="it-IT" i="1" dirty="0">
                <a:latin typeface="+mn-lt"/>
              </a:rPr>
              <a:t>è </a:t>
            </a:r>
            <a:r>
              <a:rPr lang="it-IT" i="1" dirty="0" smtClean="0">
                <a:latin typeface="+mn-lt"/>
              </a:rPr>
              <a:t>invece prevista </a:t>
            </a:r>
            <a:r>
              <a:rPr lang="it-IT" i="1" dirty="0">
                <a:latin typeface="+mn-lt"/>
              </a:rPr>
              <a:t>l’iscrizione al </a:t>
            </a:r>
            <a:r>
              <a:rPr lang="it-IT" b="1" i="1" dirty="0">
                <a:effectLst>
                  <a:outerShdw blurRad="38100" dist="38100" dir="2700000" algn="tl">
                    <a:srgbClr val="000000">
                      <a:alpha val="43137"/>
                    </a:srgbClr>
                  </a:outerShdw>
                </a:effectLst>
                <a:latin typeface="+mn-lt"/>
              </a:rPr>
              <a:t>registro delle </a:t>
            </a:r>
            <a:r>
              <a:rPr lang="it-IT" b="1" i="1" dirty="0" smtClean="0">
                <a:effectLst>
                  <a:outerShdw blurRad="38100" dist="38100" dir="2700000" algn="tl">
                    <a:srgbClr val="000000">
                      <a:alpha val="43137"/>
                    </a:srgbClr>
                  </a:outerShdw>
                </a:effectLst>
                <a:latin typeface="+mn-lt"/>
              </a:rPr>
              <a:t>imprese</a:t>
            </a:r>
            <a:r>
              <a:rPr lang="it-IT" i="1" dirty="0" smtClean="0">
                <a:latin typeface="+mn-lt"/>
              </a:rPr>
              <a:t>.</a:t>
            </a:r>
            <a:endParaRPr lang="it-IT" i="1" dirty="0">
              <a:latin typeface="+mn-lt"/>
            </a:endParaRPr>
          </a:p>
        </p:txBody>
      </p:sp>
    </p:spTree>
    <p:extLst>
      <p:ext uri="{BB962C8B-B14F-4D97-AF65-F5344CB8AC3E}">
        <p14:creationId xmlns:p14="http://schemas.microsoft.com/office/powerpoint/2010/main" val="418523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childTnLst>
                          </p:cTn>
                        </p:par>
                        <p:par>
                          <p:cTn id="39" fill="hold">
                            <p:stCondLst>
                              <p:cond delay="500"/>
                            </p:stCondLst>
                            <p:childTnLst>
                              <p:par>
                                <p:cTn id="40" presetID="10" presetClass="entr" presetSubtype="0" fill="hold" grpId="0" nodeType="after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par>
                          <p:cTn id="43" fill="hold">
                            <p:stCondLst>
                              <p:cond delay="1000"/>
                            </p:stCondLst>
                            <p:childTnLst>
                              <p:par>
                                <p:cTn id="44" presetID="10" presetClass="entr" presetSubtype="0"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1619672" y="3429000"/>
            <a:ext cx="7200800" cy="30243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r>
              <a:rPr lang="it-IT" dirty="0" smtClean="0"/>
              <a:t>Il mandato 1/2</a:t>
            </a:r>
            <a:endParaRPr lang="it-IT" dirty="0"/>
          </a:p>
        </p:txBody>
      </p:sp>
      <p:sp>
        <p:nvSpPr>
          <p:cNvPr id="3" name="Segnaposto contenuto 2"/>
          <p:cNvSpPr>
            <a:spLocks noGrp="1"/>
          </p:cNvSpPr>
          <p:nvPr>
            <p:ph idx="1"/>
          </p:nvPr>
        </p:nvSpPr>
        <p:spPr>
          <a:xfrm>
            <a:off x="457200" y="1600200"/>
            <a:ext cx="8229600" cy="4493096"/>
          </a:xfrm>
        </p:spPr>
        <p:txBody>
          <a:bodyPr>
            <a:noAutofit/>
          </a:bodyPr>
          <a:lstStyle/>
          <a:p>
            <a:pPr marL="342900" lvl="2" indent="-342900">
              <a:buClr>
                <a:srgbClr val="C00000"/>
              </a:buClr>
              <a:buFont typeface="Wingdings" panose="05000000000000000000" pitchFamily="2" charset="2"/>
              <a:buChar char="v"/>
            </a:pPr>
            <a:r>
              <a:rPr lang="it-IT" dirty="0" smtClean="0"/>
              <a:t>L’ATI si </a:t>
            </a:r>
            <a:r>
              <a:rPr lang="it-IT" dirty="0"/>
              <a:t>costituisce mediante il conferimento, da parte delle </a:t>
            </a:r>
            <a:r>
              <a:rPr lang="it-IT" b="1" dirty="0">
                <a:solidFill>
                  <a:srgbClr val="C00000"/>
                </a:solidFill>
                <a:effectLst>
                  <a:outerShdw blurRad="38100" dist="38100" dir="2700000" algn="tl">
                    <a:srgbClr val="000000">
                      <a:alpha val="43137"/>
                    </a:srgbClr>
                  </a:outerShdw>
                </a:effectLst>
              </a:rPr>
              <a:t>imprese c.d. mandanti</a:t>
            </a:r>
            <a:r>
              <a:rPr lang="it-IT" dirty="0"/>
              <a:t>, di un </a:t>
            </a:r>
            <a:r>
              <a:rPr lang="it-IT" b="1" dirty="0" smtClean="0">
                <a:solidFill>
                  <a:srgbClr val="C00000"/>
                </a:solidFill>
                <a:effectLst>
                  <a:outerShdw blurRad="38100" dist="38100" dir="2700000" algn="tl">
                    <a:srgbClr val="000000">
                      <a:alpha val="43137"/>
                    </a:srgbClr>
                  </a:outerShdw>
                </a:effectLst>
              </a:rPr>
              <a:t>mandato</a:t>
            </a:r>
            <a:r>
              <a:rPr lang="it-IT" b="1" i="1" dirty="0" smtClean="0">
                <a:solidFill>
                  <a:srgbClr val="804A4B"/>
                </a:solidFill>
                <a:effectLst>
                  <a:outerShdw blurRad="38100" dist="38100" dir="2700000" algn="tl">
                    <a:srgbClr val="000000">
                      <a:alpha val="43137"/>
                    </a:srgbClr>
                  </a:outerShdw>
                </a:effectLst>
              </a:rPr>
              <a:t>: </a:t>
            </a:r>
          </a:p>
          <a:p>
            <a:pPr marL="342900" lvl="2" indent="-342900">
              <a:buClr>
                <a:srgbClr val="C00000"/>
              </a:buClr>
              <a:buFont typeface="Wingdings" panose="05000000000000000000" pitchFamily="2" charset="2"/>
              <a:buChar char="v"/>
            </a:pPr>
            <a:endParaRPr lang="it-IT" sz="500" b="1" i="1" dirty="0" smtClean="0">
              <a:solidFill>
                <a:srgbClr val="804A4B"/>
              </a:solidFill>
              <a:effectLst>
                <a:outerShdw blurRad="38100" dist="38100" dir="2700000" algn="tl">
                  <a:srgbClr val="000000">
                    <a:alpha val="43137"/>
                  </a:srgbClr>
                </a:outerShdw>
              </a:effectLst>
            </a:endParaRPr>
          </a:p>
          <a:p>
            <a:pPr marL="1371600" lvl="4" indent="-457200">
              <a:buClr>
                <a:srgbClr val="C00000"/>
              </a:buClr>
              <a:buFont typeface="+mj-lt"/>
              <a:buAutoNum type="arabicPeriod"/>
            </a:pPr>
            <a:r>
              <a:rPr lang="it-IT" b="1" i="1" dirty="0" smtClean="0">
                <a:solidFill>
                  <a:srgbClr val="804A4B"/>
                </a:solidFill>
                <a:effectLst>
                  <a:outerShdw blurRad="38100" dist="38100" dir="2700000" algn="tl">
                    <a:srgbClr val="000000">
                      <a:alpha val="43137"/>
                    </a:srgbClr>
                  </a:outerShdw>
                </a:effectLst>
              </a:rPr>
              <a:t>gratuito </a:t>
            </a:r>
            <a:r>
              <a:rPr lang="it-IT" b="1" i="1" dirty="0">
                <a:solidFill>
                  <a:srgbClr val="804A4B"/>
                </a:solidFill>
                <a:effectLst>
                  <a:outerShdw blurRad="38100" dist="38100" dir="2700000" algn="tl">
                    <a:srgbClr val="000000">
                      <a:alpha val="43137"/>
                    </a:srgbClr>
                  </a:outerShdw>
                </a:effectLst>
              </a:rPr>
              <a:t>ed </a:t>
            </a:r>
            <a:r>
              <a:rPr lang="it-IT" b="1" i="1" dirty="0" smtClean="0">
                <a:solidFill>
                  <a:srgbClr val="804A4B"/>
                </a:solidFill>
                <a:effectLst>
                  <a:outerShdw blurRad="38100" dist="38100" dir="2700000" algn="tl">
                    <a:srgbClr val="000000">
                      <a:alpha val="43137"/>
                    </a:srgbClr>
                  </a:outerShdw>
                </a:effectLst>
              </a:rPr>
              <a:t>irrevocabile, </a:t>
            </a:r>
            <a:r>
              <a:rPr lang="it-IT" dirty="0" smtClean="0"/>
              <a:t>collettivo </a:t>
            </a:r>
            <a:r>
              <a:rPr lang="it-IT" dirty="0"/>
              <a:t>speciale con rappresentanza in capo </a:t>
            </a:r>
            <a:r>
              <a:rPr lang="it-IT" dirty="0" smtClean="0"/>
              <a:t>alla </a:t>
            </a:r>
            <a:r>
              <a:rPr lang="it-IT" b="1" dirty="0" smtClean="0">
                <a:solidFill>
                  <a:srgbClr val="C00000"/>
                </a:solidFill>
                <a:effectLst>
                  <a:outerShdw blurRad="38100" dist="38100" dir="2700000" algn="tl">
                    <a:srgbClr val="000000">
                      <a:alpha val="43137"/>
                    </a:srgbClr>
                  </a:outerShdw>
                </a:effectLst>
              </a:rPr>
              <a:t>c.d</a:t>
            </a:r>
            <a:r>
              <a:rPr lang="it-IT" b="1" dirty="0">
                <a:solidFill>
                  <a:srgbClr val="C00000"/>
                </a:solidFill>
                <a:effectLst>
                  <a:outerShdw blurRad="38100" dist="38100" dir="2700000" algn="tl">
                    <a:srgbClr val="000000">
                      <a:alpha val="43137"/>
                    </a:srgbClr>
                  </a:outerShdw>
                </a:effectLst>
              </a:rPr>
              <a:t>. mandataria </a:t>
            </a:r>
            <a:r>
              <a:rPr lang="it-IT" dirty="0" smtClean="0"/>
              <a:t>o capogruppo (con procura al LR), </a:t>
            </a:r>
            <a:endParaRPr lang="it-IT" dirty="0"/>
          </a:p>
          <a:p>
            <a:pPr marL="1371600" lvl="4" indent="-457200">
              <a:buClr>
                <a:srgbClr val="C00000"/>
              </a:buClr>
              <a:buFont typeface="+mj-lt"/>
              <a:buAutoNum type="arabicPeriod"/>
            </a:pPr>
            <a:r>
              <a:rPr lang="it-IT" dirty="0" smtClean="0"/>
              <a:t>conferito:</a:t>
            </a:r>
          </a:p>
          <a:p>
            <a:pPr marL="1771650" lvl="3" indent="-457200">
              <a:buFont typeface="Wingdings" panose="05000000000000000000" pitchFamily="2" charset="2"/>
              <a:buChar char="ü"/>
            </a:pPr>
            <a:r>
              <a:rPr lang="it-IT" b="1" u="sng" dirty="0">
                <a:effectLst>
                  <a:outerShdw blurRad="38100" dist="38100" dir="2700000" algn="tl">
                    <a:srgbClr val="000000">
                      <a:alpha val="43137"/>
                    </a:srgbClr>
                  </a:outerShdw>
                </a:effectLst>
              </a:rPr>
              <a:t>prima di partecipare</a:t>
            </a:r>
            <a:r>
              <a:rPr lang="it-IT" b="1" dirty="0">
                <a:effectLst>
                  <a:outerShdw blurRad="38100" dist="38100" dir="2700000" algn="tl">
                    <a:srgbClr val="000000">
                      <a:alpha val="43137"/>
                    </a:srgbClr>
                  </a:outerShdw>
                </a:effectLst>
              </a:rPr>
              <a:t> alla </a:t>
            </a:r>
            <a:r>
              <a:rPr lang="it-IT" b="1" dirty="0" smtClean="0">
                <a:effectLst>
                  <a:outerShdw blurRad="38100" dist="38100" dir="2700000" algn="tl">
                    <a:srgbClr val="000000">
                      <a:alpha val="43137"/>
                    </a:srgbClr>
                  </a:outerShdw>
                </a:effectLst>
              </a:rPr>
              <a:t>gara </a:t>
            </a:r>
            <a:r>
              <a:rPr lang="it-IT" dirty="0" smtClean="0"/>
              <a:t>che</a:t>
            </a:r>
            <a:r>
              <a:rPr lang="it-IT" b="1" i="1" dirty="0" smtClean="0">
                <a:solidFill>
                  <a:srgbClr val="804A4B"/>
                </a:solidFill>
                <a:effectLst>
                  <a:outerShdw blurRad="38100" dist="38100" dir="2700000" algn="tl">
                    <a:srgbClr val="000000">
                      <a:alpha val="43137"/>
                    </a:srgbClr>
                  </a:outerShdw>
                </a:effectLst>
              </a:rPr>
              <a:t> </a:t>
            </a:r>
            <a:r>
              <a:rPr lang="it-IT" b="1" i="1" dirty="0">
                <a:solidFill>
                  <a:srgbClr val="804A4B"/>
                </a:solidFill>
                <a:effectLst>
                  <a:outerShdw blurRad="38100" dist="38100" dir="2700000" algn="tl">
                    <a:srgbClr val="000000">
                      <a:alpha val="43137"/>
                    </a:srgbClr>
                  </a:outerShdw>
                </a:effectLst>
              </a:rPr>
              <a:t>viene meno </a:t>
            </a:r>
            <a:r>
              <a:rPr lang="it-IT" b="1" dirty="0">
                <a:effectLst>
                  <a:outerShdw blurRad="38100" dist="38100" dir="2700000" algn="tl">
                    <a:srgbClr val="000000">
                      <a:alpha val="43137"/>
                    </a:srgbClr>
                  </a:outerShdw>
                </a:effectLst>
              </a:rPr>
              <a:t>in caso di mancata aggiudicazione </a:t>
            </a:r>
            <a:r>
              <a:rPr lang="it-IT" dirty="0"/>
              <a:t>(assieme al contratto)</a:t>
            </a:r>
            <a:r>
              <a:rPr lang="it-IT" dirty="0" smtClean="0"/>
              <a:t>; </a:t>
            </a:r>
            <a:r>
              <a:rPr lang="it-IT" dirty="0"/>
              <a:t>in tal caso, </a:t>
            </a:r>
            <a:r>
              <a:rPr lang="it-IT" b="1" i="1" dirty="0">
                <a:solidFill>
                  <a:srgbClr val="804A4B"/>
                </a:solidFill>
                <a:effectLst>
                  <a:outerShdw blurRad="38100" dist="38100" dir="2700000" algn="tl">
                    <a:srgbClr val="000000">
                      <a:alpha val="43137"/>
                    </a:srgbClr>
                  </a:outerShdw>
                </a:effectLst>
              </a:rPr>
              <a:t>l’offerta </a:t>
            </a:r>
            <a:r>
              <a:rPr lang="it-IT" dirty="0" smtClean="0"/>
              <a:t>è </a:t>
            </a:r>
            <a:r>
              <a:rPr lang="it-IT" dirty="0"/>
              <a:t>sottoscritta </a:t>
            </a:r>
            <a:r>
              <a:rPr lang="it-IT" dirty="0" smtClean="0"/>
              <a:t>dalla </a:t>
            </a:r>
            <a:r>
              <a:rPr lang="it-IT" dirty="0"/>
              <a:t>mandataria </a:t>
            </a:r>
            <a:r>
              <a:rPr lang="it-IT" i="1" dirty="0"/>
              <a:t>“</a:t>
            </a:r>
            <a:r>
              <a:rPr lang="it-IT" b="1" i="1" dirty="0">
                <a:solidFill>
                  <a:srgbClr val="804A4B"/>
                </a:solidFill>
                <a:effectLst>
                  <a:outerShdw blurRad="38100" dist="38100" dir="2700000" algn="tl">
                    <a:srgbClr val="000000">
                      <a:alpha val="43137"/>
                    </a:srgbClr>
                  </a:outerShdw>
                </a:effectLst>
              </a:rPr>
              <a:t>in nome e per conto proprio e delle mandanti</a:t>
            </a:r>
            <a:r>
              <a:rPr lang="it-IT" i="1" dirty="0" smtClean="0"/>
              <a:t>” (</a:t>
            </a:r>
            <a:r>
              <a:rPr lang="it-IT" b="1" i="1" dirty="0" smtClean="0">
                <a:solidFill>
                  <a:srgbClr val="C00000"/>
                </a:solidFill>
                <a:effectLst>
                  <a:outerShdw blurRad="38100" dist="38100" dir="2700000" algn="tl">
                    <a:srgbClr val="000000">
                      <a:alpha val="43137"/>
                    </a:srgbClr>
                  </a:outerShdw>
                </a:effectLst>
              </a:rPr>
              <a:t>ATI COSTITUITA</a:t>
            </a:r>
            <a:r>
              <a:rPr lang="it-IT" i="1" dirty="0" smtClean="0"/>
              <a:t>)</a:t>
            </a:r>
            <a:r>
              <a:rPr lang="it-IT" dirty="0" smtClean="0"/>
              <a:t>, oppure</a:t>
            </a:r>
          </a:p>
          <a:p>
            <a:pPr marL="1771650" lvl="3" indent="-457200">
              <a:buFont typeface="Wingdings" panose="05000000000000000000" pitchFamily="2" charset="2"/>
              <a:buChar char="ü"/>
            </a:pPr>
            <a:r>
              <a:rPr lang="it-IT" b="1" u="sng" dirty="0" smtClean="0">
                <a:effectLst>
                  <a:outerShdw blurRad="38100" dist="38100" dir="2700000" algn="tl">
                    <a:srgbClr val="000000">
                      <a:alpha val="43137"/>
                    </a:srgbClr>
                  </a:outerShdw>
                </a:effectLst>
              </a:rPr>
              <a:t>dopo la partecipazione</a:t>
            </a:r>
            <a:r>
              <a:rPr lang="it-IT" b="1" dirty="0" smtClean="0">
                <a:effectLst>
                  <a:outerShdw blurRad="38100" dist="38100" dir="2700000" algn="tl">
                    <a:srgbClr val="000000">
                      <a:alpha val="43137"/>
                    </a:srgbClr>
                  </a:outerShdw>
                </a:effectLst>
              </a:rPr>
              <a:t> </a:t>
            </a:r>
            <a:r>
              <a:rPr lang="it-IT" b="1" dirty="0">
                <a:effectLst>
                  <a:outerShdw blurRad="38100" dist="38100" dir="2700000" algn="tl">
                    <a:srgbClr val="000000">
                      <a:alpha val="43137"/>
                    </a:srgbClr>
                  </a:outerShdw>
                </a:effectLst>
              </a:rPr>
              <a:t>alla </a:t>
            </a:r>
            <a:r>
              <a:rPr lang="it-IT" b="1" dirty="0" smtClean="0">
                <a:effectLst>
                  <a:outerShdw blurRad="38100" dist="38100" dir="2700000" algn="tl">
                    <a:srgbClr val="000000">
                      <a:alpha val="43137"/>
                    </a:srgbClr>
                  </a:outerShdw>
                </a:effectLst>
              </a:rPr>
              <a:t>gara, </a:t>
            </a:r>
            <a:r>
              <a:rPr lang="it-IT" dirty="0"/>
              <a:t>in caso di </a:t>
            </a:r>
            <a:r>
              <a:rPr lang="it-IT" dirty="0" smtClean="0"/>
              <a:t>aggiudicazione, ove – in gara - le </a:t>
            </a:r>
            <a:r>
              <a:rPr lang="it-IT" dirty="0"/>
              <a:t>singole </a:t>
            </a:r>
            <a:r>
              <a:rPr lang="it-IT" b="1" i="1" dirty="0">
                <a:solidFill>
                  <a:srgbClr val="804A4B"/>
                </a:solidFill>
                <a:effectLst>
                  <a:outerShdw blurRad="38100" dist="38100" dir="2700000" algn="tl">
                    <a:srgbClr val="000000">
                      <a:alpha val="43137"/>
                    </a:srgbClr>
                  </a:outerShdw>
                </a:effectLst>
              </a:rPr>
              <a:t>imprese </a:t>
            </a:r>
            <a:r>
              <a:rPr lang="it-IT" b="1" i="1" dirty="0" smtClean="0">
                <a:solidFill>
                  <a:srgbClr val="804A4B"/>
                </a:solidFill>
                <a:effectLst>
                  <a:outerShdw blurRad="38100" dist="38100" dir="2700000" algn="tl">
                    <a:srgbClr val="000000">
                      <a:alpha val="43137"/>
                    </a:srgbClr>
                  </a:outerShdw>
                </a:effectLst>
              </a:rPr>
              <a:t>riunite:</a:t>
            </a:r>
          </a:p>
          <a:p>
            <a:pPr marL="2228850" lvl="4" indent="-457200">
              <a:buFont typeface="Wingdings" panose="05000000000000000000" pitchFamily="2" charset="2"/>
              <a:buChar char="ü"/>
            </a:pPr>
            <a:r>
              <a:rPr lang="it-IT" b="1" i="1" dirty="0" smtClean="0">
                <a:solidFill>
                  <a:srgbClr val="804A4B"/>
                </a:solidFill>
                <a:effectLst>
                  <a:outerShdw blurRad="38100" dist="38100" dir="2700000" algn="tl">
                    <a:srgbClr val="000000">
                      <a:alpha val="43137"/>
                    </a:srgbClr>
                  </a:outerShdw>
                </a:effectLst>
              </a:rPr>
              <a:t>dichiarano </a:t>
            </a:r>
            <a:r>
              <a:rPr lang="it-IT" b="1" i="1" dirty="0">
                <a:solidFill>
                  <a:srgbClr val="804A4B"/>
                </a:solidFill>
                <a:effectLst>
                  <a:outerShdw blurRad="38100" dist="38100" dir="2700000" algn="tl">
                    <a:srgbClr val="000000">
                      <a:alpha val="43137"/>
                    </a:srgbClr>
                  </a:outerShdw>
                </a:effectLst>
              </a:rPr>
              <a:t>di impegnarsi a costituire il RTI </a:t>
            </a:r>
            <a:r>
              <a:rPr lang="it-IT" dirty="0" smtClean="0"/>
              <a:t>e</a:t>
            </a:r>
          </a:p>
          <a:p>
            <a:pPr marL="2228850" lvl="4" indent="-457200">
              <a:buFont typeface="Wingdings" panose="05000000000000000000" pitchFamily="2" charset="2"/>
              <a:buChar char="ü"/>
            </a:pPr>
            <a:r>
              <a:rPr lang="it-IT" b="1" i="1" dirty="0">
                <a:solidFill>
                  <a:srgbClr val="804A4B"/>
                </a:solidFill>
                <a:effectLst>
                  <a:outerShdw blurRad="38100" dist="38100" dir="2700000" algn="tl">
                    <a:srgbClr val="000000">
                      <a:alpha val="43137"/>
                    </a:srgbClr>
                  </a:outerShdw>
                </a:effectLst>
              </a:rPr>
              <a:t>sottoscrivono</a:t>
            </a:r>
            <a:r>
              <a:rPr lang="it-IT" dirty="0" smtClean="0"/>
              <a:t> tutte </a:t>
            </a:r>
            <a:r>
              <a:rPr lang="it-IT" b="1" i="1" dirty="0" smtClean="0">
                <a:solidFill>
                  <a:srgbClr val="804A4B"/>
                </a:solidFill>
                <a:effectLst>
                  <a:outerShdw blurRad="38100" dist="38100" dir="2700000" algn="tl">
                    <a:srgbClr val="000000">
                      <a:alpha val="43137"/>
                    </a:srgbClr>
                  </a:outerShdw>
                </a:effectLst>
              </a:rPr>
              <a:t>l’offerta </a:t>
            </a:r>
            <a:r>
              <a:rPr lang="it-IT" b="1" i="1" dirty="0">
                <a:solidFill>
                  <a:srgbClr val="804A4B"/>
                </a:solidFill>
                <a:effectLst>
                  <a:outerShdw blurRad="38100" dist="38100" dir="2700000" algn="tl">
                    <a:srgbClr val="000000">
                      <a:alpha val="43137"/>
                    </a:srgbClr>
                  </a:outerShdw>
                </a:effectLst>
              </a:rPr>
              <a:t>di </a:t>
            </a:r>
            <a:r>
              <a:rPr lang="it-IT" b="1" i="1" dirty="0" smtClean="0">
                <a:solidFill>
                  <a:srgbClr val="804A4B"/>
                </a:solidFill>
                <a:effectLst>
                  <a:outerShdw blurRad="38100" dist="38100" dir="2700000" algn="tl">
                    <a:srgbClr val="000000">
                      <a:alpha val="43137"/>
                    </a:srgbClr>
                  </a:outerShdw>
                </a:effectLst>
              </a:rPr>
              <a:t>gara </a:t>
            </a:r>
            <a:r>
              <a:rPr lang="it-IT" i="1" dirty="0" smtClean="0"/>
              <a:t>(</a:t>
            </a:r>
            <a:r>
              <a:rPr lang="it-IT" b="1" i="1" dirty="0" smtClean="0">
                <a:solidFill>
                  <a:srgbClr val="FF0000"/>
                </a:solidFill>
                <a:effectLst>
                  <a:outerShdw blurRad="38100" dist="38100" dir="2700000" algn="tl">
                    <a:srgbClr val="000000">
                      <a:alpha val="43137"/>
                    </a:srgbClr>
                  </a:outerShdw>
                </a:effectLst>
              </a:rPr>
              <a:t>ATI COSTITUENDA</a:t>
            </a:r>
            <a:r>
              <a:rPr lang="it-IT" i="1" dirty="0" smtClean="0"/>
              <a:t>) e la relativa garanzia provvisoria;</a:t>
            </a:r>
          </a:p>
          <a:p>
            <a:pPr marL="360363" indent="-360363"/>
            <a:endParaRPr lang="it-IT" sz="800" dirty="0" smtClean="0"/>
          </a:p>
        </p:txBody>
      </p:sp>
    </p:spTree>
    <p:extLst>
      <p:ext uri="{BB962C8B-B14F-4D97-AF65-F5344CB8AC3E}">
        <p14:creationId xmlns:p14="http://schemas.microsoft.com/office/powerpoint/2010/main" val="4159311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par>
                          <p:cTn id="30" fill="hold">
                            <p:stCondLst>
                              <p:cond delay="1500"/>
                            </p:stCondLst>
                            <p:childTnLst>
                              <p:par>
                                <p:cTn id="31" presetID="10"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arrotondato 14"/>
          <p:cNvSpPr/>
          <p:nvPr/>
        </p:nvSpPr>
        <p:spPr>
          <a:xfrm>
            <a:off x="890813" y="5883544"/>
            <a:ext cx="7920880" cy="56979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14" name="Rettangolo arrotondato 13"/>
          <p:cNvSpPr/>
          <p:nvPr/>
        </p:nvSpPr>
        <p:spPr>
          <a:xfrm>
            <a:off x="914477" y="4869160"/>
            <a:ext cx="7920880" cy="9361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13" name="Rettangolo arrotondato 12"/>
          <p:cNvSpPr/>
          <p:nvPr/>
        </p:nvSpPr>
        <p:spPr>
          <a:xfrm>
            <a:off x="890813" y="3645024"/>
            <a:ext cx="7920880" cy="115212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12" name="Rettangolo arrotondato 11"/>
          <p:cNvSpPr/>
          <p:nvPr/>
        </p:nvSpPr>
        <p:spPr>
          <a:xfrm>
            <a:off x="899592" y="2636912"/>
            <a:ext cx="7920880" cy="9361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7" name="Rettangolo arrotondato 6"/>
          <p:cNvSpPr/>
          <p:nvPr/>
        </p:nvSpPr>
        <p:spPr>
          <a:xfrm>
            <a:off x="899592" y="1628800"/>
            <a:ext cx="7920880" cy="9361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r>
              <a:rPr lang="it-IT" dirty="0"/>
              <a:t>Il mandato </a:t>
            </a:r>
            <a:r>
              <a:rPr lang="it-IT" dirty="0" smtClean="0"/>
              <a:t>2/2</a:t>
            </a:r>
            <a:endParaRPr lang="it-IT" dirty="0"/>
          </a:p>
        </p:txBody>
      </p:sp>
      <p:sp>
        <p:nvSpPr>
          <p:cNvPr id="3" name="Segnaposto contenuto 2"/>
          <p:cNvSpPr>
            <a:spLocks noGrp="1"/>
          </p:cNvSpPr>
          <p:nvPr>
            <p:ph idx="1"/>
          </p:nvPr>
        </p:nvSpPr>
        <p:spPr>
          <a:xfrm>
            <a:off x="457200" y="1600200"/>
            <a:ext cx="8229600" cy="4997152"/>
          </a:xfrm>
        </p:spPr>
        <p:txBody>
          <a:bodyPr>
            <a:normAutofit fontScale="92500" lnSpcReduction="10000"/>
          </a:bodyPr>
          <a:lstStyle/>
          <a:p>
            <a:pPr marL="914400" lvl="1" indent="-457200">
              <a:lnSpc>
                <a:spcPct val="110000"/>
              </a:lnSpc>
              <a:spcBef>
                <a:spcPts val="0"/>
              </a:spcBef>
              <a:buClr>
                <a:srgbClr val="C00000"/>
              </a:buClr>
              <a:buFont typeface="+mj-lt"/>
              <a:buAutoNum type="arabicPeriod" startAt="3"/>
            </a:pPr>
            <a:r>
              <a:rPr lang="it-IT" sz="2200" dirty="0" smtClean="0"/>
              <a:t>è parte integrante del contratto di ATI (con funzione di </a:t>
            </a:r>
            <a:r>
              <a:rPr lang="it-IT" sz="2200" b="1" dirty="0" smtClean="0">
                <a:solidFill>
                  <a:srgbClr val="C00000"/>
                </a:solidFill>
                <a:effectLst>
                  <a:outerShdw blurRad="38100" dist="38100" dir="2700000" algn="tl">
                    <a:srgbClr val="000000">
                      <a:alpha val="43137"/>
                    </a:srgbClr>
                  </a:outerShdw>
                </a:effectLst>
              </a:rPr>
              <a:t>atto costitutivo</a:t>
            </a:r>
            <a:r>
              <a:rPr lang="it-IT" sz="2200" dirty="0"/>
              <a:t>)</a:t>
            </a:r>
            <a:r>
              <a:rPr lang="it-IT" sz="2200" dirty="0" smtClean="0"/>
              <a:t>, redatto </a:t>
            </a:r>
            <a:r>
              <a:rPr lang="it-IT" sz="2200" dirty="0"/>
              <a:t>per </a:t>
            </a:r>
            <a:r>
              <a:rPr lang="it-IT" sz="2200" b="1" i="1" dirty="0">
                <a:solidFill>
                  <a:srgbClr val="804A4B"/>
                </a:solidFill>
                <a:effectLst>
                  <a:outerShdw blurRad="38100" dist="38100" dir="2700000" algn="tl">
                    <a:srgbClr val="000000">
                      <a:alpha val="43137"/>
                    </a:srgbClr>
                  </a:outerShdw>
                </a:effectLst>
              </a:rPr>
              <a:t>scrittura privata autenticata o, in alternativa, con atto pubblico </a:t>
            </a:r>
            <a:r>
              <a:rPr lang="it-IT" sz="2200" dirty="0"/>
              <a:t>(</a:t>
            </a:r>
            <a:r>
              <a:rPr lang="it-IT" sz="2200" b="1" dirty="0">
                <a:effectLst>
                  <a:outerShdw blurRad="38100" dist="38100" dir="2700000" algn="tl">
                    <a:srgbClr val="000000">
                      <a:alpha val="43137"/>
                    </a:srgbClr>
                  </a:outerShdw>
                </a:effectLst>
              </a:rPr>
              <a:t>necessario il notaio</a:t>
            </a:r>
            <a:r>
              <a:rPr lang="it-IT" sz="2200" dirty="0" smtClean="0"/>
              <a:t>);</a:t>
            </a:r>
          </a:p>
          <a:p>
            <a:pPr marL="914400" lvl="1" indent="-457200">
              <a:lnSpc>
                <a:spcPct val="110000"/>
              </a:lnSpc>
              <a:buClr>
                <a:srgbClr val="C00000"/>
              </a:buClr>
              <a:buFont typeface="+mj-lt"/>
              <a:buAutoNum type="arabicPeriod" startAt="3"/>
            </a:pPr>
            <a:r>
              <a:rPr lang="it-IT" sz="2200" dirty="0" smtClean="0"/>
              <a:t>attribuisce</a:t>
            </a:r>
            <a:r>
              <a:rPr lang="it-IT" sz="2200" dirty="0" smtClean="0">
                <a:solidFill>
                  <a:srgbClr val="2F2B20"/>
                </a:solidFill>
              </a:rPr>
              <a:t> </a:t>
            </a:r>
            <a:r>
              <a:rPr lang="it-IT" sz="2200" dirty="0">
                <a:solidFill>
                  <a:srgbClr val="2F2B20"/>
                </a:solidFill>
              </a:rPr>
              <a:t>la </a:t>
            </a:r>
            <a:r>
              <a:rPr lang="it-IT" sz="2200" b="1" dirty="0">
                <a:solidFill>
                  <a:srgbClr val="C00000"/>
                </a:solidFill>
                <a:effectLst>
                  <a:outerShdw blurRad="38100" dist="38100" dir="2700000" algn="tl">
                    <a:srgbClr val="000000">
                      <a:alpha val="43137"/>
                    </a:srgbClr>
                  </a:outerShdw>
                </a:effectLst>
              </a:rPr>
              <a:t>rappresentanza esclusiva</a:t>
            </a:r>
            <a:r>
              <a:rPr lang="it-IT" sz="2200" dirty="0">
                <a:solidFill>
                  <a:srgbClr val="2F2B20"/>
                </a:solidFill>
              </a:rPr>
              <a:t>, anche processuale, dei mandanti nei confronti della SA per operazioni/atti e fasi attinenti all’appalto, fino alla estinzione di ogni </a:t>
            </a:r>
            <a:r>
              <a:rPr lang="it-IT" sz="2200" dirty="0" smtClean="0">
                <a:solidFill>
                  <a:srgbClr val="2F2B20"/>
                </a:solidFill>
              </a:rPr>
              <a:t>rapporto; </a:t>
            </a:r>
            <a:endParaRPr lang="it-IT" sz="2200" dirty="0">
              <a:solidFill>
                <a:srgbClr val="2F2B20"/>
              </a:solidFill>
            </a:endParaRPr>
          </a:p>
          <a:p>
            <a:pPr marL="914400" lvl="1" indent="-457200">
              <a:lnSpc>
                <a:spcPct val="110000"/>
              </a:lnSpc>
              <a:buClr>
                <a:srgbClr val="C00000"/>
              </a:buClr>
              <a:buFont typeface="+mj-lt"/>
              <a:buAutoNum type="arabicPeriod" startAt="3"/>
            </a:pPr>
            <a:r>
              <a:rPr lang="it-IT" sz="2200" dirty="0" smtClean="0"/>
              <a:t>è </a:t>
            </a:r>
            <a:r>
              <a:rPr lang="it-IT" sz="2200" b="1" i="1" dirty="0" smtClean="0">
                <a:solidFill>
                  <a:srgbClr val="804A4B"/>
                </a:solidFill>
                <a:effectLst>
                  <a:outerShdw blurRad="38100" dist="38100" dir="2700000" algn="tl">
                    <a:srgbClr val="000000">
                      <a:alpha val="43137"/>
                    </a:srgbClr>
                  </a:outerShdw>
                </a:effectLst>
              </a:rPr>
              <a:t>revocabile </a:t>
            </a:r>
            <a:r>
              <a:rPr lang="it-IT" sz="2200" b="1" i="1" dirty="0">
                <a:solidFill>
                  <a:srgbClr val="804A4B"/>
                </a:solidFill>
                <a:effectLst>
                  <a:outerShdw blurRad="38100" dist="38100" dir="2700000" algn="tl">
                    <a:srgbClr val="000000">
                      <a:alpha val="43137"/>
                    </a:srgbClr>
                  </a:outerShdw>
                </a:effectLst>
              </a:rPr>
              <a:t>per giusta causa </a:t>
            </a:r>
            <a:r>
              <a:rPr lang="it-IT" sz="2200" dirty="0"/>
              <a:t>(non per morte ex </a:t>
            </a:r>
            <a:r>
              <a:rPr lang="it-IT" sz="2200" i="1" dirty="0" err="1"/>
              <a:t>Cass</a:t>
            </a:r>
            <a:r>
              <a:rPr lang="it-IT" sz="2200" i="1" dirty="0"/>
              <a:t>. civ., II, 14782/2017)</a:t>
            </a:r>
            <a:r>
              <a:rPr lang="it-IT" sz="2200" dirty="0"/>
              <a:t>, </a:t>
            </a:r>
            <a:r>
              <a:rPr lang="it-IT" sz="2200" b="1" dirty="0">
                <a:effectLst>
                  <a:outerShdw blurRad="38100" dist="38100" dir="2700000" algn="tl">
                    <a:srgbClr val="000000">
                      <a:alpha val="43137"/>
                    </a:srgbClr>
                  </a:outerShdw>
                </a:effectLst>
              </a:rPr>
              <a:t>senza effetto nei confronti della </a:t>
            </a:r>
            <a:r>
              <a:rPr lang="it-IT" sz="2200" b="1" dirty="0" smtClean="0">
                <a:effectLst>
                  <a:outerShdw blurRad="38100" dist="38100" dir="2700000" algn="tl">
                    <a:srgbClr val="000000">
                      <a:alpha val="43137"/>
                    </a:srgbClr>
                  </a:outerShdw>
                </a:effectLst>
              </a:rPr>
              <a:t>SA</a:t>
            </a:r>
            <a:r>
              <a:rPr lang="it-IT" sz="2200" dirty="0" smtClean="0"/>
              <a:t>, che,</a:t>
            </a:r>
            <a:r>
              <a:rPr lang="it-IT" sz="2200" b="1" i="1" dirty="0" smtClean="0">
                <a:solidFill>
                  <a:srgbClr val="804A4B"/>
                </a:solidFill>
                <a:effectLst>
                  <a:outerShdw blurRad="38100" dist="38100" dir="2700000" algn="tl">
                    <a:srgbClr val="000000">
                      <a:alpha val="43137"/>
                    </a:srgbClr>
                  </a:outerShdw>
                </a:effectLst>
              </a:rPr>
              <a:t> </a:t>
            </a:r>
            <a:r>
              <a:rPr lang="it-IT" sz="2200" b="1" dirty="0">
                <a:solidFill>
                  <a:srgbClr val="C00000"/>
                </a:solidFill>
                <a:effectLst>
                  <a:outerShdw blurRad="38100" dist="38100" dir="2700000" algn="tl">
                    <a:srgbClr val="000000">
                      <a:alpha val="43137"/>
                    </a:srgbClr>
                  </a:outerShdw>
                </a:effectLst>
              </a:rPr>
              <a:t>nel caso di inadempimento</a:t>
            </a:r>
            <a:r>
              <a:rPr lang="it-IT" sz="2200" b="1" i="1" dirty="0">
                <a:solidFill>
                  <a:srgbClr val="00B050"/>
                </a:solidFill>
                <a:effectLst>
                  <a:outerShdw blurRad="38100" dist="38100" dir="2700000" algn="tl">
                    <a:srgbClr val="000000">
                      <a:alpha val="43137"/>
                    </a:srgbClr>
                  </a:outerShdw>
                </a:effectLst>
              </a:rPr>
              <a:t> </a:t>
            </a:r>
            <a:r>
              <a:rPr lang="it-IT" sz="2200" dirty="0"/>
              <a:t>della </a:t>
            </a:r>
            <a:r>
              <a:rPr lang="it-IT" sz="2200" dirty="0" smtClean="0"/>
              <a:t>mandataria, se vi è consenso tra le parti, può </a:t>
            </a:r>
            <a:r>
              <a:rPr lang="it-IT" sz="2200" b="1" i="1" dirty="0" smtClean="0">
                <a:solidFill>
                  <a:srgbClr val="804A4B"/>
                </a:solidFill>
                <a:effectLst>
                  <a:outerShdw blurRad="38100" dist="38100" dir="2700000" algn="tl">
                    <a:srgbClr val="000000">
                      <a:alpha val="43137"/>
                    </a:srgbClr>
                  </a:outerShdw>
                </a:effectLst>
              </a:rPr>
              <a:t>pagare direttamente le mandati</a:t>
            </a:r>
            <a:r>
              <a:rPr lang="it-IT" sz="2200" dirty="0" smtClean="0"/>
              <a:t> (</a:t>
            </a:r>
            <a:r>
              <a:rPr lang="it-IT" sz="2200" dirty="0"/>
              <a:t>48, 13</a:t>
            </a:r>
            <a:r>
              <a:rPr lang="it-IT" sz="2200" dirty="0" smtClean="0"/>
              <a:t>);</a:t>
            </a:r>
          </a:p>
          <a:p>
            <a:pPr marL="914400" lvl="1" indent="-457200">
              <a:lnSpc>
                <a:spcPct val="110000"/>
              </a:lnSpc>
              <a:buClr>
                <a:srgbClr val="C00000"/>
              </a:buClr>
              <a:buFont typeface="+mj-lt"/>
              <a:buAutoNum type="arabicPeriod" startAt="3"/>
            </a:pPr>
            <a:r>
              <a:rPr lang="it-IT" sz="2200" dirty="0"/>
              <a:t>i</a:t>
            </a:r>
            <a:r>
              <a:rPr lang="it-IT" sz="2200" dirty="0" smtClean="0"/>
              <a:t>n caso di </a:t>
            </a:r>
            <a:r>
              <a:rPr lang="it-IT" sz="2200" b="1" dirty="0" smtClean="0">
                <a:effectLst>
                  <a:outerShdw blurRad="38100" dist="38100" dir="2700000" algn="tl">
                    <a:srgbClr val="000000">
                      <a:alpha val="43137"/>
                    </a:srgbClr>
                  </a:outerShdw>
                </a:effectLst>
              </a:rPr>
              <a:t>svincolo unilaterale da parte </a:t>
            </a:r>
            <a:r>
              <a:rPr lang="it-IT" sz="2200" dirty="0" smtClean="0"/>
              <a:t>della mandataria, comporta il </a:t>
            </a:r>
            <a:r>
              <a:rPr lang="it-IT" sz="2200" b="1" dirty="0">
                <a:solidFill>
                  <a:srgbClr val="C00000"/>
                </a:solidFill>
                <a:effectLst>
                  <a:outerShdw blurRad="38100" dist="38100" dir="2700000" algn="tl">
                    <a:srgbClr val="000000">
                      <a:alpha val="43137"/>
                    </a:srgbClr>
                  </a:outerShdw>
                </a:effectLst>
              </a:rPr>
              <a:t>risarcimento del danno </a:t>
            </a:r>
            <a:r>
              <a:rPr lang="it-IT" sz="2200" dirty="0" smtClean="0"/>
              <a:t>(anche </a:t>
            </a:r>
            <a:r>
              <a:rPr lang="it-IT" sz="2200" dirty="0"/>
              <a:t>in via equitativa</a:t>
            </a:r>
            <a:r>
              <a:rPr lang="it-IT" sz="2200" dirty="0" smtClean="0"/>
              <a:t>)</a:t>
            </a:r>
            <a:r>
              <a:rPr lang="it-IT" sz="2200" b="1" dirty="0" smtClean="0">
                <a:effectLst>
                  <a:outerShdw blurRad="38100" dist="38100" dir="2700000" algn="tl">
                    <a:srgbClr val="000000">
                      <a:alpha val="43137"/>
                    </a:srgbClr>
                  </a:outerShdw>
                </a:effectLst>
              </a:rPr>
              <a:t> da </a:t>
            </a:r>
            <a:r>
              <a:rPr lang="it-IT" sz="2200" b="1" dirty="0">
                <a:effectLst>
                  <a:outerShdw blurRad="38100" dist="38100" dir="2700000" algn="tl">
                    <a:srgbClr val="000000">
                      <a:alpha val="43137"/>
                    </a:srgbClr>
                  </a:outerShdw>
                </a:effectLst>
              </a:rPr>
              <a:t>perdita di chances nei confronti delle </a:t>
            </a:r>
            <a:r>
              <a:rPr lang="it-IT" sz="2200" b="1" dirty="0" smtClean="0">
                <a:effectLst>
                  <a:outerShdw blurRad="38100" dist="38100" dir="2700000" algn="tl">
                    <a:srgbClr val="000000">
                      <a:alpha val="43137"/>
                    </a:srgbClr>
                  </a:outerShdw>
                </a:effectLst>
              </a:rPr>
              <a:t>mandanti</a:t>
            </a:r>
            <a:r>
              <a:rPr lang="it-IT" sz="2200" dirty="0" smtClean="0"/>
              <a:t>;</a:t>
            </a:r>
          </a:p>
          <a:p>
            <a:pPr marL="914400" lvl="1" indent="-457200">
              <a:lnSpc>
                <a:spcPct val="110000"/>
              </a:lnSpc>
              <a:buClr>
                <a:srgbClr val="C00000"/>
              </a:buClr>
              <a:buFont typeface="+mj-lt"/>
              <a:buAutoNum type="arabicPeriod" startAt="3"/>
            </a:pPr>
            <a:r>
              <a:rPr lang="it-IT" sz="2200" dirty="0" smtClean="0"/>
              <a:t>ha </a:t>
            </a:r>
            <a:r>
              <a:rPr lang="it-IT" sz="2200" dirty="0"/>
              <a:t>come </a:t>
            </a:r>
            <a:r>
              <a:rPr lang="it-IT" sz="2200" b="1" dirty="0">
                <a:effectLst>
                  <a:outerShdw blurRad="38100" dist="38100" dir="2700000" algn="tl">
                    <a:srgbClr val="000000">
                      <a:alpha val="43137"/>
                    </a:srgbClr>
                  </a:outerShdw>
                </a:effectLst>
              </a:rPr>
              <a:t>termine la fine dei lavori</a:t>
            </a:r>
            <a:r>
              <a:rPr lang="it-IT" sz="2200" dirty="0"/>
              <a:t> a collaudo eseguito o con la liquidazione dei crediti </a:t>
            </a:r>
            <a:r>
              <a:rPr lang="it-IT" sz="2200" dirty="0" smtClean="0"/>
              <a:t>spettanti.</a:t>
            </a:r>
            <a:endParaRPr lang="it-IT" sz="2200" dirty="0"/>
          </a:p>
          <a:p>
            <a:pPr marL="914400" lvl="1" indent="-457200"/>
            <a:endParaRPr lang="it-IT" dirty="0"/>
          </a:p>
          <a:p>
            <a:pPr marL="514350" indent="-457200"/>
            <a:endParaRPr lang="it-IT" dirty="0"/>
          </a:p>
          <a:p>
            <a:pPr marL="514350" indent="-457200"/>
            <a:endParaRPr lang="it-IT" dirty="0"/>
          </a:p>
          <a:p>
            <a:endParaRPr lang="it-IT" dirty="0"/>
          </a:p>
        </p:txBody>
      </p:sp>
    </p:spTree>
    <p:extLst>
      <p:ext uri="{BB962C8B-B14F-4D97-AF65-F5344CB8AC3E}">
        <p14:creationId xmlns:p14="http://schemas.microsoft.com/office/powerpoint/2010/main" val="121246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500"/>
                                        <p:tgtEl>
                                          <p:spTgt spid="3">
                                            <p:txEl>
                                              <p:pRg st="3" end="3"/>
                                            </p:txEl>
                                          </p:spTgt>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500"/>
                                        <p:tgtEl>
                                          <p:spTgt spid="3">
                                            <p:txEl>
                                              <p:pRg st="4" end="4"/>
                                            </p:txEl>
                                          </p:spTgt>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P spid="13" grpId="0" animBg="1"/>
      <p:bldP spid="12"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57200" y="620688"/>
            <a:ext cx="8229600" cy="1143000"/>
          </a:xfrm>
        </p:spPr>
        <p:txBody>
          <a:bodyPr/>
          <a:lstStyle/>
          <a:p>
            <a:r>
              <a:rPr lang="it-IT" dirty="0" smtClean="0"/>
              <a:t>Sommario</a:t>
            </a:r>
            <a:endParaRPr lang="it-IT" dirty="0"/>
          </a:p>
        </p:txBody>
      </p:sp>
      <p:sp>
        <p:nvSpPr>
          <p:cNvPr id="6" name="Segnaposto contenuto 5"/>
          <p:cNvSpPr>
            <a:spLocks noGrp="1"/>
          </p:cNvSpPr>
          <p:nvPr>
            <p:ph idx="1"/>
          </p:nvPr>
        </p:nvSpPr>
        <p:spPr/>
        <p:txBody>
          <a:bodyPr>
            <a:normAutofit/>
          </a:bodyPr>
          <a:lstStyle/>
          <a:p>
            <a:pPr marL="0" indent="0" algn="ctr">
              <a:buNone/>
            </a:pPr>
            <a:r>
              <a:rPr lang="it-IT" sz="2400" dirty="0" smtClean="0"/>
              <a:t>*****</a:t>
            </a:r>
            <a:endParaRPr lang="it-IT" sz="2400" dirty="0"/>
          </a:p>
          <a:p>
            <a:pPr marL="457200" indent="-457200">
              <a:buFont typeface="+mj-lt"/>
              <a:buAutoNum type="arabicPeriod"/>
            </a:pPr>
            <a:r>
              <a:rPr lang="it-IT" sz="2400" dirty="0" smtClean="0"/>
              <a:t>Consorzi stabili</a:t>
            </a:r>
            <a:endParaRPr lang="it-IT" sz="2400" dirty="0"/>
          </a:p>
          <a:p>
            <a:pPr marL="457200" indent="-457200">
              <a:buFont typeface="+mj-lt"/>
              <a:buAutoNum type="arabicPeriod"/>
            </a:pPr>
            <a:r>
              <a:rPr lang="it-IT" sz="2400" dirty="0" smtClean="0"/>
              <a:t>ATI e consorzi ordinari</a:t>
            </a:r>
            <a:endParaRPr lang="it-IT" sz="2400" dirty="0"/>
          </a:p>
          <a:p>
            <a:pPr marL="457200" indent="-457200">
              <a:buFont typeface="+mj-lt"/>
              <a:buAutoNum type="arabicPeriod"/>
            </a:pPr>
            <a:r>
              <a:rPr lang="it-IT" sz="2400" dirty="0" smtClean="0"/>
              <a:t>Contratti </a:t>
            </a:r>
            <a:r>
              <a:rPr lang="it-IT" sz="2400" dirty="0"/>
              <a:t>di rete</a:t>
            </a:r>
          </a:p>
          <a:p>
            <a:pPr marL="457200" indent="-457200">
              <a:buFont typeface="+mj-lt"/>
              <a:buAutoNum type="arabicPeriod"/>
            </a:pPr>
            <a:r>
              <a:rPr lang="it-IT" sz="2400" dirty="0"/>
              <a:t>Le SIOS</a:t>
            </a:r>
          </a:p>
          <a:p>
            <a:pPr marL="457200" indent="-457200">
              <a:buFont typeface="+mj-lt"/>
              <a:buAutoNum type="arabicPeriod"/>
            </a:pPr>
            <a:r>
              <a:rPr lang="it-IT" sz="2400" dirty="0" smtClean="0"/>
              <a:t>Il </a:t>
            </a:r>
            <a:r>
              <a:rPr lang="it-IT" sz="2400" dirty="0" smtClean="0"/>
              <a:t>subappalto necessario e contratti </a:t>
            </a:r>
            <a:r>
              <a:rPr lang="it-IT" sz="2400" dirty="0"/>
              <a:t>similari</a:t>
            </a:r>
          </a:p>
          <a:p>
            <a:pPr marL="457200" indent="-457200">
              <a:buFont typeface="+mj-lt"/>
              <a:buAutoNum type="arabicPeriod"/>
            </a:pPr>
            <a:r>
              <a:rPr lang="it-IT" sz="2400" dirty="0" smtClean="0"/>
              <a:t>Associazione </a:t>
            </a:r>
            <a:r>
              <a:rPr lang="it-IT" sz="2400" dirty="0"/>
              <a:t>in partecipazione</a:t>
            </a:r>
          </a:p>
          <a:p>
            <a:pPr marL="457200" indent="-457200">
              <a:buFont typeface="+mj-lt"/>
              <a:buAutoNum type="arabicPeriod"/>
            </a:pPr>
            <a:r>
              <a:rPr lang="it-IT" sz="2400" dirty="0" smtClean="0"/>
              <a:t>L’avvalimento</a:t>
            </a:r>
            <a:endParaRPr lang="it-IT" sz="2400" dirty="0"/>
          </a:p>
        </p:txBody>
      </p:sp>
    </p:spTree>
    <p:extLst>
      <p:ext uri="{BB962C8B-B14F-4D97-AF65-F5344CB8AC3E}">
        <p14:creationId xmlns:p14="http://schemas.microsoft.com/office/powerpoint/2010/main" val="1237245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395536" y="2780928"/>
            <a:ext cx="8352928" cy="338437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r>
              <a:rPr lang="it-IT" dirty="0" smtClean="0"/>
              <a:t>La “busta</a:t>
            </a:r>
            <a:r>
              <a:rPr lang="it-IT" dirty="0"/>
              <a:t>” amministrativa</a:t>
            </a:r>
          </a:p>
        </p:txBody>
      </p:sp>
      <p:sp>
        <p:nvSpPr>
          <p:cNvPr id="3" name="Segnaposto contenuto 2"/>
          <p:cNvSpPr>
            <a:spLocks noGrp="1"/>
          </p:cNvSpPr>
          <p:nvPr>
            <p:ph idx="1"/>
          </p:nvPr>
        </p:nvSpPr>
        <p:spPr/>
        <p:txBody>
          <a:bodyPr>
            <a:normAutofit fontScale="92500" lnSpcReduction="10000"/>
          </a:bodyPr>
          <a:lstStyle/>
          <a:p>
            <a:pPr>
              <a:lnSpc>
                <a:spcPct val="110000"/>
              </a:lnSpc>
            </a:pPr>
            <a:r>
              <a:rPr lang="it-IT" dirty="0" smtClean="0"/>
              <a:t>La </a:t>
            </a:r>
            <a:r>
              <a:rPr lang="it-IT" dirty="0"/>
              <a:t>documentazione relativa </a:t>
            </a:r>
            <a:r>
              <a:rPr lang="it-IT" dirty="0" smtClean="0"/>
              <a:t>all’ATI inerisce </a:t>
            </a:r>
            <a:r>
              <a:rPr lang="it-IT" dirty="0"/>
              <a:t>alla </a:t>
            </a:r>
            <a:r>
              <a:rPr lang="it-IT" b="1" dirty="0">
                <a:solidFill>
                  <a:srgbClr val="990000"/>
                </a:solidFill>
                <a:effectLst>
                  <a:outerShdw blurRad="38100" dist="38100" dir="2700000" algn="tl">
                    <a:srgbClr val="000000">
                      <a:alpha val="43137"/>
                    </a:srgbClr>
                  </a:outerShdw>
                </a:effectLst>
              </a:rPr>
              <a:t>“busta” amministrativa, occorrendo individuare sin da subito la “forma soggettiva di partecipazione”</a:t>
            </a:r>
            <a:r>
              <a:rPr lang="it-IT" dirty="0"/>
              <a:t> </a:t>
            </a:r>
            <a:r>
              <a:rPr lang="it-IT" dirty="0" smtClean="0"/>
              <a:t>dell’OE, specie nel </a:t>
            </a:r>
            <a:r>
              <a:rPr lang="it-IT" dirty="0"/>
              <a:t>caso di </a:t>
            </a:r>
            <a:r>
              <a:rPr lang="it-IT" dirty="0" smtClean="0"/>
              <a:t>soggetti complessi.</a:t>
            </a:r>
          </a:p>
          <a:p>
            <a:pPr>
              <a:lnSpc>
                <a:spcPct val="110000"/>
              </a:lnSpc>
            </a:pPr>
            <a:endParaRPr lang="it-IT" sz="1700" dirty="0" smtClean="0"/>
          </a:p>
          <a:p>
            <a:pPr marL="0" indent="0">
              <a:lnSpc>
                <a:spcPct val="110000"/>
              </a:lnSpc>
              <a:buNone/>
            </a:pPr>
            <a:r>
              <a:rPr lang="it-IT" sz="500" dirty="0" smtClean="0"/>
              <a:t> </a:t>
            </a:r>
          </a:p>
          <a:p>
            <a:pPr>
              <a:lnSpc>
                <a:spcPct val="110000"/>
              </a:lnSpc>
            </a:pPr>
            <a:r>
              <a:rPr lang="it-IT" b="1" dirty="0" smtClean="0">
                <a:effectLst>
                  <a:outerShdw blurRad="38100" dist="38100" dir="2700000" algn="tl">
                    <a:srgbClr val="000000">
                      <a:alpha val="43137"/>
                    </a:srgbClr>
                  </a:outerShdw>
                </a:effectLst>
              </a:rPr>
              <a:t>Non può essere oggetto di </a:t>
            </a:r>
            <a:r>
              <a:rPr lang="it-IT" b="1" dirty="0">
                <a:effectLst>
                  <a:outerShdw blurRad="38100" dist="38100" dir="2700000" algn="tl">
                    <a:srgbClr val="000000">
                      <a:alpha val="43137"/>
                    </a:srgbClr>
                  </a:outerShdw>
                </a:effectLst>
              </a:rPr>
              <a:t>soccorso </a:t>
            </a:r>
            <a:r>
              <a:rPr lang="it-IT" b="1" dirty="0" smtClean="0">
                <a:effectLst>
                  <a:outerShdw blurRad="38100" dist="38100" dir="2700000" algn="tl">
                    <a:srgbClr val="000000">
                      <a:alpha val="43137"/>
                    </a:srgbClr>
                  </a:outerShdw>
                </a:effectLst>
              </a:rPr>
              <a:t>istruttorio: </a:t>
            </a:r>
            <a:endParaRPr lang="it-IT" b="1" dirty="0" smtClean="0">
              <a:effectLst>
                <a:outerShdw blurRad="38100" dist="38100" dir="2700000" algn="tl">
                  <a:srgbClr val="000000">
                    <a:alpha val="43137"/>
                  </a:srgbClr>
                </a:outerShdw>
              </a:effectLst>
              <a:ea typeface="Times New Roman"/>
              <a:cs typeface="Times New Roman"/>
            </a:endParaRPr>
          </a:p>
          <a:p>
            <a:pPr lvl="1">
              <a:lnSpc>
                <a:spcPct val="110000"/>
              </a:lnSpc>
            </a:pPr>
            <a:r>
              <a:rPr lang="it-IT" dirty="0"/>
              <a:t>la </a:t>
            </a:r>
            <a:r>
              <a:rPr lang="it-IT" b="1" i="1" dirty="0">
                <a:solidFill>
                  <a:srgbClr val="804A4B"/>
                </a:solidFill>
                <a:effectLst>
                  <a:outerShdw blurRad="38100" dist="38100" dir="2700000" algn="tl">
                    <a:srgbClr val="000000">
                      <a:alpha val="43137"/>
                    </a:srgbClr>
                  </a:outerShdw>
                </a:effectLst>
              </a:rPr>
              <a:t>specificazione delle parti dell’appalto che saranno eseguite </a:t>
            </a:r>
            <a:r>
              <a:rPr lang="it-IT" dirty="0"/>
              <a:t>dai singoli operatori economici riuniti  e </a:t>
            </a:r>
            <a:endParaRPr lang="it-IT" dirty="0" smtClean="0"/>
          </a:p>
          <a:p>
            <a:pPr lvl="1">
              <a:lnSpc>
                <a:spcPct val="110000"/>
              </a:lnSpc>
            </a:pPr>
            <a:r>
              <a:rPr lang="it-IT" dirty="0" smtClean="0"/>
              <a:t>l’</a:t>
            </a:r>
            <a:r>
              <a:rPr lang="it-IT" b="1" i="1" dirty="0">
                <a:solidFill>
                  <a:srgbClr val="804A4B"/>
                </a:solidFill>
                <a:effectLst>
                  <a:outerShdw blurRad="38100" dist="38100" dir="2700000" algn="tl">
                    <a:srgbClr val="000000">
                      <a:alpha val="43137"/>
                    </a:srgbClr>
                  </a:outerShdw>
                </a:effectLst>
              </a:rPr>
              <a:t>impegno che</a:t>
            </a:r>
            <a:r>
              <a:rPr lang="it-IT" dirty="0"/>
              <a:t>, in caso di aggiudicazione della procedura, </a:t>
            </a:r>
            <a:r>
              <a:rPr lang="it-IT" b="1" i="1" dirty="0">
                <a:solidFill>
                  <a:srgbClr val="804A4B"/>
                </a:solidFill>
                <a:effectLst>
                  <a:outerShdw blurRad="38100" dist="38100" dir="2700000" algn="tl">
                    <a:srgbClr val="000000">
                      <a:alpha val="43137"/>
                    </a:srgbClr>
                  </a:outerShdw>
                </a:effectLst>
              </a:rPr>
              <a:t>l’operatore mandante conferirà mandato speciale </a:t>
            </a:r>
            <a:r>
              <a:rPr lang="it-IT" dirty="0"/>
              <a:t>con rappresentanza all’operatore indicato quale mandatario, il quale stipulerà il contratto in nome e per conto proprio e del mandante (TAR </a:t>
            </a:r>
            <a:r>
              <a:rPr lang="it-IT" dirty="0" smtClean="0"/>
              <a:t>RM 9789/2018)</a:t>
            </a:r>
            <a:endParaRPr lang="it-IT" dirty="0"/>
          </a:p>
          <a:p>
            <a:pPr lvl="1">
              <a:lnSpc>
                <a:spcPct val="110000"/>
              </a:lnSpc>
            </a:pPr>
            <a:r>
              <a:rPr lang="it-IT" b="1" i="1" dirty="0">
                <a:solidFill>
                  <a:srgbClr val="804A4B"/>
                </a:solidFill>
                <a:effectLst>
                  <a:outerShdw blurRad="38100" dist="38100" dir="2700000" algn="tl">
                    <a:srgbClr val="000000">
                      <a:alpha val="43137"/>
                    </a:srgbClr>
                  </a:outerShdw>
                </a:effectLst>
              </a:rPr>
              <a:t>la mancata sottoscrizione dell’offerta </a:t>
            </a:r>
            <a:r>
              <a:rPr lang="it-IT" dirty="0">
                <a:ea typeface="Times New Roman"/>
                <a:cs typeface="Times New Roman"/>
              </a:rPr>
              <a:t>da parte di tutti i componenti il raggruppamento </a:t>
            </a:r>
            <a:r>
              <a:rPr lang="it-IT" dirty="0" smtClean="0">
                <a:ea typeface="Times New Roman"/>
                <a:cs typeface="Times New Roman"/>
              </a:rPr>
              <a:t>stesso, che </a:t>
            </a:r>
            <a:r>
              <a:rPr lang="it-IT" b="1" i="1" dirty="0" smtClean="0">
                <a:solidFill>
                  <a:srgbClr val="804A4B"/>
                </a:solidFill>
                <a:effectLst>
                  <a:outerShdw blurRad="38100" dist="38100" dir="2700000" algn="tl">
                    <a:srgbClr val="000000">
                      <a:alpha val="43137"/>
                    </a:srgbClr>
                  </a:outerShdw>
                </a:effectLst>
                <a:ea typeface="Times New Roman"/>
                <a:cs typeface="Times New Roman"/>
              </a:rPr>
              <a:t>neppure</a:t>
            </a:r>
            <a:r>
              <a:rPr lang="it-IT" i="1" dirty="0" smtClean="0">
                <a:solidFill>
                  <a:srgbClr val="804A4B"/>
                </a:solidFill>
                <a:effectLst>
                  <a:outerShdw blurRad="38100" dist="38100" dir="2700000" algn="tl">
                    <a:srgbClr val="000000">
                      <a:alpha val="43137"/>
                    </a:srgbClr>
                  </a:outerShdw>
                </a:effectLst>
                <a:ea typeface="Times New Roman"/>
                <a:cs typeface="Times New Roman"/>
              </a:rPr>
              <a:t> </a:t>
            </a:r>
            <a:r>
              <a:rPr lang="it-IT" b="1" i="1" dirty="0" smtClean="0">
                <a:solidFill>
                  <a:srgbClr val="804A4B"/>
                </a:solidFill>
                <a:effectLst>
                  <a:outerShdw blurRad="38100" dist="38100" dir="2700000" algn="tl">
                    <a:srgbClr val="000000">
                      <a:alpha val="43137"/>
                    </a:srgbClr>
                  </a:outerShdw>
                </a:effectLst>
                <a:ea typeface="Times New Roman"/>
                <a:cs typeface="Times New Roman"/>
              </a:rPr>
              <a:t>può </a:t>
            </a:r>
            <a:r>
              <a:rPr lang="it-IT" b="1" i="1" dirty="0">
                <a:solidFill>
                  <a:srgbClr val="804A4B"/>
                </a:solidFill>
                <a:effectLst>
                  <a:outerShdw blurRad="38100" dist="38100" dir="2700000" algn="tl">
                    <a:srgbClr val="000000">
                      <a:alpha val="43137"/>
                    </a:srgbClr>
                  </a:outerShdw>
                </a:effectLst>
                <a:ea typeface="Times New Roman"/>
                <a:cs typeface="Times New Roman"/>
              </a:rPr>
              <a:t>essere surrogata dal Contratto </a:t>
            </a:r>
            <a:r>
              <a:rPr lang="it-IT" dirty="0">
                <a:ea typeface="Times New Roman"/>
                <a:cs typeface="Times New Roman"/>
              </a:rPr>
              <a:t>di RTI prodotto alla </a:t>
            </a:r>
            <a:r>
              <a:rPr lang="it-IT" dirty="0" smtClean="0">
                <a:ea typeface="Times New Roman"/>
                <a:cs typeface="Times New Roman"/>
              </a:rPr>
              <a:t>SA </a:t>
            </a:r>
            <a:r>
              <a:rPr lang="it-IT" dirty="0">
                <a:ea typeface="Times New Roman"/>
                <a:cs typeface="Times New Roman"/>
              </a:rPr>
              <a:t>(TAR Lazio, sez. III, </a:t>
            </a:r>
            <a:r>
              <a:rPr lang="it-IT" dirty="0" err="1">
                <a:ea typeface="Times New Roman"/>
                <a:cs typeface="Times New Roman"/>
              </a:rPr>
              <a:t>sent</a:t>
            </a:r>
            <a:r>
              <a:rPr lang="it-IT" dirty="0">
                <a:ea typeface="Times New Roman"/>
                <a:cs typeface="Times New Roman"/>
              </a:rPr>
              <a:t>. 24 luglio 2018, n. 8350). </a:t>
            </a:r>
            <a:endParaRPr lang="it-IT" dirty="0" smtClean="0">
              <a:ea typeface="Times New Roman"/>
              <a:cs typeface="Times New Roman"/>
            </a:endParaRPr>
          </a:p>
        </p:txBody>
      </p:sp>
      <p:sp>
        <p:nvSpPr>
          <p:cNvPr id="5" name="Freccia in giù 4"/>
          <p:cNvSpPr/>
          <p:nvPr/>
        </p:nvSpPr>
        <p:spPr>
          <a:xfrm>
            <a:off x="1259632" y="2492896"/>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Tree>
    <p:extLst>
      <p:ext uri="{BB962C8B-B14F-4D97-AF65-F5344CB8AC3E}">
        <p14:creationId xmlns:p14="http://schemas.microsoft.com/office/powerpoint/2010/main" val="265523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childTnLst>
                                </p:cTn>
                              </p:par>
                            </p:childTnLst>
                          </p:cTn>
                        </p:par>
                        <p:par>
                          <p:cTn id="30" fill="hold">
                            <p:stCondLst>
                              <p:cond delay="1500"/>
                            </p:stCondLst>
                            <p:childTnLst>
                              <p:par>
                                <p:cTn id="31" presetID="10" presetClass="entr" presetSubtype="0"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fontAlgn="auto" hangingPunct="1">
              <a:spcAft>
                <a:spcPts val="0"/>
              </a:spcAft>
              <a:defRPr/>
            </a:pPr>
            <a:r>
              <a:rPr lang="it-IT" dirty="0" smtClean="0"/>
              <a:t>Tipologie di ATI</a:t>
            </a:r>
            <a:endParaRPr lang="it-IT" dirty="0"/>
          </a:p>
        </p:txBody>
      </p:sp>
      <p:sp>
        <p:nvSpPr>
          <p:cNvPr id="4" name="Ritardo 3"/>
          <p:cNvSpPr/>
          <p:nvPr/>
        </p:nvSpPr>
        <p:spPr>
          <a:xfrm rot="5400000">
            <a:off x="7171461" y="2283946"/>
            <a:ext cx="576068" cy="1857857"/>
          </a:xfrm>
          <a:prstGeom prst="flowChartDelay">
            <a:avLst/>
          </a:prstGeom>
          <a:solidFill>
            <a:schemeClr val="accent2">
              <a:lumMod val="50000"/>
            </a:schemeClr>
          </a:solidFill>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r>
              <a:rPr lang="it-IT" sz="2000" dirty="0">
                <a:solidFill>
                  <a:prstClr val="white"/>
                </a:solidFill>
              </a:rPr>
              <a:t>Mandante</a:t>
            </a:r>
          </a:p>
        </p:txBody>
      </p:sp>
      <p:sp>
        <p:nvSpPr>
          <p:cNvPr id="10" name="Ovale 9"/>
          <p:cNvSpPr/>
          <p:nvPr/>
        </p:nvSpPr>
        <p:spPr>
          <a:xfrm>
            <a:off x="6550166" y="4005064"/>
            <a:ext cx="1525243" cy="1872208"/>
          </a:xfrm>
          <a:prstGeom prst="ellipse">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000" dirty="0">
                <a:solidFill>
                  <a:prstClr val="white"/>
                </a:solidFill>
              </a:rPr>
              <a:t>Manda-</a:t>
            </a:r>
            <a:r>
              <a:rPr lang="it-IT" sz="2000" dirty="0" err="1">
                <a:solidFill>
                  <a:prstClr val="white"/>
                </a:solidFill>
              </a:rPr>
              <a:t>taria</a:t>
            </a:r>
            <a:endParaRPr lang="it-IT" sz="2000" dirty="0">
              <a:solidFill>
                <a:prstClr val="white"/>
              </a:solidFill>
            </a:endParaRPr>
          </a:p>
        </p:txBody>
      </p:sp>
      <p:sp>
        <p:nvSpPr>
          <p:cNvPr id="11" name="Ovale 10"/>
          <p:cNvSpPr/>
          <p:nvPr/>
        </p:nvSpPr>
        <p:spPr>
          <a:xfrm>
            <a:off x="7669686" y="4777292"/>
            <a:ext cx="1139053" cy="1080120"/>
          </a:xfrm>
          <a:prstGeom prst="ellipse">
            <a:avLst/>
          </a:prstGeom>
          <a:solidFill>
            <a:schemeClr val="accent2">
              <a:lumMod val="50000"/>
            </a:schemeClr>
          </a:solidFill>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000" dirty="0">
                <a:solidFill>
                  <a:prstClr val="white"/>
                </a:solidFill>
              </a:rPr>
              <a:t>Man-dante</a:t>
            </a:r>
          </a:p>
        </p:txBody>
      </p:sp>
      <p:sp>
        <p:nvSpPr>
          <p:cNvPr id="12" name="Rettangolo 11"/>
          <p:cNvSpPr/>
          <p:nvPr/>
        </p:nvSpPr>
        <p:spPr>
          <a:xfrm>
            <a:off x="6530568" y="2492797"/>
            <a:ext cx="1854639" cy="360039"/>
          </a:xfrm>
          <a:prstGeom prst="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000" dirty="0">
                <a:solidFill>
                  <a:prstClr val="white"/>
                </a:solidFill>
              </a:rPr>
              <a:t>Mandante</a:t>
            </a:r>
          </a:p>
        </p:txBody>
      </p:sp>
      <p:sp>
        <p:nvSpPr>
          <p:cNvPr id="29" name="Ritardo 28"/>
          <p:cNvSpPr/>
          <p:nvPr/>
        </p:nvSpPr>
        <p:spPr>
          <a:xfrm rot="16200000">
            <a:off x="7006230" y="1077816"/>
            <a:ext cx="900100" cy="1857855"/>
          </a:xfrm>
          <a:prstGeom prst="flowChartDelay">
            <a:avLst/>
          </a:prstGeom>
          <a:solidFill>
            <a:schemeClr val="accent1">
              <a:lumMod val="75000"/>
            </a:schemeClr>
          </a:solidFill>
          <a:ln>
            <a:noFill/>
          </a:ln>
          <a:effectLst>
            <a:outerShdw blurRad="44450" dist="27940" dir="5400000" algn="ctr">
              <a:srgbClr val="000000">
                <a:alpha val="32000"/>
              </a:srgbClr>
            </a:outerShdw>
            <a:softEdge rad="3175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fontAlgn="auto">
              <a:spcBef>
                <a:spcPts val="0"/>
              </a:spcBef>
              <a:spcAft>
                <a:spcPts val="0"/>
              </a:spcAft>
              <a:defRPr/>
            </a:pPr>
            <a:r>
              <a:rPr lang="it-IT" sz="2000" dirty="0">
                <a:solidFill>
                  <a:prstClr val="white"/>
                </a:solidFill>
              </a:rPr>
              <a:t>Mandataria</a:t>
            </a:r>
            <a:endParaRPr lang="it-IT" sz="2000" baseline="30000" dirty="0">
              <a:solidFill>
                <a:prstClr val="white"/>
              </a:solidFill>
            </a:endParaRPr>
          </a:p>
        </p:txBody>
      </p:sp>
      <p:cxnSp>
        <p:nvCxnSpPr>
          <p:cNvPr id="42" name="Connettore 1 41"/>
          <p:cNvCxnSpPr/>
          <p:nvPr/>
        </p:nvCxnSpPr>
        <p:spPr>
          <a:xfrm>
            <a:off x="6444207" y="2450406"/>
            <a:ext cx="2304257" cy="6388"/>
          </a:xfrm>
          <a:prstGeom prst="line">
            <a:avLst/>
          </a:prstGeom>
          <a:ln w="63500">
            <a:gradFill>
              <a:gsLst>
                <a:gs pos="0">
                  <a:srgbClr val="FFF200"/>
                </a:gs>
                <a:gs pos="45000">
                  <a:srgbClr val="FF7A00"/>
                </a:gs>
                <a:gs pos="70000">
                  <a:srgbClr val="FF0300"/>
                </a:gs>
                <a:gs pos="100000">
                  <a:srgbClr val="4D0808"/>
                </a:gs>
              </a:gsLst>
              <a:lin ang="5400000" scaled="0"/>
            </a:gradFill>
            <a:prstDash val="dash"/>
          </a:ln>
        </p:spPr>
        <p:style>
          <a:lnRef idx="1">
            <a:schemeClr val="accent1"/>
          </a:lnRef>
          <a:fillRef idx="0">
            <a:schemeClr val="accent1"/>
          </a:fillRef>
          <a:effectRef idx="0">
            <a:schemeClr val="accent1"/>
          </a:effectRef>
          <a:fontRef idx="minor">
            <a:schemeClr val="tx1"/>
          </a:fontRef>
        </p:style>
      </p:cxnSp>
      <p:sp>
        <p:nvSpPr>
          <p:cNvPr id="14" name="Rettangolo arrotondato 13"/>
          <p:cNvSpPr/>
          <p:nvPr/>
        </p:nvSpPr>
        <p:spPr>
          <a:xfrm>
            <a:off x="395536" y="3645024"/>
            <a:ext cx="5685940" cy="26989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nSpc>
                <a:spcPct val="115000"/>
              </a:lnSpc>
            </a:pPr>
            <a:r>
              <a:rPr lang="it-IT" sz="2000" dirty="0" smtClean="0">
                <a:ea typeface="Calibri"/>
                <a:cs typeface="Times New Roman"/>
              </a:rPr>
              <a:t>Per </a:t>
            </a:r>
            <a:r>
              <a:rPr lang="it-IT" sz="2000" b="1" dirty="0" smtClean="0">
                <a:effectLst>
                  <a:outerShdw blurRad="38100" dist="38100" dir="2700000" algn="tl">
                    <a:srgbClr val="000000">
                      <a:alpha val="43137"/>
                    </a:srgbClr>
                  </a:outerShdw>
                </a:effectLst>
                <a:ea typeface="Calibri"/>
                <a:cs typeface="Times New Roman"/>
              </a:rPr>
              <a:t>ATI DI </a:t>
            </a:r>
            <a:r>
              <a:rPr lang="it-IT" sz="2000" b="1" dirty="0">
                <a:effectLst>
                  <a:outerShdw blurRad="38100" dist="38100" dir="2700000" algn="tl">
                    <a:srgbClr val="000000">
                      <a:alpha val="43137"/>
                    </a:srgbClr>
                  </a:outerShdw>
                </a:effectLst>
                <a:ea typeface="Calibri"/>
                <a:cs typeface="Times New Roman"/>
              </a:rPr>
              <a:t>TIPO VERTICALE </a:t>
            </a:r>
            <a:r>
              <a:rPr lang="it-IT" sz="2000" dirty="0">
                <a:ea typeface="Calibri"/>
                <a:cs typeface="Times New Roman"/>
              </a:rPr>
              <a:t>si intende una riunione di OE </a:t>
            </a:r>
            <a:r>
              <a:rPr lang="it-IT" sz="2000" dirty="0" smtClean="0">
                <a:ea typeface="Calibri"/>
                <a:cs typeface="Times New Roman"/>
              </a:rPr>
              <a:t>in cui: </a:t>
            </a:r>
            <a:endParaRPr lang="it-IT" sz="2000" dirty="0">
              <a:ea typeface="Calibri"/>
              <a:cs typeface="Times New Roman"/>
            </a:endParaRPr>
          </a:p>
          <a:p>
            <a:pPr lvl="1" indent="-457200" algn="just">
              <a:lnSpc>
                <a:spcPct val="115000"/>
              </a:lnSpc>
              <a:buFont typeface="+mj-lt"/>
              <a:buAutoNum type="alphaLcPeriod"/>
            </a:pPr>
            <a:r>
              <a:rPr lang="it-IT" sz="2000" dirty="0" smtClean="0">
                <a:ea typeface="Calibri"/>
                <a:cs typeface="Times New Roman"/>
              </a:rPr>
              <a:t>i </a:t>
            </a:r>
            <a:r>
              <a:rPr lang="it-IT" sz="2000" dirty="0">
                <a:ea typeface="Calibri"/>
                <a:cs typeface="Times New Roman"/>
              </a:rPr>
              <a:t>requisiti della </a:t>
            </a:r>
            <a:r>
              <a:rPr lang="it-IT" sz="2000" b="1" dirty="0">
                <a:effectLst>
                  <a:outerShdw blurRad="38100" dist="38100" dir="2700000" algn="tl">
                    <a:srgbClr val="000000">
                      <a:alpha val="43137"/>
                    </a:srgbClr>
                  </a:outerShdw>
                </a:effectLst>
                <a:ea typeface="Calibri"/>
                <a:cs typeface="Times New Roman"/>
              </a:rPr>
              <a:t>categoria prevalente </a:t>
            </a:r>
            <a:r>
              <a:rPr lang="it-IT" sz="2000" dirty="0">
                <a:ea typeface="Calibri"/>
                <a:cs typeface="Times New Roman"/>
              </a:rPr>
              <a:t>sono </a:t>
            </a:r>
            <a:r>
              <a:rPr lang="it-IT" sz="2000" b="1" dirty="0" smtClean="0">
                <a:effectLst>
                  <a:outerShdw blurRad="38100" dist="38100" dir="2700000" algn="tl">
                    <a:srgbClr val="000000">
                      <a:alpha val="43137"/>
                    </a:srgbClr>
                  </a:outerShdw>
                </a:effectLst>
                <a:ea typeface="Calibri"/>
                <a:cs typeface="Times New Roman"/>
              </a:rPr>
              <a:t>posseduti ed eseguiti </a:t>
            </a:r>
            <a:r>
              <a:rPr lang="it-IT" sz="2000" dirty="0" smtClean="0">
                <a:ea typeface="Calibri"/>
                <a:cs typeface="Times New Roman"/>
              </a:rPr>
              <a:t>dalla </a:t>
            </a:r>
            <a:r>
              <a:rPr lang="it-IT" sz="2000" b="1" dirty="0">
                <a:solidFill>
                  <a:srgbClr val="FF0000"/>
                </a:solidFill>
                <a:effectLst>
                  <a:outerShdw blurRad="38100" dist="38100" dir="2700000" algn="tl">
                    <a:srgbClr val="000000">
                      <a:alpha val="43137"/>
                    </a:srgbClr>
                  </a:outerShdw>
                </a:effectLst>
                <a:ea typeface="Calibri"/>
                <a:cs typeface="Times New Roman"/>
              </a:rPr>
              <a:t>mandataria</a:t>
            </a:r>
            <a:r>
              <a:rPr lang="it-IT" sz="2000" dirty="0">
                <a:ea typeface="Calibri"/>
                <a:cs typeface="Times New Roman"/>
              </a:rPr>
              <a:t>;</a:t>
            </a:r>
          </a:p>
          <a:p>
            <a:pPr lvl="1" indent="-457200" algn="just">
              <a:lnSpc>
                <a:spcPct val="115000"/>
              </a:lnSpc>
              <a:buFont typeface="+mj-lt"/>
              <a:buAutoNum type="alphaLcPeriod"/>
            </a:pPr>
            <a:r>
              <a:rPr lang="it-IT" sz="2000" dirty="0" smtClean="0">
                <a:ea typeface="Calibri"/>
                <a:cs typeface="Times New Roman"/>
              </a:rPr>
              <a:t>i </a:t>
            </a:r>
            <a:r>
              <a:rPr lang="it-IT" sz="2000" dirty="0">
                <a:ea typeface="Calibri"/>
                <a:cs typeface="Times New Roman"/>
              </a:rPr>
              <a:t>requisiti per eseguire </a:t>
            </a:r>
            <a:r>
              <a:rPr lang="it-IT" sz="2000" b="1" dirty="0">
                <a:effectLst>
                  <a:outerShdw blurRad="38100" dist="38100" dir="2700000" algn="tl">
                    <a:srgbClr val="000000">
                      <a:alpha val="43137"/>
                    </a:srgbClr>
                  </a:outerShdw>
                </a:effectLst>
                <a:ea typeface="Calibri"/>
                <a:cs typeface="Times New Roman"/>
              </a:rPr>
              <a:t>i lavori scorporati </a:t>
            </a:r>
            <a:r>
              <a:rPr lang="it-IT" sz="2000" dirty="0">
                <a:ea typeface="Calibri"/>
                <a:cs typeface="Times New Roman"/>
              </a:rPr>
              <a:t>sono </a:t>
            </a:r>
            <a:r>
              <a:rPr lang="it-IT" sz="2000" b="1" dirty="0" smtClean="0">
                <a:effectLst>
                  <a:outerShdw blurRad="38100" dist="38100" dir="2700000" algn="tl">
                    <a:srgbClr val="000000">
                      <a:alpha val="43137"/>
                    </a:srgbClr>
                  </a:outerShdw>
                </a:effectLst>
                <a:ea typeface="Calibri"/>
                <a:cs typeface="Times New Roman"/>
              </a:rPr>
              <a:t>posseduti ed </a:t>
            </a:r>
            <a:r>
              <a:rPr lang="it-IT" sz="2000" b="1" dirty="0">
                <a:effectLst>
                  <a:outerShdw blurRad="38100" dist="38100" dir="2700000" algn="tl">
                    <a:srgbClr val="000000">
                      <a:alpha val="43137"/>
                    </a:srgbClr>
                  </a:outerShdw>
                </a:effectLst>
                <a:ea typeface="Calibri"/>
                <a:cs typeface="Times New Roman"/>
              </a:rPr>
              <a:t>eseguiti </a:t>
            </a:r>
            <a:r>
              <a:rPr lang="it-IT" sz="2000" b="1" dirty="0" smtClean="0">
                <a:solidFill>
                  <a:srgbClr val="FF0000"/>
                </a:solidFill>
                <a:effectLst>
                  <a:outerShdw blurRad="38100" dist="38100" dir="2700000" algn="tl">
                    <a:srgbClr val="000000">
                      <a:alpha val="43137"/>
                    </a:srgbClr>
                  </a:outerShdw>
                </a:effectLst>
                <a:ea typeface="Calibri"/>
                <a:cs typeface="Times New Roman"/>
              </a:rPr>
              <a:t>ciascun </a:t>
            </a:r>
            <a:r>
              <a:rPr lang="it-IT" sz="2000" b="1" dirty="0">
                <a:solidFill>
                  <a:srgbClr val="FF0000"/>
                </a:solidFill>
                <a:effectLst>
                  <a:outerShdw blurRad="38100" dist="38100" dir="2700000" algn="tl">
                    <a:srgbClr val="000000">
                      <a:alpha val="43137"/>
                    </a:srgbClr>
                  </a:outerShdw>
                </a:effectLst>
                <a:ea typeface="Calibri"/>
                <a:cs typeface="Times New Roman"/>
              </a:rPr>
              <a:t>mandante</a:t>
            </a:r>
            <a:r>
              <a:rPr lang="it-IT" sz="2000" dirty="0">
                <a:ea typeface="Calibri"/>
                <a:cs typeface="Times New Roman"/>
              </a:rPr>
              <a:t> nella misura indicata per </a:t>
            </a:r>
            <a:r>
              <a:rPr lang="it-IT" sz="2000" dirty="0" smtClean="0">
                <a:ea typeface="Calibri"/>
                <a:cs typeface="Times New Roman"/>
              </a:rPr>
              <a:t>l’OE singolo</a:t>
            </a:r>
            <a:endParaRPr lang="it-IT" sz="2000" dirty="0">
              <a:solidFill>
                <a:prstClr val="black"/>
              </a:solidFill>
            </a:endParaRPr>
          </a:p>
        </p:txBody>
      </p:sp>
      <p:sp>
        <p:nvSpPr>
          <p:cNvPr id="15" name="Freccia in giù 14"/>
          <p:cNvSpPr/>
          <p:nvPr/>
        </p:nvSpPr>
        <p:spPr>
          <a:xfrm rot="16200000">
            <a:off x="5662376" y="4712568"/>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
        <p:nvSpPr>
          <p:cNvPr id="16" name="Rettangolo arrotondato 15"/>
          <p:cNvSpPr/>
          <p:nvPr/>
        </p:nvSpPr>
        <p:spPr>
          <a:xfrm>
            <a:off x="395536" y="1700808"/>
            <a:ext cx="5662989" cy="151216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it-IT" sz="2000" dirty="0">
                <a:ea typeface="Calibri"/>
                <a:cs typeface="Times New Roman"/>
              </a:rPr>
              <a:t>Per </a:t>
            </a:r>
            <a:r>
              <a:rPr lang="it-IT" sz="2000" b="1" dirty="0">
                <a:effectLst>
                  <a:outerShdw blurRad="38100" dist="38100" dir="2700000" algn="tl">
                    <a:srgbClr val="000000">
                      <a:alpha val="43137"/>
                    </a:srgbClr>
                  </a:outerShdw>
                </a:effectLst>
                <a:ea typeface="Calibri"/>
                <a:cs typeface="Times New Roman"/>
              </a:rPr>
              <a:t>RAGGRUPPAMENTO DI TIPO ORIZZONTALE</a:t>
            </a:r>
            <a:r>
              <a:rPr lang="it-IT" sz="2000" dirty="0">
                <a:effectLst>
                  <a:outerShdw blurRad="38100" dist="38100" dir="2700000" algn="tl">
                    <a:srgbClr val="000000">
                      <a:alpha val="43137"/>
                    </a:srgbClr>
                  </a:outerShdw>
                </a:effectLst>
                <a:ea typeface="Calibri"/>
                <a:cs typeface="Times New Roman"/>
              </a:rPr>
              <a:t> </a:t>
            </a:r>
            <a:r>
              <a:rPr lang="it-IT" sz="2000" dirty="0">
                <a:ea typeface="Calibri"/>
                <a:cs typeface="Times New Roman"/>
              </a:rPr>
              <a:t>si intende una riunione di operatori economici finalizzata a realizzare i </a:t>
            </a:r>
            <a:r>
              <a:rPr lang="it-IT" sz="2000" b="1" dirty="0">
                <a:solidFill>
                  <a:srgbClr val="FF0000"/>
                </a:solidFill>
                <a:effectLst>
                  <a:outerShdw blurRad="38100" dist="38100" dir="2700000" algn="tl">
                    <a:srgbClr val="000000">
                      <a:alpha val="43137"/>
                    </a:srgbClr>
                  </a:outerShdw>
                </a:effectLst>
                <a:ea typeface="Calibri"/>
                <a:cs typeface="Times New Roman"/>
              </a:rPr>
              <a:t>lavori della stessa </a:t>
            </a:r>
            <a:r>
              <a:rPr lang="it-IT" sz="2000" b="1" dirty="0" smtClean="0">
                <a:solidFill>
                  <a:srgbClr val="FF0000"/>
                </a:solidFill>
                <a:effectLst>
                  <a:outerShdw blurRad="38100" dist="38100" dir="2700000" algn="tl">
                    <a:srgbClr val="000000">
                      <a:alpha val="43137"/>
                    </a:srgbClr>
                  </a:outerShdw>
                </a:effectLst>
                <a:ea typeface="Calibri"/>
                <a:cs typeface="Times New Roman"/>
              </a:rPr>
              <a:t>categoria</a:t>
            </a:r>
            <a:r>
              <a:rPr lang="it-IT" sz="2000" dirty="0">
                <a:ea typeface="Calibri"/>
                <a:cs typeface="Times New Roman"/>
              </a:rPr>
              <a:t>.</a:t>
            </a:r>
          </a:p>
        </p:txBody>
      </p:sp>
      <p:sp>
        <p:nvSpPr>
          <p:cNvPr id="18" name="Freccia in giù 17"/>
          <p:cNvSpPr/>
          <p:nvPr/>
        </p:nvSpPr>
        <p:spPr>
          <a:xfrm rot="16200000">
            <a:off x="5639916" y="2264197"/>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Tree>
    <p:extLst>
      <p:ext uri="{BB962C8B-B14F-4D97-AF65-F5344CB8AC3E}">
        <p14:creationId xmlns:p14="http://schemas.microsoft.com/office/powerpoint/2010/main" val="15454796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1000"/>
                                        <p:tgtEl>
                                          <p:spTgt spid="18"/>
                                        </p:tgtEl>
                                      </p:cBhvr>
                                    </p:animEffect>
                                    <p:anim calcmode="lin" valueType="num">
                                      <p:cBhvr>
                                        <p:cTn id="12" dur="1000" fill="hold"/>
                                        <p:tgtEl>
                                          <p:spTgt spid="18"/>
                                        </p:tgtEl>
                                        <p:attrNameLst>
                                          <p:attrName>ppt_x</p:attrName>
                                        </p:attrNameLst>
                                      </p:cBhvr>
                                      <p:tavLst>
                                        <p:tav tm="0">
                                          <p:val>
                                            <p:strVal val="#ppt_x"/>
                                          </p:val>
                                        </p:tav>
                                        <p:tav tm="100000">
                                          <p:val>
                                            <p:strVal val="#ppt_x"/>
                                          </p:val>
                                        </p:tav>
                                      </p:tavLst>
                                    </p:anim>
                                    <p:anim calcmode="lin" valueType="num">
                                      <p:cBhvr>
                                        <p:cTn id="13" dur="1000" fill="hold"/>
                                        <p:tgtEl>
                                          <p:spTgt spid="1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4" fill="hold" nodeType="after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ppt_x"/>
                                          </p:val>
                                        </p:tav>
                                        <p:tav tm="100000">
                                          <p:val>
                                            <p:strVal val="#ppt_x"/>
                                          </p:val>
                                        </p:tav>
                                      </p:tavLst>
                                    </p:anim>
                                    <p:anim calcmode="lin" valueType="num">
                                      <p:cBhvr additive="base">
                                        <p:cTn id="18" dur="500" fill="hold"/>
                                        <p:tgtEl>
                                          <p:spTgt spid="29"/>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2000"/>
                            </p:stCondLst>
                            <p:childTnLst>
                              <p:par>
                                <p:cTn id="20" presetID="2" presetClass="entr" presetSubtype="4"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500"/>
                            </p:stCondLst>
                            <p:childTnLst>
                              <p:par>
                                <p:cTn id="25" presetID="2" presetClass="entr" presetSubtype="4"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3000"/>
                            </p:stCondLst>
                            <p:childTnLst>
                              <p:par>
                                <p:cTn id="30" presetID="22" presetClass="entr" presetSubtype="4" fill="hold" nodeType="after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wipe(down)">
                                      <p:cBhvr>
                                        <p:cTn id="32" dur="500"/>
                                        <p:tgtEl>
                                          <p:spTgt spid="4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par>
                          <p:cTn id="38" fill="hold">
                            <p:stCondLst>
                              <p:cond delay="500"/>
                            </p:stCondLst>
                            <p:childTnLst>
                              <p:par>
                                <p:cTn id="39" presetID="42" presetClass="entr" presetSubtype="0" fill="hold" nodeType="after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1000"/>
                                        <p:tgtEl>
                                          <p:spTgt spid="15"/>
                                        </p:tgtEl>
                                      </p:cBhvr>
                                    </p:animEffect>
                                    <p:anim calcmode="lin" valueType="num">
                                      <p:cBhvr>
                                        <p:cTn id="42" dur="1000" fill="hold"/>
                                        <p:tgtEl>
                                          <p:spTgt spid="15"/>
                                        </p:tgtEl>
                                        <p:attrNameLst>
                                          <p:attrName>ppt_x</p:attrName>
                                        </p:attrNameLst>
                                      </p:cBhvr>
                                      <p:tavLst>
                                        <p:tav tm="0">
                                          <p:val>
                                            <p:strVal val="#ppt_x"/>
                                          </p:val>
                                        </p:tav>
                                        <p:tav tm="100000">
                                          <p:val>
                                            <p:strVal val="#ppt_x"/>
                                          </p:val>
                                        </p:tav>
                                      </p:tavLst>
                                    </p:anim>
                                    <p:anim calcmode="lin" valueType="num">
                                      <p:cBhvr>
                                        <p:cTn id="43" dur="1000" fill="hold"/>
                                        <p:tgtEl>
                                          <p:spTgt spid="15"/>
                                        </p:tgtEl>
                                        <p:attrNameLst>
                                          <p:attrName>ppt_y</p:attrName>
                                        </p:attrNameLst>
                                      </p:cBhvr>
                                      <p:tavLst>
                                        <p:tav tm="0">
                                          <p:val>
                                            <p:strVal val="#ppt_y+.1"/>
                                          </p:val>
                                        </p:tav>
                                        <p:tav tm="100000">
                                          <p:val>
                                            <p:strVal val="#ppt_y"/>
                                          </p:val>
                                        </p:tav>
                                      </p:tavLst>
                                    </p:anim>
                                  </p:childTnLst>
                                </p:cTn>
                              </p:par>
                            </p:childTnLst>
                          </p:cTn>
                        </p:par>
                        <p:par>
                          <p:cTn id="44" fill="hold">
                            <p:stCondLst>
                              <p:cond delay="1500"/>
                            </p:stCondLst>
                            <p:childTnLst>
                              <p:par>
                                <p:cTn id="45" presetID="42" presetClass="entr" presetSubtype="0" fill="hold"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anim calcmode="lin" valueType="num">
                                      <p:cBhvr>
                                        <p:cTn id="48" dur="1000" fill="hold"/>
                                        <p:tgtEl>
                                          <p:spTgt spid="10"/>
                                        </p:tgtEl>
                                        <p:attrNameLst>
                                          <p:attrName>ppt_x</p:attrName>
                                        </p:attrNameLst>
                                      </p:cBhvr>
                                      <p:tavLst>
                                        <p:tav tm="0">
                                          <p:val>
                                            <p:strVal val="#ppt_x"/>
                                          </p:val>
                                        </p:tav>
                                        <p:tav tm="100000">
                                          <p:val>
                                            <p:strVal val="#ppt_x"/>
                                          </p:val>
                                        </p:tav>
                                      </p:tavLst>
                                    </p:anim>
                                    <p:anim calcmode="lin" valueType="num">
                                      <p:cBhvr>
                                        <p:cTn id="49" dur="1000" fill="hold"/>
                                        <p:tgtEl>
                                          <p:spTgt spid="10"/>
                                        </p:tgtEl>
                                        <p:attrNameLst>
                                          <p:attrName>ppt_y</p:attrName>
                                        </p:attrNameLst>
                                      </p:cBhvr>
                                      <p:tavLst>
                                        <p:tav tm="0">
                                          <p:val>
                                            <p:strVal val="#ppt_y+.1"/>
                                          </p:val>
                                        </p:tav>
                                        <p:tav tm="100000">
                                          <p:val>
                                            <p:strVal val="#ppt_y"/>
                                          </p:val>
                                        </p:tav>
                                      </p:tavLst>
                                    </p:anim>
                                  </p:childTnLst>
                                </p:cTn>
                              </p:par>
                            </p:childTnLst>
                          </p:cTn>
                        </p:par>
                        <p:par>
                          <p:cTn id="50" fill="hold">
                            <p:stCondLst>
                              <p:cond delay="2500"/>
                            </p:stCondLst>
                            <p:childTnLst>
                              <p:par>
                                <p:cTn id="51" presetID="42" presetClass="entr" presetSubtype="0" fill="hold" nodeType="after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1000"/>
                                        <p:tgtEl>
                                          <p:spTgt spid="11"/>
                                        </p:tgtEl>
                                      </p:cBhvr>
                                    </p:animEffect>
                                    <p:anim calcmode="lin" valueType="num">
                                      <p:cBhvr>
                                        <p:cTn id="54" dur="1000" fill="hold"/>
                                        <p:tgtEl>
                                          <p:spTgt spid="11"/>
                                        </p:tgtEl>
                                        <p:attrNameLst>
                                          <p:attrName>ppt_x</p:attrName>
                                        </p:attrNameLst>
                                      </p:cBhvr>
                                      <p:tavLst>
                                        <p:tav tm="0">
                                          <p:val>
                                            <p:strVal val="#ppt_x"/>
                                          </p:val>
                                        </p:tav>
                                        <p:tav tm="100000">
                                          <p:val>
                                            <p:strVal val="#ppt_x"/>
                                          </p:val>
                                        </p:tav>
                                      </p:tavLst>
                                    </p:anim>
                                    <p:anim calcmode="lin" valueType="num">
                                      <p:cBhvr>
                                        <p:cTn id="5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fontAlgn="auto" hangingPunct="1">
              <a:spcAft>
                <a:spcPts val="0"/>
              </a:spcAft>
              <a:defRPr/>
            </a:pPr>
            <a:r>
              <a:rPr lang="it-IT" dirty="0" smtClean="0"/>
              <a:t>ATI MISTA</a:t>
            </a:r>
            <a:endParaRPr lang="it-IT" dirty="0"/>
          </a:p>
        </p:txBody>
      </p:sp>
      <p:sp>
        <p:nvSpPr>
          <p:cNvPr id="10" name="Ovale 9"/>
          <p:cNvSpPr/>
          <p:nvPr/>
        </p:nvSpPr>
        <p:spPr>
          <a:xfrm>
            <a:off x="6359769" y="2709662"/>
            <a:ext cx="1525243" cy="1872208"/>
          </a:xfrm>
          <a:prstGeom prst="ellipse">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000" dirty="0">
                <a:solidFill>
                  <a:prstClr val="white"/>
                </a:solidFill>
              </a:rPr>
              <a:t>Manda-</a:t>
            </a:r>
            <a:r>
              <a:rPr lang="it-IT" sz="2000" dirty="0" err="1">
                <a:solidFill>
                  <a:prstClr val="white"/>
                </a:solidFill>
              </a:rPr>
              <a:t>taria</a:t>
            </a:r>
            <a:endParaRPr lang="it-IT" sz="2000" dirty="0">
              <a:solidFill>
                <a:prstClr val="white"/>
              </a:solidFill>
            </a:endParaRPr>
          </a:p>
        </p:txBody>
      </p:sp>
      <p:sp>
        <p:nvSpPr>
          <p:cNvPr id="14" name="Rettangolo arrotondato 13"/>
          <p:cNvSpPr/>
          <p:nvPr/>
        </p:nvSpPr>
        <p:spPr>
          <a:xfrm>
            <a:off x="395536" y="1268760"/>
            <a:ext cx="5685940" cy="50752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lvl="0" indent="-342900" algn="just">
              <a:lnSpc>
                <a:spcPct val="115000"/>
              </a:lnSpc>
              <a:buFont typeface="Wingdings" panose="05000000000000000000" pitchFamily="2" charset="2"/>
              <a:buChar char="v"/>
            </a:pPr>
            <a:r>
              <a:rPr lang="it-IT" sz="2000" dirty="0" smtClean="0">
                <a:ea typeface="Calibri"/>
                <a:cs typeface="Times New Roman"/>
              </a:rPr>
              <a:t>Per </a:t>
            </a:r>
            <a:r>
              <a:rPr lang="it-IT" sz="2000" b="1" dirty="0" smtClean="0">
                <a:effectLst>
                  <a:outerShdw blurRad="38100" dist="38100" dir="2700000" algn="tl">
                    <a:srgbClr val="000000">
                      <a:alpha val="43137"/>
                    </a:srgbClr>
                  </a:outerShdw>
                </a:effectLst>
                <a:ea typeface="Calibri"/>
                <a:cs typeface="Times New Roman"/>
              </a:rPr>
              <a:t>ATI DI </a:t>
            </a:r>
            <a:r>
              <a:rPr lang="it-IT" sz="2000" b="1" dirty="0">
                <a:effectLst>
                  <a:outerShdw blurRad="38100" dist="38100" dir="2700000" algn="tl">
                    <a:srgbClr val="000000">
                      <a:alpha val="43137"/>
                    </a:srgbClr>
                  </a:outerShdw>
                </a:effectLst>
                <a:ea typeface="Calibri"/>
                <a:cs typeface="Times New Roman"/>
              </a:rPr>
              <a:t>TIPO </a:t>
            </a:r>
            <a:r>
              <a:rPr lang="it-IT" sz="2000" b="1" dirty="0" smtClean="0">
                <a:effectLst>
                  <a:outerShdw blurRad="38100" dist="38100" dir="2700000" algn="tl">
                    <a:srgbClr val="000000">
                      <a:alpha val="43137"/>
                    </a:srgbClr>
                  </a:outerShdw>
                </a:effectLst>
                <a:ea typeface="Calibri"/>
                <a:cs typeface="Times New Roman"/>
              </a:rPr>
              <a:t>MISTO </a:t>
            </a:r>
            <a:r>
              <a:rPr lang="it-IT" sz="2000" dirty="0">
                <a:ea typeface="Calibri"/>
                <a:cs typeface="Times New Roman"/>
              </a:rPr>
              <a:t>si intende una riunione di OE </a:t>
            </a:r>
            <a:r>
              <a:rPr lang="it-IT" sz="2000" dirty="0" smtClean="0">
                <a:ea typeface="Calibri"/>
                <a:cs typeface="Times New Roman"/>
              </a:rPr>
              <a:t>in cui vi è l’</a:t>
            </a:r>
            <a:r>
              <a:rPr lang="it-IT" sz="2000" b="1" dirty="0">
                <a:solidFill>
                  <a:srgbClr val="C00000"/>
                </a:solidFill>
                <a:effectLst>
                  <a:outerShdw blurRad="38100" dist="38100" dir="2700000" algn="tl">
                    <a:srgbClr val="000000">
                      <a:alpha val="43137"/>
                    </a:srgbClr>
                  </a:outerShdw>
                </a:effectLst>
                <a:ea typeface="Calibri"/>
                <a:cs typeface="Times New Roman"/>
              </a:rPr>
              <a:t>i</a:t>
            </a:r>
            <a:r>
              <a:rPr lang="it-IT" sz="2000" b="1" dirty="0" smtClean="0">
                <a:solidFill>
                  <a:srgbClr val="C00000"/>
                </a:solidFill>
                <a:effectLst>
                  <a:outerShdw blurRad="38100" dist="38100" dir="2700000" algn="tl">
                    <a:srgbClr val="000000">
                      <a:alpha val="43137"/>
                    </a:srgbClr>
                  </a:outerShdw>
                </a:effectLst>
                <a:ea typeface="Calibri"/>
                <a:cs typeface="Times New Roman"/>
              </a:rPr>
              <a:t>nnesto </a:t>
            </a:r>
            <a:r>
              <a:rPr lang="it-IT" sz="2000" b="1" dirty="0">
                <a:solidFill>
                  <a:srgbClr val="C00000"/>
                </a:solidFill>
                <a:effectLst>
                  <a:outerShdw blurRad="38100" dist="38100" dir="2700000" algn="tl">
                    <a:srgbClr val="000000">
                      <a:alpha val="43137"/>
                    </a:srgbClr>
                  </a:outerShdw>
                </a:effectLst>
                <a:ea typeface="Calibri"/>
                <a:cs typeface="Times New Roman"/>
              </a:rPr>
              <a:t>su un modello associativo di tipo verticale di un’associazione di tipo orizzontale </a:t>
            </a:r>
            <a:r>
              <a:rPr lang="it-IT" sz="2000" dirty="0">
                <a:ea typeface="Calibri"/>
                <a:cs typeface="Times New Roman"/>
              </a:rPr>
              <a:t>ai soli fini della realizzazione congiunta delle </a:t>
            </a:r>
            <a:r>
              <a:rPr lang="it-IT" sz="2000" dirty="0" smtClean="0">
                <a:ea typeface="Calibri"/>
                <a:cs typeface="Times New Roman"/>
              </a:rPr>
              <a:t>opere. </a:t>
            </a:r>
          </a:p>
          <a:p>
            <a:pPr marL="342900" lvl="0" indent="-342900" algn="just">
              <a:lnSpc>
                <a:spcPct val="115000"/>
              </a:lnSpc>
              <a:buFont typeface="Wingdings" panose="05000000000000000000" pitchFamily="2" charset="2"/>
              <a:buChar char="v"/>
            </a:pPr>
            <a:r>
              <a:rPr lang="it-IT" sz="2000" dirty="0" smtClean="0">
                <a:ea typeface="Calibri"/>
                <a:cs typeface="Times New Roman"/>
              </a:rPr>
              <a:t>Se l’orizzontale cade sulla della </a:t>
            </a:r>
            <a:r>
              <a:rPr lang="it-IT" sz="2000" b="1" dirty="0" smtClean="0">
                <a:effectLst>
                  <a:outerShdw blurRad="38100" dist="38100" dir="2700000" algn="tl">
                    <a:srgbClr val="000000">
                      <a:alpha val="43137"/>
                    </a:srgbClr>
                  </a:outerShdw>
                </a:effectLst>
                <a:ea typeface="Calibri"/>
                <a:cs typeface="Times New Roman"/>
              </a:rPr>
              <a:t>categoria scorporabile,</a:t>
            </a:r>
            <a:r>
              <a:rPr lang="it-IT" sz="2000" dirty="0" smtClean="0">
                <a:ea typeface="Calibri"/>
                <a:cs typeface="Times New Roman"/>
              </a:rPr>
              <a:t> la </a:t>
            </a:r>
            <a:r>
              <a:rPr lang="it-IT" sz="2000" b="1" i="1" dirty="0">
                <a:solidFill>
                  <a:srgbClr val="804A4B"/>
                </a:solidFill>
                <a:effectLst>
                  <a:outerShdw blurRad="38100" dist="38100" dir="2700000" algn="tl">
                    <a:srgbClr val="000000">
                      <a:alpha val="43137"/>
                    </a:srgbClr>
                  </a:outerShdw>
                </a:effectLst>
                <a:ea typeface="Calibri"/>
                <a:cs typeface="Times New Roman"/>
              </a:rPr>
              <a:t>qualità di mandataria del sub-raggruppamento orizzontale </a:t>
            </a:r>
            <a:r>
              <a:rPr lang="it-IT" sz="2000" dirty="0">
                <a:ea typeface="Calibri"/>
                <a:cs typeface="Times New Roman"/>
              </a:rPr>
              <a:t>è</a:t>
            </a:r>
            <a:r>
              <a:rPr lang="it-IT" sz="2000" b="1" dirty="0" smtClean="0">
                <a:ea typeface="Calibri"/>
                <a:cs typeface="Times New Roman"/>
              </a:rPr>
              <a:t> </a:t>
            </a:r>
            <a:r>
              <a:rPr lang="it-IT" sz="2000" b="1" i="1" dirty="0">
                <a:solidFill>
                  <a:srgbClr val="804A4B"/>
                </a:solidFill>
                <a:effectLst>
                  <a:outerShdw blurRad="38100" dist="38100" dir="2700000" algn="tl">
                    <a:srgbClr val="000000">
                      <a:alpha val="43137"/>
                    </a:srgbClr>
                  </a:outerShdw>
                </a:effectLst>
                <a:ea typeface="Calibri"/>
                <a:cs typeface="Times New Roman"/>
              </a:rPr>
              <a:t>assunta dall’impresa che assume una quota percentuale di lavori superiore </a:t>
            </a:r>
            <a:r>
              <a:rPr lang="it-IT" sz="2000" dirty="0">
                <a:ea typeface="Calibri"/>
                <a:cs typeface="Times New Roman"/>
              </a:rPr>
              <a:t>rispetto alle altre componenti del sub-raggruppamento ossia l’importo maggiore di lavori </a:t>
            </a:r>
            <a:r>
              <a:rPr lang="it-IT" sz="2000" dirty="0" smtClean="0">
                <a:ea typeface="Calibri"/>
                <a:cs typeface="Times New Roman"/>
              </a:rPr>
              <a:t>assegnati.</a:t>
            </a:r>
          </a:p>
          <a:p>
            <a:pPr marL="342900" lvl="0" indent="-342900" algn="just">
              <a:lnSpc>
                <a:spcPct val="115000"/>
              </a:lnSpc>
              <a:buFont typeface="Wingdings" panose="05000000000000000000" pitchFamily="2" charset="2"/>
              <a:buChar char="v"/>
            </a:pPr>
            <a:r>
              <a:rPr lang="it-IT" sz="2000" dirty="0">
                <a:ea typeface="Calibri"/>
                <a:cs typeface="Times New Roman"/>
              </a:rPr>
              <a:t>Se </a:t>
            </a:r>
            <a:r>
              <a:rPr lang="it-IT" sz="2000" dirty="0" smtClean="0">
                <a:ea typeface="Calibri"/>
                <a:cs typeface="Times New Roman"/>
              </a:rPr>
              <a:t>cade </a:t>
            </a:r>
            <a:r>
              <a:rPr lang="it-IT" sz="2000" dirty="0">
                <a:ea typeface="Calibri"/>
                <a:cs typeface="Times New Roman"/>
              </a:rPr>
              <a:t>sulla della </a:t>
            </a:r>
            <a:r>
              <a:rPr lang="it-IT" sz="2000" b="1" dirty="0">
                <a:effectLst>
                  <a:outerShdw blurRad="38100" dist="38100" dir="2700000" algn="tl">
                    <a:srgbClr val="000000">
                      <a:alpha val="43137"/>
                    </a:srgbClr>
                  </a:outerShdw>
                </a:effectLst>
                <a:ea typeface="Calibri"/>
                <a:cs typeface="Times New Roman"/>
              </a:rPr>
              <a:t>categoria prevalente</a:t>
            </a:r>
            <a:r>
              <a:rPr lang="it-IT" sz="2000" dirty="0" smtClean="0">
                <a:ea typeface="Calibri"/>
                <a:cs typeface="Times New Roman"/>
              </a:rPr>
              <a:t>, coincidono le due mandatarie</a:t>
            </a:r>
            <a:r>
              <a:rPr lang="it-IT" sz="2000" dirty="0" smtClean="0"/>
              <a:t>.</a:t>
            </a:r>
            <a:endParaRPr lang="it-IT" sz="2000" dirty="0">
              <a:ea typeface="Calibri"/>
              <a:cs typeface="Times New Roman"/>
            </a:endParaRPr>
          </a:p>
        </p:txBody>
      </p:sp>
      <p:sp>
        <p:nvSpPr>
          <p:cNvPr id="15" name="Freccia in giù 14"/>
          <p:cNvSpPr/>
          <p:nvPr/>
        </p:nvSpPr>
        <p:spPr>
          <a:xfrm rot="16200000">
            <a:off x="5683724" y="3417167"/>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
        <p:nvSpPr>
          <p:cNvPr id="17" name="Ritardo 16"/>
          <p:cNvSpPr/>
          <p:nvPr/>
        </p:nvSpPr>
        <p:spPr>
          <a:xfrm rot="16200000">
            <a:off x="7938194" y="2719130"/>
            <a:ext cx="900100" cy="1129023"/>
          </a:xfrm>
          <a:prstGeom prst="flowChartDelay">
            <a:avLst/>
          </a:prstGeom>
          <a:ln/>
        </p:spPr>
        <p:style>
          <a:lnRef idx="1">
            <a:schemeClr val="accent3"/>
          </a:lnRef>
          <a:fillRef idx="3">
            <a:schemeClr val="accent3"/>
          </a:fillRef>
          <a:effectRef idx="2">
            <a:schemeClr val="accent3"/>
          </a:effectRef>
          <a:fontRef idx="minor">
            <a:schemeClr val="lt1"/>
          </a:fontRef>
        </p:style>
        <p:txBody>
          <a:bodyPr vert="vert" anchor="ctr"/>
          <a:lstStyle/>
          <a:p>
            <a:pPr algn="ctr" fontAlgn="auto">
              <a:spcBef>
                <a:spcPts val="0"/>
              </a:spcBef>
              <a:spcAft>
                <a:spcPts val="0"/>
              </a:spcAft>
              <a:defRPr/>
            </a:pPr>
            <a:r>
              <a:rPr lang="it-IT" dirty="0">
                <a:solidFill>
                  <a:prstClr val="white"/>
                </a:solidFill>
              </a:rPr>
              <a:t>Mandataria</a:t>
            </a:r>
          </a:p>
        </p:txBody>
      </p:sp>
      <p:sp>
        <p:nvSpPr>
          <p:cNvPr id="19" name="Ritardo 18"/>
          <p:cNvSpPr/>
          <p:nvPr/>
        </p:nvSpPr>
        <p:spPr>
          <a:xfrm rot="5400000">
            <a:off x="8085858" y="3493218"/>
            <a:ext cx="576068" cy="1129023"/>
          </a:xfrm>
          <a:prstGeom prst="flowChartDelay">
            <a:avLst/>
          </a:prstGeom>
          <a:solidFill>
            <a:schemeClr val="accent2">
              <a:lumMod val="50000"/>
            </a:schemeClr>
          </a:solidFill>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r>
              <a:rPr lang="it-IT" sz="1600" dirty="0">
                <a:solidFill>
                  <a:prstClr val="white"/>
                </a:solidFill>
              </a:rPr>
              <a:t>Mandante</a:t>
            </a:r>
          </a:p>
        </p:txBody>
      </p:sp>
      <p:cxnSp>
        <p:nvCxnSpPr>
          <p:cNvPr id="22" name="Connettore 1 21"/>
          <p:cNvCxnSpPr/>
          <p:nvPr/>
        </p:nvCxnSpPr>
        <p:spPr>
          <a:xfrm>
            <a:off x="7809380" y="3717032"/>
            <a:ext cx="1079951" cy="0"/>
          </a:xfrm>
          <a:prstGeom prst="line">
            <a:avLst/>
          </a:prstGeom>
          <a:ln w="63500">
            <a:gradFill>
              <a:gsLst>
                <a:gs pos="0">
                  <a:srgbClr val="FFF200"/>
                </a:gs>
                <a:gs pos="45000">
                  <a:srgbClr val="FF7A00"/>
                </a:gs>
                <a:gs pos="70000">
                  <a:srgbClr val="FF0300"/>
                </a:gs>
                <a:gs pos="100000">
                  <a:srgbClr val="4D0808"/>
                </a:gs>
              </a:gsLst>
              <a:lin ang="5400000" scaled="0"/>
            </a:gradFill>
            <a:prstDash val="dash"/>
          </a:ln>
        </p:spPr>
        <p:style>
          <a:lnRef idx="1">
            <a:schemeClr val="accent1"/>
          </a:lnRef>
          <a:fillRef idx="0">
            <a:schemeClr val="accent1"/>
          </a:fillRef>
          <a:effectRef idx="0">
            <a:schemeClr val="accent1"/>
          </a:effectRef>
          <a:fontRef idx="minor">
            <a:schemeClr val="tx1"/>
          </a:fontRef>
        </p:style>
      </p:cxnSp>
      <p:cxnSp>
        <p:nvCxnSpPr>
          <p:cNvPr id="23" name="Connettore 1 22"/>
          <p:cNvCxnSpPr/>
          <p:nvPr/>
        </p:nvCxnSpPr>
        <p:spPr>
          <a:xfrm flipV="1">
            <a:off x="7809380" y="2307342"/>
            <a:ext cx="0" cy="2182434"/>
          </a:xfrm>
          <a:prstGeom prst="line">
            <a:avLst/>
          </a:prstGeom>
          <a:ln w="63500">
            <a:gradFill>
              <a:gsLst>
                <a:gs pos="0">
                  <a:srgbClr val="FFF200"/>
                </a:gs>
                <a:gs pos="45000">
                  <a:srgbClr val="FF7A00"/>
                </a:gs>
                <a:gs pos="70000">
                  <a:srgbClr val="FF0300"/>
                </a:gs>
                <a:gs pos="100000">
                  <a:srgbClr val="4D0808"/>
                </a:gs>
              </a:gsLst>
              <a:lin ang="5400000" scaled="0"/>
            </a:gra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66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ppt_x"/>
                                          </p:val>
                                        </p:tav>
                                        <p:tav tm="100000">
                                          <p:val>
                                            <p:strVal val="#ppt_x"/>
                                          </p:val>
                                        </p:tav>
                                      </p:tavLst>
                                    </p:anim>
                                    <p:anim calcmode="lin" valueType="num">
                                      <p:cBhvr additive="base">
                                        <p:cTn id="23" dur="500" fill="hold"/>
                                        <p:tgtEl>
                                          <p:spTgt spid="17"/>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ppt_x"/>
                                          </p:val>
                                        </p:tav>
                                        <p:tav tm="100000">
                                          <p:val>
                                            <p:strVal val="#ppt_x"/>
                                          </p:val>
                                        </p:tav>
                                      </p:tavLst>
                                    </p:anim>
                                    <p:anim calcmode="lin" valueType="num">
                                      <p:cBhvr additive="base">
                                        <p:cTn id="27" dur="500" fill="hold"/>
                                        <p:tgtEl>
                                          <p:spTgt spid="19"/>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10" presetClass="entr" presetSubtype="0"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par>
                                <p:cTn id="32" presetID="10" presetClass="entr" presetSubtype="0"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Requisiti minimi ATI orizzontale</a:t>
            </a:r>
            <a:endParaRPr lang="it-IT" dirty="0"/>
          </a:p>
        </p:txBody>
      </p:sp>
      <p:sp>
        <p:nvSpPr>
          <p:cNvPr id="3" name="Segnaposto contenuto 2"/>
          <p:cNvSpPr>
            <a:spLocks noGrp="1"/>
          </p:cNvSpPr>
          <p:nvPr>
            <p:ph idx="1"/>
          </p:nvPr>
        </p:nvSpPr>
        <p:spPr>
          <a:xfrm>
            <a:off x="457200" y="1567333"/>
            <a:ext cx="8229600" cy="4525963"/>
          </a:xfrm>
        </p:spPr>
        <p:txBody>
          <a:bodyPr>
            <a:normAutofit/>
          </a:bodyPr>
          <a:lstStyle/>
          <a:p>
            <a:pPr algn="just"/>
            <a:r>
              <a:rPr lang="it-IT" sz="2000" dirty="0" smtClean="0"/>
              <a:t>Nell’</a:t>
            </a:r>
            <a:r>
              <a:rPr lang="it-IT" sz="2000" b="1" dirty="0" smtClean="0">
                <a:effectLst>
                  <a:outerShdw blurRad="38100" dist="38100" dir="2700000" algn="tl">
                    <a:srgbClr val="000000">
                      <a:alpha val="43137"/>
                    </a:srgbClr>
                  </a:outerShdw>
                </a:effectLst>
              </a:rPr>
              <a:t>ATI orizzontale è necessario </a:t>
            </a:r>
            <a:r>
              <a:rPr lang="it-IT" sz="2000" dirty="0" smtClean="0"/>
              <a:t>che sia verificato che :</a:t>
            </a:r>
          </a:p>
          <a:p>
            <a:pPr algn="just"/>
            <a:endParaRPr lang="it-IT" sz="500" dirty="0" smtClean="0"/>
          </a:p>
          <a:p>
            <a:pPr lvl="1"/>
            <a:r>
              <a:rPr lang="it-IT" sz="2000" dirty="0" smtClean="0"/>
              <a:t>la</a:t>
            </a:r>
            <a:r>
              <a:rPr lang="it-IT" sz="2000" b="1" dirty="0" smtClean="0"/>
              <a:t> </a:t>
            </a:r>
            <a:r>
              <a:rPr lang="it-IT" sz="2000" b="1" dirty="0" smtClean="0">
                <a:solidFill>
                  <a:srgbClr val="C00000"/>
                </a:solidFill>
                <a:effectLst>
                  <a:outerShdw blurRad="38100" dist="38100" dir="2700000" algn="tl">
                    <a:srgbClr val="000000">
                      <a:alpha val="43137"/>
                    </a:srgbClr>
                  </a:outerShdw>
                </a:effectLst>
              </a:rPr>
              <a:t>qualificazione minima della MANDATARIA</a:t>
            </a:r>
            <a:r>
              <a:rPr lang="it-IT" sz="2000" dirty="0" smtClean="0"/>
              <a:t> pari al </a:t>
            </a:r>
            <a:r>
              <a:rPr lang="it-IT" sz="2000" b="1" dirty="0" smtClean="0">
                <a:solidFill>
                  <a:srgbClr val="C00000"/>
                </a:solidFill>
                <a:effectLst>
                  <a:outerShdw blurRad="38100" dist="38100" dir="2700000" algn="tl">
                    <a:srgbClr val="000000">
                      <a:alpha val="43137"/>
                    </a:srgbClr>
                  </a:outerShdw>
                </a:effectLst>
              </a:rPr>
              <a:t>40%, </a:t>
            </a:r>
            <a:r>
              <a:rPr lang="it-IT" dirty="0" smtClean="0"/>
              <a:t>senza </a:t>
            </a:r>
            <a:r>
              <a:rPr lang="it-IT" dirty="0"/>
              <a:t>l’incremento del </a:t>
            </a:r>
            <a:r>
              <a:rPr lang="it-IT" dirty="0" smtClean="0"/>
              <a:t>quinto (artt. 62, 2 e 92, </a:t>
            </a:r>
            <a:r>
              <a:rPr lang="it-IT" dirty="0" smtClean="0"/>
              <a:t>2 </a:t>
            </a:r>
            <a:r>
              <a:rPr lang="it-IT" dirty="0" err="1" smtClean="0"/>
              <a:t>d.P.R</a:t>
            </a:r>
            <a:r>
              <a:rPr lang="it-IT" dirty="0" err="1"/>
              <a:t>.</a:t>
            </a:r>
            <a:r>
              <a:rPr lang="it-IT" dirty="0"/>
              <a:t> </a:t>
            </a:r>
            <a:r>
              <a:rPr lang="it-IT" dirty="0" smtClean="0"/>
              <a:t>207/2010), e</a:t>
            </a:r>
            <a:r>
              <a:rPr lang="it-IT" sz="2000" dirty="0" smtClean="0"/>
              <a:t> </a:t>
            </a:r>
            <a:r>
              <a:rPr lang="it-IT" sz="2000" b="1" i="1" dirty="0" smtClean="0">
                <a:solidFill>
                  <a:srgbClr val="804A4B"/>
                </a:solidFill>
                <a:effectLst>
                  <a:outerShdw blurRad="38100" dist="38100" dir="2700000" algn="tl">
                    <a:srgbClr val="000000">
                      <a:alpha val="43137"/>
                    </a:srgbClr>
                  </a:outerShdw>
                </a:effectLst>
              </a:rPr>
              <a:t>possieda </a:t>
            </a:r>
            <a:r>
              <a:rPr lang="it-IT" sz="2000" b="1" i="1" dirty="0">
                <a:solidFill>
                  <a:srgbClr val="804A4B"/>
                </a:solidFill>
                <a:effectLst>
                  <a:outerShdw blurRad="38100" dist="38100" dir="2700000" algn="tl">
                    <a:srgbClr val="000000">
                      <a:alpha val="43137"/>
                    </a:srgbClr>
                  </a:outerShdw>
                </a:effectLst>
              </a:rPr>
              <a:t>i requisiti ed </a:t>
            </a:r>
            <a:r>
              <a:rPr lang="it-IT" sz="2000" b="1" i="1" dirty="0" smtClean="0">
                <a:solidFill>
                  <a:srgbClr val="804A4B"/>
                </a:solidFill>
                <a:effectLst>
                  <a:outerShdw blurRad="38100" dist="38100" dir="2700000" algn="tl">
                    <a:srgbClr val="000000">
                      <a:alpha val="43137"/>
                    </a:srgbClr>
                  </a:outerShdw>
                </a:effectLst>
              </a:rPr>
              <a:t>esegua </a:t>
            </a:r>
            <a:r>
              <a:rPr lang="it-IT" sz="2000" b="1" i="1" dirty="0">
                <a:solidFill>
                  <a:srgbClr val="804A4B"/>
                </a:solidFill>
                <a:effectLst>
                  <a:outerShdw blurRad="38100" dist="38100" dir="2700000" algn="tl">
                    <a:srgbClr val="000000">
                      <a:alpha val="43137"/>
                    </a:srgbClr>
                  </a:outerShdw>
                </a:effectLst>
              </a:rPr>
              <a:t>le prestazioni in misura </a:t>
            </a:r>
            <a:r>
              <a:rPr lang="it-IT" sz="2000" b="1" i="1" dirty="0" smtClean="0">
                <a:solidFill>
                  <a:srgbClr val="804A4B"/>
                </a:solidFill>
                <a:effectLst>
                  <a:outerShdw blurRad="38100" dist="38100" dir="2700000" algn="tl">
                    <a:srgbClr val="000000">
                      <a:alpha val="43137"/>
                    </a:srgbClr>
                  </a:outerShdw>
                </a:effectLst>
              </a:rPr>
              <a:t>maggioritaria</a:t>
            </a:r>
            <a:r>
              <a:rPr lang="it-IT" sz="2000" dirty="0" smtClean="0"/>
              <a:t> (83, 8</a:t>
            </a:r>
            <a:r>
              <a:rPr lang="it-IT" sz="2000" dirty="0" smtClean="0"/>
              <a:t>),</a:t>
            </a:r>
          </a:p>
          <a:p>
            <a:pPr lvl="1"/>
            <a:endParaRPr lang="it-IT" sz="2000" dirty="0" smtClean="0"/>
          </a:p>
          <a:p>
            <a:pPr lvl="1" algn="just"/>
            <a:endParaRPr lang="it-IT" sz="2000" dirty="0"/>
          </a:p>
          <a:p>
            <a:pPr lvl="1" algn="just"/>
            <a:endParaRPr lang="it-IT" sz="2000" dirty="0" smtClean="0"/>
          </a:p>
          <a:p>
            <a:pPr lvl="1" algn="just"/>
            <a:endParaRPr lang="it-IT" sz="700" dirty="0" smtClean="0"/>
          </a:p>
          <a:p>
            <a:pPr lvl="1" algn="just"/>
            <a:r>
              <a:rPr lang="it-IT" sz="2000" dirty="0">
                <a:solidFill>
                  <a:srgbClr val="2F2B20"/>
                </a:solidFill>
              </a:rPr>
              <a:t>la misura della</a:t>
            </a:r>
            <a:r>
              <a:rPr lang="it-IT" sz="2000" b="1" dirty="0">
                <a:solidFill>
                  <a:srgbClr val="2F2B20"/>
                </a:solidFill>
              </a:rPr>
              <a:t> </a:t>
            </a:r>
            <a:r>
              <a:rPr lang="it-IT" sz="2000" b="1" dirty="0" smtClean="0">
                <a:solidFill>
                  <a:srgbClr val="C00000"/>
                </a:solidFill>
                <a:effectLst>
                  <a:outerShdw blurRad="38100" dist="38100" dir="2700000" algn="tl">
                    <a:srgbClr val="000000">
                      <a:alpha val="43137"/>
                    </a:srgbClr>
                  </a:outerShdw>
                </a:effectLst>
              </a:rPr>
              <a:t>qualificazione minima delle MANDANTI </a:t>
            </a:r>
            <a:r>
              <a:rPr lang="it-IT" sz="2000" dirty="0"/>
              <a:t>pari al </a:t>
            </a:r>
            <a:r>
              <a:rPr lang="it-IT" sz="2000" b="1" dirty="0" smtClean="0">
                <a:solidFill>
                  <a:srgbClr val="C00000"/>
                </a:solidFill>
                <a:effectLst>
                  <a:outerShdw blurRad="38100" dist="38100" dir="2700000" algn="tl">
                    <a:srgbClr val="000000">
                      <a:alpha val="43137"/>
                    </a:srgbClr>
                  </a:outerShdw>
                </a:effectLst>
              </a:rPr>
              <a:t>10%</a:t>
            </a:r>
            <a:r>
              <a:rPr lang="it-IT" sz="2000" dirty="0"/>
              <a:t>,</a:t>
            </a:r>
          </a:p>
        </p:txBody>
      </p:sp>
      <p:sp>
        <p:nvSpPr>
          <p:cNvPr id="4" name="Rettangolo arrotondato 3"/>
          <p:cNvSpPr/>
          <p:nvPr/>
        </p:nvSpPr>
        <p:spPr>
          <a:xfrm>
            <a:off x="827584" y="4725144"/>
            <a:ext cx="7920880" cy="165618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it-IT" sz="2000" b="1" dirty="0" smtClean="0">
                <a:solidFill>
                  <a:srgbClr val="C00000"/>
                </a:solidFill>
                <a:effectLst>
                  <a:outerShdw blurRad="38100" dist="38100" dir="2700000" algn="tl">
                    <a:srgbClr val="000000">
                      <a:alpha val="43137"/>
                    </a:srgbClr>
                  </a:outerShdw>
                </a:effectLst>
              </a:rPr>
              <a:t>NB</a:t>
            </a:r>
            <a:r>
              <a:rPr lang="it-IT" sz="2000" i="1" dirty="0"/>
              <a:t>:</a:t>
            </a:r>
            <a:r>
              <a:rPr lang="it-IT" sz="2000" dirty="0"/>
              <a:t> </a:t>
            </a:r>
            <a:r>
              <a:rPr lang="it-IT" sz="2000" dirty="0" smtClean="0"/>
              <a:t>ciò </a:t>
            </a:r>
            <a:r>
              <a:rPr lang="it-IT" sz="2000" dirty="0"/>
              <a:t>«</a:t>
            </a:r>
            <a:r>
              <a:rPr lang="it-IT" sz="2000" i="1" dirty="0"/>
              <a:t>assolve alla </a:t>
            </a:r>
            <a:r>
              <a:rPr lang="it-IT" sz="2000" b="1" i="1" dirty="0">
                <a:solidFill>
                  <a:srgbClr val="804A4B"/>
                </a:solidFill>
                <a:effectLst>
                  <a:outerShdw blurRad="38100" dist="38100" dir="2700000" algn="tl">
                    <a:srgbClr val="000000">
                      <a:alpha val="43137"/>
                    </a:srgbClr>
                  </a:outerShdw>
                </a:effectLst>
              </a:rPr>
              <a:t>funzione di evitare un’eccessiva polverizzazione delle imprese riunite </a:t>
            </a:r>
            <a:r>
              <a:rPr lang="it-IT" sz="2000" i="1" dirty="0"/>
              <a:t>in raggruppamento onde prevenire il connesso rischio di un’elusione delle garanzie di qualità nell’esecuzione delle opere, e di garantire l’esatto adempimento, ‘in prima battuta’, delle opere appaltate</a:t>
            </a:r>
            <a:r>
              <a:rPr lang="it-IT" sz="2000" dirty="0"/>
              <a:t>» </a:t>
            </a:r>
            <a:r>
              <a:rPr lang="it-IT" sz="2000" i="1" dirty="0"/>
              <a:t>(CDS, VI, </a:t>
            </a:r>
            <a:r>
              <a:rPr lang="it-IT" sz="2000" i="1" dirty="0" smtClean="0"/>
              <a:t>5919/’18</a:t>
            </a:r>
            <a:r>
              <a:rPr lang="it-IT" sz="2000" i="1" dirty="0"/>
              <a:t>).</a:t>
            </a:r>
          </a:p>
        </p:txBody>
      </p:sp>
      <p:sp>
        <p:nvSpPr>
          <p:cNvPr id="7" name="Rettangolo arrotondato 6"/>
          <p:cNvSpPr/>
          <p:nvPr/>
        </p:nvSpPr>
        <p:spPr>
          <a:xfrm>
            <a:off x="827584" y="3068960"/>
            <a:ext cx="7920880" cy="99972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lvl="1" algn="just"/>
            <a:r>
              <a:rPr lang="it-IT" sz="2000" b="1" i="1" dirty="0" smtClean="0">
                <a:solidFill>
                  <a:srgbClr val="C00000"/>
                </a:solidFill>
                <a:effectLst>
                  <a:outerShdw blurRad="38100" dist="38100" dir="2700000" algn="tl">
                    <a:srgbClr val="000000">
                      <a:alpha val="43137"/>
                    </a:srgbClr>
                  </a:outerShdw>
                </a:effectLst>
              </a:rPr>
              <a:t>NB</a:t>
            </a:r>
            <a:r>
              <a:rPr lang="it-IT" sz="2000" i="1" dirty="0" smtClean="0"/>
              <a:t>: </a:t>
            </a:r>
            <a:r>
              <a:rPr lang="it-IT" sz="2000" i="1" dirty="0"/>
              <a:t>i</a:t>
            </a:r>
            <a:r>
              <a:rPr lang="it-IT" sz="2000" i="1" dirty="0" smtClean="0"/>
              <a:t>l </a:t>
            </a:r>
            <a:r>
              <a:rPr lang="it-IT" sz="2000" i="1" dirty="0"/>
              <a:t>vincolo normativo ha l’evidente scopo di garantire che l’impresa capogruppo sia il soggetto più qualificato e sia affidataria della parte preponderante dell’appalto (CDS, IV, </a:t>
            </a:r>
            <a:r>
              <a:rPr lang="it-IT" sz="2000" i="1" dirty="0" smtClean="0"/>
              <a:t>3623/’18</a:t>
            </a:r>
            <a:r>
              <a:rPr lang="it-IT" sz="2000" dirty="0" smtClean="0"/>
              <a:t>)</a:t>
            </a:r>
            <a:endParaRPr lang="it-IT" sz="2000" dirty="0"/>
          </a:p>
        </p:txBody>
      </p:sp>
    </p:spTree>
    <p:extLst>
      <p:ext uri="{BB962C8B-B14F-4D97-AF65-F5344CB8AC3E}">
        <p14:creationId xmlns:p14="http://schemas.microsoft.com/office/powerpoint/2010/main" val="23975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500"/>
                                        <p:tgtEl>
                                          <p:spTgt spid="3">
                                            <p:txEl>
                                              <p:pRg st="7" end="7"/>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836540" y="4149080"/>
            <a:ext cx="8055939" cy="7200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endParaRPr lang="it-IT" sz="2000" dirty="0">
              <a:ea typeface="Calibri"/>
              <a:cs typeface="Times New Roman"/>
            </a:endParaRPr>
          </a:p>
        </p:txBody>
      </p:sp>
      <p:sp>
        <p:nvSpPr>
          <p:cNvPr id="2" name="Titolo 1"/>
          <p:cNvSpPr>
            <a:spLocks noGrp="1"/>
          </p:cNvSpPr>
          <p:nvPr>
            <p:ph type="title"/>
          </p:nvPr>
        </p:nvSpPr>
        <p:spPr/>
        <p:txBody>
          <a:bodyPr/>
          <a:lstStyle/>
          <a:p>
            <a:r>
              <a:rPr lang="it-IT" dirty="0" smtClean="0"/>
              <a:t>Individuazione delle quote dell’ATI</a:t>
            </a:r>
            <a:endParaRPr lang="it-IT" dirty="0"/>
          </a:p>
        </p:txBody>
      </p:sp>
      <p:sp>
        <p:nvSpPr>
          <p:cNvPr id="3" name="Segnaposto contenuto 2"/>
          <p:cNvSpPr>
            <a:spLocks noGrp="1"/>
          </p:cNvSpPr>
          <p:nvPr>
            <p:ph idx="1"/>
          </p:nvPr>
        </p:nvSpPr>
        <p:spPr>
          <a:xfrm>
            <a:off x="539552" y="1628800"/>
            <a:ext cx="8229600" cy="4925144"/>
          </a:xfrm>
        </p:spPr>
        <p:txBody>
          <a:bodyPr>
            <a:noAutofit/>
          </a:bodyPr>
          <a:lstStyle/>
          <a:p>
            <a:pPr>
              <a:spcBef>
                <a:spcPts val="0"/>
              </a:spcBef>
              <a:spcAft>
                <a:spcPts val="600"/>
              </a:spcAft>
            </a:pPr>
            <a:r>
              <a:rPr lang="it-IT" sz="2400" b="1" dirty="0">
                <a:solidFill>
                  <a:srgbClr val="FF0000"/>
                </a:solidFill>
                <a:effectLst>
                  <a:outerShdw blurRad="38100" dist="38100" dir="2700000" algn="tl">
                    <a:srgbClr val="000000">
                      <a:alpha val="43137"/>
                    </a:srgbClr>
                  </a:outerShdw>
                </a:effectLst>
              </a:rPr>
              <a:t>IN </a:t>
            </a:r>
            <a:r>
              <a:rPr lang="it-IT" sz="2400" b="1" dirty="0" smtClean="0">
                <a:solidFill>
                  <a:srgbClr val="FF0000"/>
                </a:solidFill>
                <a:effectLst>
                  <a:outerShdw blurRad="38100" dist="38100" dir="2700000" algn="tl">
                    <a:srgbClr val="000000">
                      <a:alpha val="43137"/>
                    </a:srgbClr>
                  </a:outerShdw>
                </a:effectLst>
              </a:rPr>
              <a:t>GARA</a:t>
            </a:r>
            <a:r>
              <a:rPr lang="it-IT" dirty="0" smtClean="0">
                <a:solidFill>
                  <a:srgbClr val="333333"/>
                </a:solidFill>
              </a:rPr>
              <a:t>, rispetto al vecchio codice, dl.gs., nel d.lgs. 50/2016 :</a:t>
            </a:r>
          </a:p>
          <a:p>
            <a:pPr lvl="1">
              <a:spcBef>
                <a:spcPts val="0"/>
              </a:spcBef>
              <a:spcAft>
                <a:spcPts val="600"/>
              </a:spcAft>
            </a:pPr>
            <a:r>
              <a:rPr lang="it-IT" dirty="0" smtClean="0">
                <a:solidFill>
                  <a:srgbClr val="333333"/>
                </a:solidFill>
              </a:rPr>
              <a:t>rimane l’</a:t>
            </a:r>
            <a:r>
              <a:rPr lang="it-IT" b="1" dirty="0" smtClean="0">
                <a:solidFill>
                  <a:srgbClr val="C00000"/>
                </a:solidFill>
                <a:effectLst>
                  <a:outerShdw blurRad="38100" dist="38100" dir="2700000" algn="tl">
                    <a:srgbClr val="000000">
                      <a:alpha val="43137"/>
                    </a:srgbClr>
                  </a:outerShdw>
                </a:effectLst>
              </a:rPr>
              <a:t>insussistenza </a:t>
            </a:r>
            <a:r>
              <a:rPr lang="it-IT" dirty="0" smtClean="0">
                <a:solidFill>
                  <a:srgbClr val="333333"/>
                </a:solidFill>
              </a:rPr>
              <a:t>di vincoli </a:t>
            </a:r>
            <a:r>
              <a:rPr lang="it-IT" b="1" dirty="0" smtClean="0">
                <a:solidFill>
                  <a:srgbClr val="C00000"/>
                </a:solidFill>
                <a:effectLst>
                  <a:outerShdw blurRad="38100" dist="38100" dir="2700000" algn="tl">
                    <a:srgbClr val="000000">
                      <a:alpha val="43137"/>
                    </a:srgbClr>
                  </a:outerShdw>
                </a:effectLst>
              </a:rPr>
              <a:t>sulla corrispondenza</a:t>
            </a:r>
            <a:r>
              <a:rPr lang="it-IT" dirty="0" smtClean="0">
                <a:solidFill>
                  <a:srgbClr val="333333"/>
                </a:solidFill>
              </a:rPr>
              <a:t> </a:t>
            </a:r>
            <a:r>
              <a:rPr lang="it-IT" b="1" dirty="0">
                <a:solidFill>
                  <a:srgbClr val="C00000"/>
                </a:solidFill>
                <a:effectLst>
                  <a:outerShdw blurRad="38100" dist="38100" dir="2700000" algn="tl">
                    <a:srgbClr val="000000">
                      <a:alpha val="43137"/>
                    </a:srgbClr>
                  </a:outerShdw>
                </a:effectLst>
              </a:rPr>
              <a:t>tra </a:t>
            </a:r>
            <a:r>
              <a:rPr lang="it-IT" b="1" dirty="0" smtClean="0">
                <a:solidFill>
                  <a:srgbClr val="333333"/>
                </a:solidFill>
                <a:effectLst>
                  <a:outerShdw blurRad="38100" dist="38100" dir="2700000" algn="tl">
                    <a:srgbClr val="000000">
                      <a:alpha val="43137"/>
                    </a:srgbClr>
                  </a:outerShdw>
                </a:effectLst>
              </a:rPr>
              <a:t>requisiti </a:t>
            </a:r>
            <a:r>
              <a:rPr lang="it-IT" b="1" dirty="0">
                <a:solidFill>
                  <a:srgbClr val="333333"/>
                </a:solidFill>
                <a:effectLst>
                  <a:outerShdw blurRad="38100" dist="38100" dir="2700000" algn="tl">
                    <a:srgbClr val="000000">
                      <a:alpha val="43137"/>
                    </a:srgbClr>
                  </a:outerShdw>
                </a:effectLst>
              </a:rPr>
              <a:t>di </a:t>
            </a:r>
            <a:r>
              <a:rPr lang="it-IT" b="1" dirty="0" smtClean="0">
                <a:solidFill>
                  <a:srgbClr val="333333"/>
                </a:solidFill>
                <a:effectLst>
                  <a:outerShdw blurRad="38100" dist="38100" dir="2700000" algn="tl">
                    <a:srgbClr val="000000">
                      <a:alpha val="43137"/>
                    </a:srgbClr>
                  </a:outerShdw>
                </a:effectLst>
              </a:rPr>
              <a:t>qualificazione in astratto, quota </a:t>
            </a:r>
            <a:r>
              <a:rPr lang="it-IT" b="1" dirty="0">
                <a:solidFill>
                  <a:srgbClr val="333333"/>
                </a:solidFill>
                <a:effectLst>
                  <a:outerShdw blurRad="38100" dist="38100" dir="2700000" algn="tl">
                    <a:srgbClr val="000000">
                      <a:alpha val="43137"/>
                    </a:srgbClr>
                  </a:outerShdw>
                </a:effectLst>
              </a:rPr>
              <a:t>di partecipazione al </a:t>
            </a:r>
            <a:r>
              <a:rPr lang="it-IT" b="1" dirty="0" smtClean="0">
                <a:solidFill>
                  <a:srgbClr val="333333"/>
                </a:solidFill>
                <a:effectLst>
                  <a:outerShdw blurRad="38100" dist="38100" dir="2700000" algn="tl">
                    <a:srgbClr val="000000">
                      <a:alpha val="43137"/>
                    </a:srgbClr>
                  </a:outerShdw>
                </a:effectLst>
              </a:rPr>
              <a:t>RTI </a:t>
            </a:r>
            <a:r>
              <a:rPr lang="it-IT" dirty="0" smtClean="0">
                <a:solidFill>
                  <a:srgbClr val="333333"/>
                </a:solidFill>
              </a:rPr>
              <a:t>e, successiva, </a:t>
            </a:r>
            <a:r>
              <a:rPr lang="it-IT" b="1" i="1" dirty="0" smtClean="0">
                <a:solidFill>
                  <a:srgbClr val="804A4B"/>
                </a:solidFill>
                <a:effectLst>
                  <a:outerShdw blurRad="38100" dist="38100" dir="2700000" algn="tl">
                    <a:srgbClr val="000000">
                      <a:alpha val="43137"/>
                    </a:srgbClr>
                  </a:outerShdw>
                </a:effectLst>
              </a:rPr>
              <a:t>esecuzione </a:t>
            </a:r>
            <a:r>
              <a:rPr lang="it-IT" b="1" i="1" dirty="0">
                <a:solidFill>
                  <a:srgbClr val="804A4B"/>
                </a:solidFill>
                <a:effectLst>
                  <a:outerShdw blurRad="38100" dist="38100" dir="2700000" algn="tl">
                    <a:srgbClr val="000000">
                      <a:alpha val="43137"/>
                    </a:srgbClr>
                  </a:outerShdw>
                </a:effectLst>
              </a:rPr>
              <a:t>della prestazione da affidare</a:t>
            </a:r>
            <a:r>
              <a:rPr lang="it-IT" dirty="0" smtClean="0">
                <a:solidFill>
                  <a:srgbClr val="333333"/>
                </a:solidFill>
              </a:rPr>
              <a:t>.</a:t>
            </a:r>
          </a:p>
          <a:p>
            <a:pPr lvl="1">
              <a:spcBef>
                <a:spcPts val="0"/>
              </a:spcBef>
            </a:pPr>
            <a:r>
              <a:rPr lang="it-IT" b="1" dirty="0" smtClean="0">
                <a:solidFill>
                  <a:srgbClr val="C00000"/>
                </a:solidFill>
                <a:effectLst>
                  <a:outerShdw blurRad="38100" dist="38100" dir="2700000" algn="tl">
                    <a:srgbClr val="000000">
                      <a:alpha val="43137"/>
                    </a:srgbClr>
                  </a:outerShdw>
                </a:effectLst>
              </a:rPr>
              <a:t>resta l’obbligo</a:t>
            </a:r>
            <a:r>
              <a:rPr lang="it-IT" dirty="0" smtClean="0">
                <a:solidFill>
                  <a:srgbClr val="333333"/>
                </a:solidFill>
              </a:rPr>
              <a:t> (art. 48, 4) </a:t>
            </a:r>
            <a:r>
              <a:rPr lang="it-IT" b="1" dirty="0">
                <a:solidFill>
                  <a:srgbClr val="C00000"/>
                </a:solidFill>
                <a:effectLst>
                  <a:outerShdw blurRad="38100" dist="38100" dir="2700000" algn="tl">
                    <a:srgbClr val="000000">
                      <a:alpha val="43137"/>
                    </a:srgbClr>
                  </a:outerShdw>
                </a:effectLst>
              </a:rPr>
              <a:t>di indicare </a:t>
            </a:r>
            <a:r>
              <a:rPr lang="it-IT" dirty="0">
                <a:solidFill>
                  <a:srgbClr val="333333"/>
                </a:solidFill>
              </a:rPr>
              <a:t>“</a:t>
            </a:r>
            <a:r>
              <a:rPr lang="it-IT" b="1" i="1" dirty="0">
                <a:solidFill>
                  <a:srgbClr val="804A4B"/>
                </a:solidFill>
                <a:effectLst>
                  <a:outerShdw blurRad="38100" dist="38100" dir="2700000" algn="tl">
                    <a:srgbClr val="000000">
                      <a:alpha val="43137"/>
                    </a:srgbClr>
                  </a:outerShdw>
                </a:effectLst>
              </a:rPr>
              <a:t>le categorie di lavori o le parti del servizio o della fornitura che saranno eseguite dai singoli operatori economici riuniti o consorziati</a:t>
            </a:r>
            <a:r>
              <a:rPr lang="it-IT" dirty="0">
                <a:solidFill>
                  <a:srgbClr val="333333"/>
                </a:solidFill>
              </a:rPr>
              <a:t>”, </a:t>
            </a:r>
            <a:endParaRPr lang="it-IT" dirty="0" smtClean="0">
              <a:solidFill>
                <a:srgbClr val="333333"/>
              </a:solidFill>
            </a:endParaRPr>
          </a:p>
          <a:p>
            <a:pPr lvl="1">
              <a:spcBef>
                <a:spcPts val="0"/>
              </a:spcBef>
            </a:pPr>
            <a:endParaRPr lang="it-IT" sz="1200" dirty="0" smtClean="0">
              <a:solidFill>
                <a:srgbClr val="333333"/>
              </a:solidFill>
            </a:endParaRPr>
          </a:p>
          <a:p>
            <a:pPr lvl="1">
              <a:spcBef>
                <a:spcPts val="0"/>
              </a:spcBef>
            </a:pPr>
            <a:r>
              <a:rPr lang="it-IT" dirty="0" smtClean="0">
                <a:solidFill>
                  <a:srgbClr val="804A4B"/>
                </a:solidFill>
                <a:effectLst>
                  <a:outerShdw blurRad="38100" dist="38100" dir="2700000" algn="tl">
                    <a:srgbClr val="000000">
                      <a:alpha val="43137"/>
                    </a:srgbClr>
                  </a:outerShdw>
                </a:effectLst>
                <a:ea typeface="Calibri"/>
                <a:cs typeface="Times New Roman"/>
              </a:rPr>
              <a:t>NB: </a:t>
            </a:r>
            <a:r>
              <a:rPr lang="it-IT" b="1" i="1" dirty="0" smtClean="0">
                <a:solidFill>
                  <a:srgbClr val="804A4B"/>
                </a:solidFill>
                <a:effectLst>
                  <a:outerShdw blurRad="38100" dist="38100" dir="2700000" algn="tl">
                    <a:srgbClr val="000000">
                      <a:alpha val="43137"/>
                    </a:srgbClr>
                  </a:outerShdw>
                </a:effectLst>
                <a:ea typeface="Calibri"/>
                <a:cs typeface="Times New Roman"/>
              </a:rPr>
              <a:t>per i consorzi ordinari</a:t>
            </a:r>
            <a:r>
              <a:rPr lang="it-IT" i="1" dirty="0" smtClean="0">
                <a:ea typeface="Calibri"/>
                <a:cs typeface="Times New Roman"/>
              </a:rPr>
              <a:t>, vi è l’obbligo di individuare i consorziati che parteciperanno all’appalto.</a:t>
            </a:r>
          </a:p>
          <a:p>
            <a:pPr lvl="1">
              <a:spcBef>
                <a:spcPts val="0"/>
              </a:spcBef>
            </a:pPr>
            <a:endParaRPr lang="it-IT" i="1" dirty="0" smtClean="0">
              <a:ea typeface="Calibri"/>
              <a:cs typeface="Times New Roman"/>
            </a:endParaRPr>
          </a:p>
          <a:p>
            <a:pPr lvl="2">
              <a:spcBef>
                <a:spcPts val="0"/>
              </a:spcBef>
              <a:buFont typeface="+mj-lt"/>
              <a:buAutoNum type="arabicPeriod"/>
            </a:pPr>
            <a:endParaRPr lang="it-IT" sz="200" i="1" dirty="0">
              <a:solidFill>
                <a:srgbClr val="333333"/>
              </a:solidFill>
              <a:cs typeface="Times New Roman"/>
            </a:endParaRPr>
          </a:p>
          <a:p>
            <a:pPr algn="l" fontAlgn="base">
              <a:spcBef>
                <a:spcPct val="0"/>
              </a:spcBef>
              <a:spcAft>
                <a:spcPct val="0"/>
              </a:spcAft>
              <a:buClrTx/>
            </a:pPr>
            <a:r>
              <a:rPr lang="it-IT" sz="2200" b="1" dirty="0">
                <a:solidFill>
                  <a:srgbClr val="FF0000"/>
                </a:solidFill>
                <a:effectLst>
                  <a:outerShdw blurRad="38100" dist="38100" dir="2700000" algn="tl">
                    <a:srgbClr val="000000">
                      <a:alpha val="43137"/>
                    </a:srgbClr>
                  </a:outerShdw>
                </a:effectLst>
              </a:rPr>
              <a:t>IN ESECUZIONE </a:t>
            </a:r>
            <a:r>
              <a:rPr lang="it-IT" dirty="0">
                <a:solidFill>
                  <a:srgbClr val="333333"/>
                </a:solidFill>
              </a:rPr>
              <a:t>è possibile </a:t>
            </a:r>
            <a:r>
              <a:rPr lang="it-IT" b="1" dirty="0">
                <a:solidFill>
                  <a:srgbClr val="2F2B20"/>
                </a:solidFill>
                <a:effectLst>
                  <a:outerShdw blurRad="38100" dist="38100" dir="2700000" algn="tl">
                    <a:srgbClr val="000000">
                      <a:alpha val="43137"/>
                    </a:srgbClr>
                  </a:outerShdw>
                </a:effectLst>
              </a:rPr>
              <a:t>modificare</a:t>
            </a:r>
            <a:r>
              <a:rPr lang="it-IT" dirty="0">
                <a:solidFill>
                  <a:srgbClr val="2F2B20"/>
                </a:solidFill>
              </a:rPr>
              <a:t> </a:t>
            </a:r>
            <a:r>
              <a:rPr lang="it-IT" b="1" dirty="0">
                <a:solidFill>
                  <a:srgbClr val="2F2B20"/>
                </a:solidFill>
                <a:effectLst>
                  <a:outerShdw blurRad="38100" dist="38100" dir="2700000" algn="tl">
                    <a:srgbClr val="000000">
                      <a:alpha val="43137"/>
                    </a:srgbClr>
                  </a:outerShdw>
                </a:effectLst>
              </a:rPr>
              <a:t>delle </a:t>
            </a:r>
            <a:r>
              <a:rPr lang="it-IT" b="1" dirty="0" smtClean="0">
                <a:solidFill>
                  <a:srgbClr val="2F2B20"/>
                </a:solidFill>
                <a:effectLst>
                  <a:outerShdw blurRad="38100" dist="38100" dir="2700000" algn="tl">
                    <a:srgbClr val="000000">
                      <a:alpha val="43137"/>
                    </a:srgbClr>
                  </a:outerShdw>
                </a:effectLst>
              </a:rPr>
              <a:t>quote indicate:</a:t>
            </a:r>
            <a:endParaRPr lang="it-IT" dirty="0">
              <a:solidFill>
                <a:srgbClr val="2F2B20"/>
              </a:solidFill>
            </a:endParaRPr>
          </a:p>
          <a:p>
            <a:pPr marL="857250" lvl="1" indent="-457200" algn="l" fontAlgn="base">
              <a:spcBef>
                <a:spcPct val="0"/>
              </a:spcBef>
              <a:spcAft>
                <a:spcPct val="0"/>
              </a:spcAft>
              <a:buFont typeface="+mj-lt"/>
              <a:buAutoNum type="arabicPeriod"/>
            </a:pPr>
            <a:r>
              <a:rPr lang="it-IT" i="1" dirty="0"/>
              <a:t>previa l’</a:t>
            </a:r>
            <a:r>
              <a:rPr lang="it-IT" b="1" i="1" dirty="0">
                <a:solidFill>
                  <a:srgbClr val="804A4B"/>
                </a:solidFill>
                <a:effectLst>
                  <a:outerShdw blurRad="38100" dist="38100" dir="2700000" algn="tl">
                    <a:srgbClr val="000000">
                      <a:alpha val="43137"/>
                    </a:srgbClr>
                  </a:outerShdw>
                </a:effectLst>
              </a:rPr>
              <a:t>autorizzazione espressa da parte della SA</a:t>
            </a:r>
            <a:r>
              <a:rPr lang="it-IT" dirty="0">
                <a:solidFill>
                  <a:srgbClr val="2F2B20"/>
                </a:solidFill>
              </a:rPr>
              <a:t>,</a:t>
            </a:r>
          </a:p>
          <a:p>
            <a:pPr marL="857250" lvl="1" indent="-457200" algn="l" fontAlgn="base">
              <a:spcBef>
                <a:spcPct val="0"/>
              </a:spcBef>
              <a:spcAft>
                <a:spcPct val="0"/>
              </a:spcAft>
              <a:buFont typeface="+mj-lt"/>
              <a:buAutoNum type="arabicPeriod"/>
            </a:pPr>
            <a:r>
              <a:rPr lang="it-IT" dirty="0" smtClean="0">
                <a:solidFill>
                  <a:srgbClr val="2F2B20"/>
                </a:solidFill>
              </a:rPr>
              <a:t>se lo </a:t>
            </a:r>
            <a:r>
              <a:rPr lang="it-IT" dirty="0">
                <a:solidFill>
                  <a:srgbClr val="2F2B20"/>
                </a:solidFill>
              </a:rPr>
              <a:t>permette la qualificazione </a:t>
            </a:r>
            <a:r>
              <a:rPr lang="it-IT" b="1" i="1" dirty="0">
                <a:solidFill>
                  <a:srgbClr val="804A4B"/>
                </a:solidFill>
                <a:effectLst>
                  <a:outerShdw blurRad="38100" dist="38100" dir="2700000" algn="tl">
                    <a:srgbClr val="000000">
                      <a:alpha val="43137"/>
                    </a:srgbClr>
                  </a:outerShdw>
                </a:effectLst>
              </a:rPr>
              <a:t>dell’OE che incrementa la quota,</a:t>
            </a:r>
          </a:p>
          <a:p>
            <a:pPr marL="857250" lvl="1" indent="-457200" algn="l" fontAlgn="base">
              <a:spcBef>
                <a:spcPct val="0"/>
              </a:spcBef>
              <a:spcAft>
                <a:spcPct val="0"/>
              </a:spcAft>
              <a:buFont typeface="+mj-lt"/>
              <a:buAutoNum type="arabicPeriod"/>
            </a:pPr>
            <a:r>
              <a:rPr lang="it-IT" dirty="0" smtClean="0">
                <a:solidFill>
                  <a:srgbClr val="2F2B20"/>
                </a:solidFill>
              </a:rPr>
              <a:t>se si </a:t>
            </a:r>
            <a:r>
              <a:rPr lang="it-IT" dirty="0">
                <a:solidFill>
                  <a:srgbClr val="2F2B20"/>
                </a:solidFill>
              </a:rPr>
              <a:t>rispettano i </a:t>
            </a:r>
            <a:r>
              <a:rPr lang="it-IT" b="1" i="1" dirty="0">
                <a:solidFill>
                  <a:srgbClr val="804A4B"/>
                </a:solidFill>
                <a:effectLst>
                  <a:outerShdw blurRad="38100" dist="38100" dir="2700000" algn="tl">
                    <a:srgbClr val="000000">
                      <a:alpha val="43137"/>
                    </a:srgbClr>
                  </a:outerShdw>
                </a:effectLst>
              </a:rPr>
              <a:t>vincoli di cui all’art. 83, co. 8 del codice</a:t>
            </a:r>
            <a:r>
              <a:rPr lang="it-IT" dirty="0">
                <a:solidFill>
                  <a:srgbClr val="2F2B20"/>
                </a:solidFill>
              </a:rPr>
              <a:t>.</a:t>
            </a:r>
            <a:endParaRPr lang="it-IT" dirty="0">
              <a:solidFill>
                <a:srgbClr val="2F2B20"/>
              </a:solidFill>
              <a:ea typeface="Calibri"/>
              <a:cs typeface="Times New Roman"/>
            </a:endParaRPr>
          </a:p>
          <a:p>
            <a:pPr>
              <a:spcBef>
                <a:spcPts val="0"/>
              </a:spcBef>
            </a:pPr>
            <a:endParaRPr lang="it-IT" i="1" dirty="0" smtClean="0">
              <a:solidFill>
                <a:srgbClr val="333333"/>
              </a:solidFill>
            </a:endParaRPr>
          </a:p>
        </p:txBody>
      </p:sp>
    </p:spTree>
    <p:extLst>
      <p:ext uri="{BB962C8B-B14F-4D97-AF65-F5344CB8AC3E}">
        <p14:creationId xmlns:p14="http://schemas.microsoft.com/office/powerpoint/2010/main" val="386991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childTnLst>
                          </p:cTn>
                        </p:par>
                        <p:par>
                          <p:cTn id="22" fill="hold">
                            <p:stCondLst>
                              <p:cond delay="1000"/>
                            </p:stCondLst>
                            <p:childTnLst>
                              <p:par>
                                <p:cTn id="23" presetID="10" presetClass="entr" presetSubtype="0" fill="hold" nodeType="after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childTnLst>
                          </p:cTn>
                        </p:par>
                        <p:par>
                          <p:cTn id="26" fill="hold">
                            <p:stCondLst>
                              <p:cond delay="1500"/>
                            </p:stCondLst>
                            <p:childTnLst>
                              <p:par>
                                <p:cTn id="27" presetID="10" presetClass="entr" presetSubtype="0" fill="hold" nodeType="after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fade">
                                      <p:cBhvr>
                                        <p:cTn id="29" dur="500"/>
                                        <p:tgtEl>
                                          <p:spTgt spid="3">
                                            <p:txEl>
                                              <p:pRg st="9" end="9"/>
                                            </p:txEl>
                                          </p:spTgt>
                                        </p:tgtEl>
                                      </p:cBhvr>
                                    </p:animEffect>
                                  </p:childTnLst>
                                </p:cTn>
                              </p:par>
                            </p:childTnLst>
                          </p:cTn>
                        </p:par>
                        <p:par>
                          <p:cTn id="30" fill="hold">
                            <p:stCondLst>
                              <p:cond delay="2000"/>
                            </p:stCondLst>
                            <p:childTnLst>
                              <p:par>
                                <p:cTn id="31" presetID="10" presetClass="entr" presetSubtype="0" fill="hold" nodeType="after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arrotondato 4"/>
          <p:cNvSpPr/>
          <p:nvPr/>
        </p:nvSpPr>
        <p:spPr>
          <a:xfrm>
            <a:off x="827584" y="4509120"/>
            <a:ext cx="7848872" cy="194421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lvl="0" indent="-342900" algn="just">
              <a:lnSpc>
                <a:spcPct val="115000"/>
              </a:lnSpc>
              <a:buFont typeface="Wingdings" panose="05000000000000000000" pitchFamily="2" charset="2"/>
              <a:buChar char="v"/>
            </a:pPr>
            <a:endParaRPr lang="it-IT" sz="2000" dirty="0">
              <a:ea typeface="Calibri"/>
              <a:cs typeface="Times New Roman"/>
            </a:endParaRPr>
          </a:p>
        </p:txBody>
      </p:sp>
      <p:sp>
        <p:nvSpPr>
          <p:cNvPr id="4" name="Rettangolo arrotondato 3"/>
          <p:cNvSpPr/>
          <p:nvPr/>
        </p:nvSpPr>
        <p:spPr>
          <a:xfrm>
            <a:off x="827584" y="2276872"/>
            <a:ext cx="7848872" cy="172819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lvl="0" indent="-342900" algn="just">
              <a:lnSpc>
                <a:spcPct val="115000"/>
              </a:lnSpc>
              <a:buFont typeface="Wingdings" panose="05000000000000000000" pitchFamily="2" charset="2"/>
              <a:buChar char="v"/>
            </a:pPr>
            <a:endParaRPr lang="it-IT" sz="2000" dirty="0">
              <a:ea typeface="Calibri"/>
              <a:cs typeface="Times New Roman"/>
            </a:endParaRPr>
          </a:p>
        </p:txBody>
      </p:sp>
      <p:sp>
        <p:nvSpPr>
          <p:cNvPr id="2" name="Titolo 1"/>
          <p:cNvSpPr>
            <a:spLocks noGrp="1"/>
          </p:cNvSpPr>
          <p:nvPr>
            <p:ph type="title"/>
          </p:nvPr>
        </p:nvSpPr>
        <p:spPr/>
        <p:txBody>
          <a:bodyPr/>
          <a:lstStyle/>
          <a:p>
            <a:r>
              <a:rPr lang="it-IT" dirty="0" smtClean="0"/>
              <a:t>Prescrizioni ATI miste</a:t>
            </a:r>
            <a:endParaRPr lang="it-IT" dirty="0"/>
          </a:p>
        </p:txBody>
      </p:sp>
      <p:sp>
        <p:nvSpPr>
          <p:cNvPr id="3" name="Segnaposto contenuto 2"/>
          <p:cNvSpPr>
            <a:spLocks noGrp="1"/>
          </p:cNvSpPr>
          <p:nvPr>
            <p:ph idx="1"/>
          </p:nvPr>
        </p:nvSpPr>
        <p:spPr/>
        <p:txBody>
          <a:bodyPr>
            <a:normAutofit fontScale="25000" lnSpcReduction="20000"/>
          </a:bodyPr>
          <a:lstStyle/>
          <a:p>
            <a:pPr>
              <a:lnSpc>
                <a:spcPct val="120000"/>
              </a:lnSpc>
            </a:pPr>
            <a:r>
              <a:rPr lang="it-IT" sz="8000" dirty="0">
                <a:ea typeface="Calibri"/>
                <a:cs typeface="Times New Roman"/>
              </a:rPr>
              <a:t>Nelle ATI </a:t>
            </a:r>
            <a:r>
              <a:rPr lang="it-IT" sz="8000" dirty="0" smtClean="0">
                <a:ea typeface="Calibri"/>
                <a:cs typeface="Times New Roman"/>
              </a:rPr>
              <a:t>miste </a:t>
            </a:r>
            <a:r>
              <a:rPr lang="it-IT" sz="8000" i="1" dirty="0"/>
              <a:t>(CDS, VI, 5919/’18</a:t>
            </a:r>
            <a:r>
              <a:rPr lang="it-IT" sz="8000" i="1" dirty="0" smtClean="0"/>
              <a:t>)</a:t>
            </a:r>
            <a:r>
              <a:rPr lang="it-IT" sz="8000" dirty="0" smtClean="0">
                <a:ea typeface="Calibri"/>
                <a:cs typeface="Times New Roman"/>
              </a:rPr>
              <a:t>, </a:t>
            </a:r>
            <a:r>
              <a:rPr lang="it-IT" sz="8000" b="1" dirty="0">
                <a:effectLst>
                  <a:outerShdw blurRad="38100" dist="38100" dir="2700000" algn="tl">
                    <a:srgbClr val="000000">
                      <a:alpha val="43137"/>
                    </a:srgbClr>
                  </a:outerShdw>
                </a:effectLst>
                <a:ea typeface="Calibri"/>
                <a:cs typeface="Times New Roman"/>
              </a:rPr>
              <a:t>accanto alla impresa capogruppo mandataria </a:t>
            </a:r>
            <a:r>
              <a:rPr lang="it-IT" sz="8000" dirty="0">
                <a:ea typeface="Calibri"/>
                <a:cs typeface="Times New Roman"/>
              </a:rPr>
              <a:t>dell’intero raggruppamento, </a:t>
            </a:r>
            <a:r>
              <a:rPr lang="it-IT" sz="8000" b="1" u="sng" dirty="0" smtClean="0">
                <a:solidFill>
                  <a:srgbClr val="C00000"/>
                </a:solidFill>
                <a:effectLst>
                  <a:outerShdw blurRad="38100" dist="38100" dir="2700000" algn="tl">
                    <a:srgbClr val="000000">
                      <a:alpha val="43137"/>
                    </a:srgbClr>
                  </a:outerShdw>
                </a:effectLst>
                <a:ea typeface="Calibri"/>
                <a:cs typeface="Times New Roman"/>
              </a:rPr>
              <a:t>DEVE INDIVIDUARSI</a:t>
            </a:r>
            <a:r>
              <a:rPr lang="it-IT" sz="8000" dirty="0"/>
              <a:t>:</a:t>
            </a:r>
          </a:p>
          <a:p>
            <a:pPr marL="763588" lvl="1" algn="just">
              <a:lnSpc>
                <a:spcPct val="120000"/>
              </a:lnSpc>
            </a:pPr>
            <a:r>
              <a:rPr lang="it-IT" sz="8000" b="1" dirty="0" smtClean="0">
                <a:solidFill>
                  <a:srgbClr val="C00000"/>
                </a:solidFill>
                <a:effectLst>
                  <a:outerShdw blurRad="38100" dist="38100" dir="2700000" algn="tl">
                    <a:srgbClr val="000000">
                      <a:alpha val="43137"/>
                    </a:srgbClr>
                  </a:outerShdw>
                </a:effectLst>
                <a:ea typeface="Calibri"/>
                <a:cs typeface="Times New Roman"/>
              </a:rPr>
              <a:t>un’ulteriore mandataria </a:t>
            </a:r>
            <a:r>
              <a:rPr lang="it-IT" sz="8000" dirty="0">
                <a:ea typeface="Calibri"/>
                <a:cs typeface="Times New Roman"/>
              </a:rPr>
              <a:t>che, nell’ambito del sub-raggruppamento relativo ai lavori scorporabili, è </a:t>
            </a:r>
            <a:r>
              <a:rPr lang="it-IT" sz="8000" b="1" dirty="0">
                <a:effectLst>
                  <a:outerShdw blurRad="38100" dist="38100" dir="2700000" algn="tl">
                    <a:srgbClr val="000000">
                      <a:alpha val="43137"/>
                    </a:srgbClr>
                  </a:outerShdw>
                </a:effectLst>
                <a:ea typeface="Calibri"/>
                <a:cs typeface="Times New Roman"/>
              </a:rPr>
              <a:t>soggetta alle stesse regole generali previste per la capogruppo</a:t>
            </a:r>
            <a:r>
              <a:rPr lang="it-IT" sz="8000" dirty="0">
                <a:ea typeface="Calibri"/>
                <a:cs typeface="Times New Roman"/>
              </a:rPr>
              <a:t>, </a:t>
            </a:r>
            <a:r>
              <a:rPr lang="it-IT" sz="8000" dirty="0" smtClean="0">
                <a:ea typeface="Calibri"/>
                <a:cs typeface="Times New Roman"/>
              </a:rPr>
              <a:t>incluso </a:t>
            </a:r>
            <a:r>
              <a:rPr lang="it-IT" sz="8000" dirty="0">
                <a:ea typeface="Calibri"/>
                <a:cs typeface="Times New Roman"/>
              </a:rPr>
              <a:t>il 40% dell’importo dei lavori nella categoria di </a:t>
            </a:r>
            <a:r>
              <a:rPr lang="it-IT" sz="8000" dirty="0" smtClean="0">
                <a:ea typeface="Calibri"/>
                <a:cs typeface="Times New Roman"/>
              </a:rPr>
              <a:t>riferimento,</a:t>
            </a:r>
          </a:p>
          <a:p>
            <a:pPr marL="763588" lvl="1" algn="just">
              <a:lnSpc>
                <a:spcPct val="120000"/>
              </a:lnSpc>
            </a:pPr>
            <a:r>
              <a:rPr lang="it-IT" sz="8000" dirty="0"/>
              <a:t>il </a:t>
            </a:r>
            <a:r>
              <a:rPr lang="it-IT" sz="8000" b="1" dirty="0">
                <a:solidFill>
                  <a:srgbClr val="C00000"/>
                </a:solidFill>
                <a:effectLst>
                  <a:outerShdw blurRad="38100" dist="38100" dir="2700000" algn="tl">
                    <a:srgbClr val="000000">
                      <a:alpha val="43137"/>
                    </a:srgbClr>
                  </a:outerShdw>
                </a:effectLst>
              </a:rPr>
              <a:t>requisito minimo di qualificazione in capo alle mandanti </a:t>
            </a:r>
            <a:r>
              <a:rPr lang="it-IT" sz="8000" dirty="0"/>
              <a:t>(10</a:t>
            </a:r>
            <a:r>
              <a:rPr lang="it-IT" sz="8000" dirty="0" smtClean="0"/>
              <a:t>%).</a:t>
            </a:r>
          </a:p>
          <a:p>
            <a:pPr marL="477838" lvl="1" indent="0" algn="just">
              <a:lnSpc>
                <a:spcPct val="120000"/>
              </a:lnSpc>
              <a:buNone/>
            </a:pPr>
            <a:r>
              <a:rPr lang="it-IT" sz="3600" dirty="0" smtClean="0"/>
              <a:t> </a:t>
            </a:r>
            <a:endParaRPr lang="it-IT" sz="3600" dirty="0">
              <a:ea typeface="Calibri"/>
              <a:cs typeface="Times New Roman"/>
            </a:endParaRPr>
          </a:p>
          <a:p>
            <a:pPr>
              <a:lnSpc>
                <a:spcPct val="120000"/>
              </a:lnSpc>
            </a:pPr>
            <a:r>
              <a:rPr lang="it-IT" sz="8000" dirty="0" smtClean="0"/>
              <a:t>A</a:t>
            </a:r>
            <a:r>
              <a:rPr lang="it-IT" sz="8000" b="1" u="sng" dirty="0" smtClean="0"/>
              <a:t> </a:t>
            </a:r>
            <a:r>
              <a:rPr lang="it-IT" sz="8000" b="1" u="sng" dirty="0">
                <a:solidFill>
                  <a:srgbClr val="C00000"/>
                </a:solidFill>
                <a:effectLst>
                  <a:outerShdw blurRad="38100" dist="38100" dir="2700000" algn="tl">
                    <a:srgbClr val="000000">
                      <a:alpha val="43137"/>
                    </a:srgbClr>
                  </a:outerShdw>
                </a:effectLst>
                <a:ea typeface="Calibri"/>
                <a:cs typeface="Times New Roman"/>
              </a:rPr>
              <a:t>NULLA RILEVA</a:t>
            </a:r>
            <a:r>
              <a:rPr lang="it-IT" sz="8000" dirty="0" smtClean="0"/>
              <a:t>:</a:t>
            </a:r>
            <a:endParaRPr lang="it-IT" sz="8000" dirty="0"/>
          </a:p>
          <a:p>
            <a:pPr lvl="1">
              <a:lnSpc>
                <a:spcPct val="120000"/>
              </a:lnSpc>
            </a:pPr>
            <a:r>
              <a:rPr lang="it-IT" sz="8000" dirty="0"/>
              <a:t>(</a:t>
            </a:r>
            <a:r>
              <a:rPr lang="it-IT" sz="8000" dirty="0" smtClean="0"/>
              <a:t>anche in questo caso) che </a:t>
            </a:r>
            <a:r>
              <a:rPr lang="it-IT" sz="8000" dirty="0"/>
              <a:t>le </a:t>
            </a:r>
            <a:r>
              <a:rPr lang="it-IT" sz="8000" b="1" dirty="0">
                <a:effectLst>
                  <a:outerShdw blurRad="38100" dist="38100" dir="2700000" algn="tl">
                    <a:srgbClr val="000000">
                      <a:alpha val="43137"/>
                    </a:srgbClr>
                  </a:outerShdw>
                </a:effectLst>
                <a:ea typeface="Calibri"/>
                <a:cs typeface="Times New Roman"/>
              </a:rPr>
              <a:t>altre raggruppate </a:t>
            </a:r>
            <a:r>
              <a:rPr lang="it-IT" sz="8000" dirty="0" smtClean="0"/>
              <a:t>del sub-raggruppamento</a:t>
            </a:r>
            <a:r>
              <a:rPr lang="it-IT" sz="8000" dirty="0"/>
              <a:t>, </a:t>
            </a:r>
            <a:r>
              <a:rPr lang="it-IT" sz="8000" dirty="0" smtClean="0"/>
              <a:t>che partecipano/eseguono per le </a:t>
            </a:r>
            <a:r>
              <a:rPr lang="it-IT" sz="8000" dirty="0"/>
              <a:t>restanti quote </a:t>
            </a:r>
            <a:r>
              <a:rPr lang="it-IT" sz="8000" dirty="0" smtClean="0"/>
              <a:t>di, </a:t>
            </a:r>
            <a:r>
              <a:rPr lang="it-IT" sz="8000" b="1" dirty="0">
                <a:effectLst>
                  <a:outerShdw blurRad="38100" dist="38100" dir="2700000" algn="tl">
                    <a:srgbClr val="000000">
                      <a:alpha val="43137"/>
                    </a:srgbClr>
                  </a:outerShdw>
                </a:effectLst>
                <a:ea typeface="Calibri"/>
                <a:cs typeface="Times New Roman"/>
              </a:rPr>
              <a:t>possano possedere, in astratto, </a:t>
            </a:r>
            <a:r>
              <a:rPr lang="it-IT" sz="8000" b="1" dirty="0" smtClean="0">
                <a:effectLst>
                  <a:outerShdw blurRad="38100" dist="38100" dir="2700000" algn="tl">
                    <a:srgbClr val="000000">
                      <a:alpha val="43137"/>
                    </a:srgbClr>
                  </a:outerShdw>
                </a:effectLst>
                <a:ea typeface="Calibri"/>
                <a:cs typeface="Times New Roman"/>
              </a:rPr>
              <a:t>una </a:t>
            </a:r>
            <a:r>
              <a:rPr lang="it-IT" sz="8000" b="1" dirty="0">
                <a:effectLst>
                  <a:outerShdw blurRad="38100" dist="38100" dir="2700000" algn="tl">
                    <a:srgbClr val="000000">
                      <a:alpha val="43137"/>
                    </a:srgbClr>
                  </a:outerShdw>
                </a:effectLst>
                <a:ea typeface="Calibri"/>
                <a:cs typeface="Times New Roman"/>
              </a:rPr>
              <a:t>SOA superiore</a:t>
            </a:r>
            <a:r>
              <a:rPr lang="it-IT" sz="8000" dirty="0"/>
              <a:t>; </a:t>
            </a:r>
          </a:p>
          <a:p>
            <a:pPr lvl="1" algn="just">
              <a:lnSpc>
                <a:spcPct val="120000"/>
              </a:lnSpc>
            </a:pPr>
            <a:r>
              <a:rPr lang="it-IT" sz="8000" dirty="0"/>
              <a:t>la </a:t>
            </a:r>
            <a:r>
              <a:rPr lang="it-IT" sz="8000" b="1" dirty="0">
                <a:effectLst>
                  <a:outerShdw blurRad="38100" dist="38100" dir="2700000" algn="tl">
                    <a:srgbClr val="000000">
                      <a:alpha val="43137"/>
                    </a:srgbClr>
                  </a:outerShdw>
                </a:effectLst>
              </a:rPr>
              <a:t>mancanza di un’indicazione espressa della mandataria del sub-raggruppamento </a:t>
            </a:r>
            <a:r>
              <a:rPr lang="it-IT" sz="8000" dirty="0"/>
              <a:t>da parte</a:t>
            </a:r>
            <a:r>
              <a:rPr lang="it-IT" sz="8000" b="1" dirty="0"/>
              <a:t> </a:t>
            </a:r>
            <a:r>
              <a:rPr lang="it-IT" sz="8000" dirty="0"/>
              <a:t>del concorrente, poiché deve farsi riferimento unicamente al dato sostanziale sopra evidenziato</a:t>
            </a:r>
            <a:r>
              <a:rPr lang="it-IT" sz="8000" dirty="0" smtClean="0"/>
              <a:t>.</a:t>
            </a:r>
            <a:endParaRPr lang="it-IT" dirty="0"/>
          </a:p>
        </p:txBody>
      </p:sp>
    </p:spTree>
    <p:extLst>
      <p:ext uri="{BB962C8B-B14F-4D97-AF65-F5344CB8AC3E}">
        <p14:creationId xmlns:p14="http://schemas.microsoft.com/office/powerpoint/2010/main" val="427729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Qualificazione consorzi ordinari</a:t>
            </a:r>
            <a:endParaRPr lang="it-IT" dirty="0"/>
          </a:p>
        </p:txBody>
      </p:sp>
      <p:sp>
        <p:nvSpPr>
          <p:cNvPr id="3" name="Segnaposto contenuto 2"/>
          <p:cNvSpPr>
            <a:spLocks noGrp="1"/>
          </p:cNvSpPr>
          <p:nvPr>
            <p:ph idx="1"/>
          </p:nvPr>
        </p:nvSpPr>
        <p:spPr>
          <a:xfrm>
            <a:off x="251520" y="1556792"/>
            <a:ext cx="8229600" cy="5040560"/>
          </a:xfrm>
        </p:spPr>
        <p:txBody>
          <a:bodyPr>
            <a:normAutofit/>
          </a:bodyPr>
          <a:lstStyle/>
          <a:p>
            <a:r>
              <a:rPr lang="it-IT" b="1" dirty="0" smtClean="0">
                <a:effectLst>
                  <a:outerShdw blurRad="38100" dist="38100" dir="2700000" algn="tl">
                    <a:srgbClr val="000000">
                      <a:alpha val="43137"/>
                    </a:srgbClr>
                  </a:outerShdw>
                </a:effectLst>
              </a:rPr>
              <a:t>Agli </a:t>
            </a:r>
            <a:r>
              <a:rPr lang="it-IT" b="1" dirty="0">
                <a:effectLst>
                  <a:outerShdw blurRad="38100" dist="38100" dir="2700000" algn="tl">
                    <a:srgbClr val="000000">
                      <a:alpha val="43137"/>
                    </a:srgbClr>
                  </a:outerShdw>
                </a:effectLst>
              </a:rPr>
              <a:t>OE </a:t>
            </a:r>
            <a:r>
              <a:rPr lang="it-IT" b="1" dirty="0" smtClean="0">
                <a:effectLst>
                  <a:outerShdw blurRad="38100" dist="38100" dir="2700000" algn="tl">
                    <a:srgbClr val="000000">
                      <a:alpha val="43137"/>
                    </a:srgbClr>
                  </a:outerShdw>
                </a:effectLst>
              </a:rPr>
              <a:t>consorziati si applicano le stesse regole previste per i partecipanti all’ATI</a:t>
            </a:r>
            <a:r>
              <a:rPr lang="it-IT" b="1" dirty="0" smtClean="0"/>
              <a:t> </a:t>
            </a:r>
            <a:r>
              <a:rPr lang="it-IT" dirty="0" smtClean="0"/>
              <a:t>(art</a:t>
            </a:r>
            <a:r>
              <a:rPr lang="it-IT" dirty="0"/>
              <a:t>. 48, 3 e 6</a:t>
            </a:r>
            <a:r>
              <a:rPr lang="it-IT" dirty="0" smtClean="0"/>
              <a:t>) o consorziati devono essere </a:t>
            </a:r>
            <a:r>
              <a:rPr lang="it-IT" dirty="0"/>
              <a:t>in </a:t>
            </a:r>
            <a:r>
              <a:rPr lang="it-IT" b="1" dirty="0">
                <a:effectLst>
                  <a:outerShdw blurRad="38100" dist="38100" dir="2700000" algn="tl">
                    <a:srgbClr val="000000">
                      <a:alpha val="43137"/>
                    </a:srgbClr>
                  </a:outerShdw>
                </a:effectLst>
              </a:rPr>
              <a:t>possesso dei </a:t>
            </a:r>
            <a:r>
              <a:rPr lang="it-IT" b="1" dirty="0">
                <a:solidFill>
                  <a:srgbClr val="FF0000"/>
                </a:solidFill>
                <a:effectLst>
                  <a:outerShdw blurRad="38100" dist="38100" dir="2700000" algn="tl">
                    <a:srgbClr val="000000">
                      <a:alpha val="43137"/>
                    </a:srgbClr>
                  </a:outerShdw>
                </a:effectLst>
              </a:rPr>
              <a:t>requisiti di cui </a:t>
            </a:r>
            <a:r>
              <a:rPr lang="it-IT" b="1" dirty="0" smtClean="0">
                <a:solidFill>
                  <a:srgbClr val="FF0000"/>
                </a:solidFill>
                <a:effectLst>
                  <a:outerShdw blurRad="38100" dist="38100" dir="2700000" algn="tl">
                    <a:srgbClr val="000000">
                      <a:alpha val="43137"/>
                    </a:srgbClr>
                  </a:outerShdw>
                </a:effectLst>
              </a:rPr>
              <a:t>all’art. </a:t>
            </a:r>
            <a:r>
              <a:rPr lang="it-IT" b="1" dirty="0">
                <a:solidFill>
                  <a:srgbClr val="FF0000"/>
                </a:solidFill>
                <a:effectLst>
                  <a:outerShdw blurRad="38100" dist="38100" dir="2700000" algn="tl">
                    <a:srgbClr val="000000">
                      <a:alpha val="43137"/>
                    </a:srgbClr>
                  </a:outerShdw>
                </a:effectLst>
              </a:rPr>
              <a:t>84 </a:t>
            </a:r>
            <a:r>
              <a:rPr lang="it-IT" dirty="0" smtClean="0"/>
              <a:t>(SOA, lavori), pertanto:</a:t>
            </a:r>
            <a:endParaRPr lang="it-IT" dirty="0"/>
          </a:p>
          <a:p>
            <a:pPr marL="1071563" lvl="2" indent="-261938">
              <a:buFont typeface="+mj-lt"/>
              <a:buAutoNum type="arabicPeriod"/>
            </a:pPr>
            <a:r>
              <a:rPr lang="it-IT" b="1" i="1" dirty="0">
                <a:solidFill>
                  <a:srgbClr val="804A4B"/>
                </a:solidFill>
                <a:effectLst>
                  <a:outerShdw blurRad="38100" dist="38100" dir="2700000" algn="tl">
                    <a:srgbClr val="000000">
                      <a:alpha val="43137"/>
                    </a:srgbClr>
                  </a:outerShdw>
                </a:effectLst>
              </a:rPr>
              <a:t>l</a:t>
            </a:r>
            <a:r>
              <a:rPr lang="it-IT" b="1" i="1" dirty="0" smtClean="0">
                <a:solidFill>
                  <a:srgbClr val="804A4B"/>
                </a:solidFill>
                <a:effectLst>
                  <a:outerShdw blurRad="38100" dist="38100" dir="2700000" algn="tl">
                    <a:srgbClr val="000000">
                      <a:alpha val="43137"/>
                    </a:srgbClr>
                  </a:outerShdw>
                </a:effectLst>
              </a:rPr>
              <a:t>e qualificazioni singole si sommano,</a:t>
            </a:r>
          </a:p>
          <a:p>
            <a:pPr marL="1071563" lvl="2" indent="-261938">
              <a:buFont typeface="+mj-lt"/>
              <a:buAutoNum type="arabicPeriod"/>
            </a:pPr>
            <a:r>
              <a:rPr lang="it-IT" b="1" i="1" dirty="0" smtClean="0">
                <a:solidFill>
                  <a:srgbClr val="804A4B"/>
                </a:solidFill>
                <a:effectLst>
                  <a:outerShdw blurRad="38100" dist="38100" dir="2700000" algn="tl">
                    <a:srgbClr val="000000">
                      <a:alpha val="43137"/>
                    </a:srgbClr>
                  </a:outerShdw>
                </a:effectLst>
              </a:rPr>
              <a:t>nessuna impresa </a:t>
            </a:r>
            <a:r>
              <a:rPr lang="it-IT" b="1" i="1" dirty="0">
                <a:solidFill>
                  <a:srgbClr val="804A4B"/>
                </a:solidFill>
                <a:effectLst>
                  <a:outerShdw blurRad="38100" dist="38100" dir="2700000" algn="tl">
                    <a:srgbClr val="000000">
                      <a:alpha val="43137"/>
                    </a:srgbClr>
                  </a:outerShdw>
                </a:effectLst>
              </a:rPr>
              <a:t>può </a:t>
            </a:r>
            <a:r>
              <a:rPr lang="it-IT" b="1" i="1" dirty="0" smtClean="0">
                <a:solidFill>
                  <a:srgbClr val="804A4B"/>
                </a:solidFill>
                <a:effectLst>
                  <a:outerShdw blurRad="38100" dist="38100" dir="2700000" algn="tl">
                    <a:srgbClr val="000000">
                      <a:alpha val="43137"/>
                    </a:srgbClr>
                  </a:outerShdw>
                </a:effectLst>
              </a:rPr>
              <a:t>qualificarsi o eseguire </a:t>
            </a:r>
            <a:r>
              <a:rPr lang="it-IT" dirty="0"/>
              <a:t>un importo di </a:t>
            </a:r>
            <a:r>
              <a:rPr lang="it-IT" b="1" i="1" dirty="0">
                <a:solidFill>
                  <a:srgbClr val="804A4B"/>
                </a:solidFill>
                <a:effectLst>
                  <a:outerShdw blurRad="38100" dist="38100" dir="2700000" algn="tl">
                    <a:srgbClr val="000000">
                      <a:alpha val="43137"/>
                    </a:srgbClr>
                  </a:outerShdw>
                </a:effectLst>
              </a:rPr>
              <a:t>lavori superiore rispetto a </a:t>
            </a:r>
            <a:r>
              <a:rPr lang="it-IT" dirty="0"/>
              <a:t>quello di </a:t>
            </a:r>
            <a:r>
              <a:rPr lang="it-IT" b="1" i="1" dirty="0">
                <a:solidFill>
                  <a:srgbClr val="804A4B"/>
                </a:solidFill>
                <a:effectLst>
                  <a:outerShdw blurRad="38100" dist="38100" dir="2700000" algn="tl">
                    <a:srgbClr val="000000">
                      <a:alpha val="43137"/>
                    </a:srgbClr>
                  </a:outerShdw>
                </a:effectLst>
              </a:rPr>
              <a:t>qualificazione</a:t>
            </a:r>
            <a:r>
              <a:rPr lang="it-IT" dirty="0"/>
              <a:t>, </a:t>
            </a:r>
            <a:r>
              <a:rPr lang="it-IT" dirty="0" smtClean="0"/>
              <a:t>compreso il beneficio </a:t>
            </a:r>
            <a:r>
              <a:rPr lang="it-IT" dirty="0"/>
              <a:t>del </a:t>
            </a:r>
            <a:r>
              <a:rPr lang="it-IT" dirty="0" smtClean="0"/>
              <a:t>quinto</a:t>
            </a:r>
            <a:r>
              <a:rPr lang="it-IT" dirty="0"/>
              <a:t>.</a:t>
            </a:r>
          </a:p>
        </p:txBody>
      </p:sp>
      <p:sp>
        <p:nvSpPr>
          <p:cNvPr id="6" name="Rettangolo arrotondato 5"/>
          <p:cNvSpPr/>
          <p:nvPr/>
        </p:nvSpPr>
        <p:spPr>
          <a:xfrm>
            <a:off x="621780" y="3933056"/>
            <a:ext cx="8065020" cy="25202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52425" algn="just"/>
            <a:r>
              <a:rPr lang="it-IT" sz="2000" b="1" i="1" dirty="0">
                <a:effectLst>
                  <a:outerShdw blurRad="38100" dist="38100" dir="2700000" algn="tl">
                    <a:srgbClr val="000000">
                      <a:alpha val="43137"/>
                    </a:srgbClr>
                  </a:outerShdw>
                </a:effectLst>
              </a:rPr>
              <a:t>NB: in</a:t>
            </a:r>
            <a:r>
              <a:rPr lang="it-IT" sz="2000" dirty="0"/>
              <a:t> </a:t>
            </a:r>
            <a:r>
              <a:rPr lang="it-IT" sz="2000" b="1" i="1" dirty="0">
                <a:effectLst>
                  <a:outerShdw blurRad="38100" dist="38100" dir="2700000" algn="tl">
                    <a:srgbClr val="000000">
                      <a:alpha val="43137"/>
                    </a:srgbClr>
                  </a:outerShdw>
                </a:effectLst>
              </a:rPr>
              <a:t>via transitoria</a:t>
            </a:r>
            <a:r>
              <a:rPr lang="it-IT" sz="2000" dirty="0"/>
              <a:t>, per le ATI e i Consorzi</a:t>
            </a:r>
          </a:p>
          <a:p>
            <a:pPr marL="671513" lvl="1" indent="-261938" algn="just">
              <a:buFont typeface="+mj-lt"/>
              <a:buAutoNum type="arabicPeriod"/>
            </a:pPr>
            <a:r>
              <a:rPr lang="it-IT" sz="2000" dirty="0"/>
              <a:t>il bando di gara, l’avviso di gara o la lettera di invito, ove prevedano </a:t>
            </a:r>
            <a:r>
              <a:rPr lang="it-IT" sz="2000" b="1" dirty="0">
                <a:effectLst>
                  <a:outerShdw blurRad="38100" dist="38100" dir="2700000" algn="tl">
                    <a:srgbClr val="000000">
                      <a:alpha val="43137"/>
                    </a:srgbClr>
                  </a:outerShdw>
                </a:effectLst>
              </a:rPr>
              <a:t>categorie SIOS fino a 150.000 euro </a:t>
            </a:r>
            <a:r>
              <a:rPr lang="it-IT" sz="2000" dirty="0"/>
              <a:t>e singolarmente superiori al 10%, indicano i requisiti di </a:t>
            </a:r>
            <a:r>
              <a:rPr lang="it-IT" sz="2000" b="1" dirty="0">
                <a:effectLst>
                  <a:outerShdw blurRad="38100" dist="38100" dir="2700000" algn="tl">
                    <a:srgbClr val="000000">
                      <a:alpha val="43137"/>
                    </a:srgbClr>
                  </a:outerShdw>
                </a:effectLst>
              </a:rPr>
              <a:t>qualificazione in </a:t>
            </a:r>
            <a:r>
              <a:rPr lang="it-IT" sz="2000" b="1" dirty="0" smtClean="0">
                <a:effectLst>
                  <a:outerShdw blurRad="38100" dist="38100" dir="2700000" algn="tl">
                    <a:srgbClr val="000000">
                      <a:alpha val="43137"/>
                    </a:srgbClr>
                  </a:outerShdw>
                </a:effectLst>
              </a:rPr>
              <a:t>gara</a:t>
            </a:r>
            <a:r>
              <a:rPr lang="it-IT" sz="2000" dirty="0" smtClean="0"/>
              <a:t>,</a:t>
            </a:r>
            <a:endParaRPr lang="it-IT" sz="2000" dirty="0"/>
          </a:p>
          <a:p>
            <a:pPr marL="671513" lvl="1" indent="-261938" algn="just">
              <a:buFont typeface="+mj-lt"/>
              <a:buAutoNum type="arabicPeriod"/>
            </a:pPr>
            <a:r>
              <a:rPr lang="it-IT" sz="2000" dirty="0"/>
              <a:t>le imprese qualificate fino alla II che </a:t>
            </a:r>
            <a:r>
              <a:rPr lang="it-IT" sz="2000" b="1" i="1" dirty="0">
                <a:solidFill>
                  <a:srgbClr val="804A4B"/>
                </a:solidFill>
                <a:effectLst>
                  <a:outerShdw blurRad="38100" dist="38100" dir="2700000" algn="tl">
                    <a:srgbClr val="000000">
                      <a:alpha val="43137"/>
                    </a:srgbClr>
                  </a:outerShdw>
                </a:effectLst>
              </a:rPr>
              <a:t>non sono in possesso della ISO 9001</a:t>
            </a:r>
            <a:r>
              <a:rPr lang="it-IT" sz="2000" b="1" i="1" dirty="0">
                <a:solidFill>
                  <a:srgbClr val="00B050"/>
                </a:solidFill>
                <a:effectLst>
                  <a:outerShdw blurRad="38100" dist="38100" dir="2700000" algn="tl">
                    <a:srgbClr val="000000">
                      <a:alpha val="43137"/>
                    </a:srgbClr>
                  </a:outerShdw>
                </a:effectLst>
              </a:rPr>
              <a:t> </a:t>
            </a:r>
            <a:r>
              <a:rPr lang="it-IT" sz="2000" dirty="0"/>
              <a:t>possono, comunque, partecipare in ATI o come consorziate agli affidamenti di contratti di importi superiori (art. 92, co. 8, regime transitorio) </a:t>
            </a:r>
            <a:r>
              <a:rPr lang="it-IT" sz="2000" b="1" dirty="0">
                <a:effectLst>
                  <a:outerShdw blurRad="38100" dist="38100" dir="2700000" algn="tl">
                    <a:srgbClr val="000000">
                      <a:alpha val="43137"/>
                    </a:srgbClr>
                  </a:outerShdw>
                </a:effectLst>
              </a:rPr>
              <a:t>nei limiti </a:t>
            </a:r>
            <a:r>
              <a:rPr lang="it-IT" sz="2000" b="1" dirty="0" smtClean="0">
                <a:effectLst>
                  <a:outerShdw blurRad="38100" dist="38100" dir="2700000" algn="tl">
                    <a:srgbClr val="000000">
                      <a:alpha val="43137"/>
                    </a:srgbClr>
                  </a:outerShdw>
                </a:effectLst>
              </a:rPr>
              <a:t>della propria classifica</a:t>
            </a:r>
            <a:r>
              <a:rPr lang="it-IT" sz="2000" dirty="0" smtClean="0"/>
              <a:t>.</a:t>
            </a:r>
            <a:endParaRPr lang="it-IT" sz="2000" dirty="0"/>
          </a:p>
        </p:txBody>
      </p:sp>
    </p:spTree>
    <p:extLst>
      <p:ext uri="{BB962C8B-B14F-4D97-AF65-F5344CB8AC3E}">
        <p14:creationId xmlns:p14="http://schemas.microsoft.com/office/powerpoint/2010/main" val="4078494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251520" y="2636912"/>
            <a:ext cx="8640960" cy="374441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r>
              <a:rPr lang="en-US" dirty="0"/>
              <a:t>Cons. St., A.P., 27 </a:t>
            </a:r>
            <a:r>
              <a:rPr lang="en-US" dirty="0" err="1"/>
              <a:t>marzo</a:t>
            </a:r>
            <a:r>
              <a:rPr lang="en-US" dirty="0"/>
              <a:t> 2019, n. 6 </a:t>
            </a:r>
            <a:endParaRPr lang="it-IT" dirty="0"/>
          </a:p>
        </p:txBody>
      </p:sp>
      <p:sp>
        <p:nvSpPr>
          <p:cNvPr id="3" name="Segnaposto contenuto 2"/>
          <p:cNvSpPr>
            <a:spLocks noGrp="1"/>
          </p:cNvSpPr>
          <p:nvPr>
            <p:ph idx="1"/>
          </p:nvPr>
        </p:nvSpPr>
        <p:spPr>
          <a:xfrm>
            <a:off x="457200" y="1600200"/>
            <a:ext cx="8229600" cy="4997152"/>
          </a:xfrm>
        </p:spPr>
        <p:txBody>
          <a:bodyPr>
            <a:noAutofit/>
          </a:bodyPr>
          <a:lstStyle/>
          <a:p>
            <a:r>
              <a:rPr lang="it-IT" dirty="0">
                <a:ea typeface="Calibri"/>
                <a:cs typeface="Times New Roman"/>
              </a:rPr>
              <a:t>Le singole imprese </a:t>
            </a:r>
            <a:r>
              <a:rPr lang="it-IT" b="1" dirty="0">
                <a:effectLst>
                  <a:outerShdw blurRad="38100" dist="38100" dir="2700000" algn="tl">
                    <a:srgbClr val="000000">
                      <a:alpha val="43137"/>
                    </a:srgbClr>
                  </a:outerShdw>
                </a:effectLst>
                <a:ea typeface="Calibri"/>
                <a:cs typeface="Times New Roman"/>
              </a:rPr>
              <a:t>devono ‘coprire’ la quota di partecipazione dichiarata nell’offerta</a:t>
            </a:r>
            <a:r>
              <a:rPr lang="it-IT" dirty="0">
                <a:ea typeface="Calibri"/>
                <a:cs typeface="Times New Roman"/>
              </a:rPr>
              <a:t>, nel senso che i requisiti di qualificazione alla gara (ossia le classifiche SOA) rispetto alla quota </a:t>
            </a:r>
            <a:r>
              <a:rPr lang="it-IT" dirty="0" smtClean="0">
                <a:ea typeface="Calibri"/>
                <a:cs typeface="Times New Roman"/>
              </a:rPr>
              <a:t>dichiarata (TAR </a:t>
            </a:r>
            <a:r>
              <a:rPr lang="it-IT" dirty="0">
                <a:ea typeface="Calibri"/>
                <a:cs typeface="Times New Roman"/>
              </a:rPr>
              <a:t>BO 206/’18</a:t>
            </a:r>
            <a:r>
              <a:rPr lang="it-IT" dirty="0" smtClean="0">
                <a:ea typeface="Calibri"/>
                <a:cs typeface="Times New Roman"/>
              </a:rPr>
              <a:t>). </a:t>
            </a:r>
          </a:p>
          <a:p>
            <a:endParaRPr lang="it-IT" sz="500" dirty="0">
              <a:ea typeface="Calibri"/>
              <a:cs typeface="Times New Roman"/>
            </a:endParaRPr>
          </a:p>
          <a:p>
            <a:r>
              <a:rPr lang="it-IT" dirty="0" smtClean="0"/>
              <a:t>Secondo l’Adunanza </a:t>
            </a:r>
            <a:r>
              <a:rPr lang="it-IT" dirty="0"/>
              <a:t>plenaria</a:t>
            </a:r>
            <a:r>
              <a:rPr lang="it-IT" b="1" dirty="0"/>
              <a:t> </a:t>
            </a:r>
            <a:r>
              <a:rPr lang="it-IT" b="1" dirty="0">
                <a:solidFill>
                  <a:srgbClr val="C00000"/>
                </a:solidFill>
                <a:effectLst>
                  <a:outerShdw blurRad="38100" dist="38100" dir="2700000" algn="tl">
                    <a:srgbClr val="000000">
                      <a:alpha val="43137"/>
                    </a:srgbClr>
                  </a:outerShdw>
                </a:effectLst>
              </a:rPr>
              <a:t>una correzione </a:t>
            </a:r>
            <a:r>
              <a:rPr lang="it-IT" b="1" i="1" dirty="0">
                <a:solidFill>
                  <a:srgbClr val="C00000"/>
                </a:solidFill>
                <a:effectLst>
                  <a:outerShdw blurRad="38100" dist="38100" dir="2700000" algn="tl">
                    <a:srgbClr val="000000">
                      <a:alpha val="43137"/>
                    </a:srgbClr>
                  </a:outerShdw>
                </a:effectLst>
              </a:rPr>
              <a:t>ex post </a:t>
            </a:r>
            <a:r>
              <a:rPr lang="it-IT" b="1" dirty="0">
                <a:solidFill>
                  <a:srgbClr val="C00000"/>
                </a:solidFill>
                <a:effectLst>
                  <a:outerShdw blurRad="38100" dist="38100" dir="2700000" algn="tl">
                    <a:srgbClr val="000000">
                      <a:alpha val="43137"/>
                    </a:srgbClr>
                  </a:outerShdw>
                </a:effectLst>
              </a:rPr>
              <a:t>delle quote di </a:t>
            </a:r>
            <a:r>
              <a:rPr lang="it-IT" b="1" dirty="0" smtClean="0">
                <a:solidFill>
                  <a:srgbClr val="C00000"/>
                </a:solidFill>
                <a:effectLst>
                  <a:outerShdw blurRad="38100" dist="38100" dir="2700000" algn="tl">
                    <a:srgbClr val="000000">
                      <a:alpha val="43137"/>
                    </a:srgbClr>
                  </a:outerShdw>
                </a:effectLst>
              </a:rPr>
              <a:t>partecipazione:</a:t>
            </a:r>
          </a:p>
          <a:p>
            <a:pPr lvl="1"/>
            <a:r>
              <a:rPr lang="it-IT" b="1" dirty="0" smtClean="0">
                <a:solidFill>
                  <a:srgbClr val="C00000"/>
                </a:solidFill>
                <a:effectLst>
                  <a:outerShdw blurRad="38100" dist="38100" dir="2700000" algn="tl">
                    <a:srgbClr val="000000">
                      <a:alpha val="43137"/>
                    </a:srgbClr>
                  </a:outerShdw>
                </a:effectLst>
              </a:rPr>
              <a:t>non </a:t>
            </a:r>
            <a:r>
              <a:rPr lang="it-IT" b="1" dirty="0">
                <a:solidFill>
                  <a:srgbClr val="C00000"/>
                </a:solidFill>
                <a:effectLst>
                  <a:outerShdw blurRad="38100" dist="38100" dir="2700000" algn="tl">
                    <a:srgbClr val="000000">
                      <a:alpha val="43137"/>
                    </a:srgbClr>
                  </a:outerShdw>
                </a:effectLst>
              </a:rPr>
              <a:t>è </a:t>
            </a:r>
            <a:r>
              <a:rPr lang="it-IT" b="1" dirty="0" smtClean="0">
                <a:solidFill>
                  <a:srgbClr val="C00000"/>
                </a:solidFill>
                <a:effectLst>
                  <a:outerShdw blurRad="38100" dist="38100" dir="2700000" algn="tl">
                    <a:srgbClr val="000000">
                      <a:alpha val="43137"/>
                    </a:srgbClr>
                  </a:outerShdw>
                </a:effectLst>
              </a:rPr>
              <a:t>possibile</a:t>
            </a:r>
            <a:r>
              <a:rPr lang="it-IT" dirty="0" smtClean="0"/>
              <a:t>, </a:t>
            </a:r>
            <a:r>
              <a:rPr lang="it-IT" b="1" dirty="0">
                <a:effectLst>
                  <a:outerShdw blurRad="38100" dist="38100" dir="2700000" algn="tl">
                    <a:srgbClr val="000000">
                      <a:alpha val="43137"/>
                    </a:srgbClr>
                  </a:outerShdw>
                </a:effectLst>
              </a:rPr>
              <a:t>utilizzando</a:t>
            </a:r>
            <a:r>
              <a:rPr lang="it-IT" dirty="0"/>
              <a:t> la qualificazione </a:t>
            </a:r>
            <a:r>
              <a:rPr lang="it-IT" b="1" dirty="0" smtClean="0">
                <a:effectLst>
                  <a:outerShdw blurRad="38100" dist="38100" dir="2700000" algn="tl">
                    <a:srgbClr val="000000">
                      <a:alpha val="43137"/>
                    </a:srgbClr>
                  </a:outerShdw>
                </a:effectLst>
              </a:rPr>
              <a:t>“</a:t>
            </a:r>
            <a:r>
              <a:rPr lang="it-IT" b="1" dirty="0">
                <a:effectLst>
                  <a:outerShdw blurRad="38100" dist="38100" dir="2700000" algn="tl">
                    <a:srgbClr val="000000">
                      <a:alpha val="43137"/>
                    </a:srgbClr>
                  </a:outerShdw>
                </a:effectLst>
              </a:rPr>
              <a:t>sovrabbondante</a:t>
            </a:r>
            <a:r>
              <a:rPr lang="it-IT" b="1" dirty="0" smtClean="0">
                <a:effectLst>
                  <a:outerShdw blurRad="38100" dist="38100" dir="2700000" algn="tl">
                    <a:srgbClr val="000000">
                      <a:alpha val="43137"/>
                    </a:srgbClr>
                  </a:outerShdw>
                </a:effectLst>
              </a:rPr>
              <a:t>”</a:t>
            </a:r>
            <a:r>
              <a:rPr lang="it-IT" dirty="0"/>
              <a:t> di altro </a:t>
            </a:r>
            <a:r>
              <a:rPr lang="it-IT" dirty="0" smtClean="0"/>
              <a:t>componente, perché si finirebbe per </a:t>
            </a:r>
            <a:r>
              <a:rPr lang="it-IT" dirty="0"/>
              <a:t>dar luogo:</a:t>
            </a:r>
          </a:p>
          <a:p>
            <a:pPr lvl="2"/>
            <a:r>
              <a:rPr lang="it-IT" dirty="0"/>
              <a:t>ad un </a:t>
            </a:r>
            <a:r>
              <a:rPr lang="it-IT" b="1" dirty="0">
                <a:effectLst>
                  <a:outerShdw blurRad="38100" dist="38100" dir="2700000" algn="tl">
                    <a:srgbClr val="000000">
                      <a:alpha val="43137"/>
                    </a:srgbClr>
                  </a:outerShdw>
                </a:effectLst>
              </a:rPr>
              <a:t>non consentito fenomeno di integrazione normativa</a:t>
            </a:r>
            <a:r>
              <a:rPr lang="it-IT" dirty="0"/>
              <a:t>, attesa la chiara </a:t>
            </a:r>
            <a:r>
              <a:rPr lang="it-IT" dirty="0" err="1"/>
              <a:t>prescrittività</a:t>
            </a:r>
            <a:r>
              <a:rPr lang="it-IT" dirty="0"/>
              <a:t> del dato normativo </a:t>
            </a:r>
            <a:r>
              <a:rPr lang="it-IT" dirty="0" smtClean="0"/>
              <a:t>sulla </a:t>
            </a:r>
            <a:r>
              <a:rPr lang="it-IT" dirty="0"/>
              <a:t>corrispondenza;</a:t>
            </a:r>
          </a:p>
          <a:p>
            <a:pPr lvl="2"/>
            <a:r>
              <a:rPr lang="it-IT" dirty="0"/>
              <a:t>ad una </a:t>
            </a:r>
            <a:r>
              <a:rPr lang="it-IT" b="1" dirty="0">
                <a:effectLst>
                  <a:outerShdw blurRad="38100" dist="38100" dir="2700000" algn="tl">
                    <a:srgbClr val="000000">
                      <a:alpha val="43137"/>
                    </a:srgbClr>
                  </a:outerShdw>
                </a:effectLst>
              </a:rPr>
              <a:t>invasione del campo riservato alla </a:t>
            </a:r>
            <a:r>
              <a:rPr lang="it-IT" b="1" dirty="0" smtClean="0">
                <a:effectLst>
                  <a:outerShdw blurRad="38100" dist="38100" dir="2700000" algn="tl">
                    <a:srgbClr val="000000">
                      <a:alpha val="43137"/>
                    </a:srgbClr>
                  </a:outerShdw>
                </a:effectLst>
              </a:rPr>
              <a:t>PA</a:t>
            </a:r>
            <a:r>
              <a:rPr lang="it-IT" dirty="0" smtClean="0"/>
              <a:t>, cui viene </a:t>
            </a:r>
            <a:r>
              <a:rPr lang="it-IT" dirty="0"/>
              <a:t>imposto di valutare </a:t>
            </a:r>
            <a:r>
              <a:rPr lang="it-IT" i="1" dirty="0"/>
              <a:t>ex post</a:t>
            </a:r>
            <a:r>
              <a:rPr lang="it-IT" dirty="0"/>
              <a:t> </a:t>
            </a:r>
            <a:r>
              <a:rPr lang="it-IT" b="1" i="1" dirty="0">
                <a:solidFill>
                  <a:srgbClr val="804A4B"/>
                </a:solidFill>
                <a:effectLst>
                  <a:outerShdw blurRad="38100" dist="38100" dir="2700000" algn="tl">
                    <a:srgbClr val="000000">
                      <a:alpha val="43137"/>
                    </a:srgbClr>
                  </a:outerShdw>
                </a:effectLst>
              </a:rPr>
              <a:t>quando uno scostamento possa definirsi </a:t>
            </a:r>
            <a:r>
              <a:rPr lang="it-IT" b="1" i="1" dirty="0" smtClean="0">
                <a:solidFill>
                  <a:srgbClr val="804A4B"/>
                </a:solidFill>
                <a:effectLst>
                  <a:outerShdw blurRad="38100" dist="38100" dir="2700000" algn="tl">
                    <a:srgbClr val="000000">
                      <a:alpha val="43137"/>
                    </a:srgbClr>
                  </a:outerShdw>
                </a:effectLst>
              </a:rPr>
              <a:t>minimo</a:t>
            </a:r>
            <a:r>
              <a:rPr lang="it-IT" dirty="0" smtClean="0"/>
              <a:t>;</a:t>
            </a:r>
            <a:endParaRPr lang="it-IT" dirty="0"/>
          </a:p>
          <a:p>
            <a:pPr lvl="2"/>
            <a:r>
              <a:rPr lang="it-IT" dirty="0"/>
              <a:t>ad una </a:t>
            </a:r>
            <a:r>
              <a:rPr lang="it-IT" b="1" dirty="0">
                <a:effectLst>
                  <a:outerShdw blurRad="38100" dist="38100" dir="2700000" algn="tl">
                    <a:srgbClr val="000000">
                      <a:alpha val="43137"/>
                    </a:srgbClr>
                  </a:outerShdw>
                </a:effectLst>
              </a:rPr>
              <a:t>lesione del principio della </a:t>
            </a:r>
            <a:r>
              <a:rPr lang="it-IT" b="1" i="1" dirty="0">
                <a:effectLst>
                  <a:outerShdw blurRad="38100" dist="38100" dir="2700000" algn="tl">
                    <a:srgbClr val="000000">
                      <a:alpha val="43137"/>
                    </a:srgbClr>
                  </a:outerShdw>
                </a:effectLst>
              </a:rPr>
              <a:t>par condicio</a:t>
            </a:r>
            <a:r>
              <a:rPr lang="it-IT" b="1" dirty="0">
                <a:effectLst>
                  <a:outerShdw blurRad="38100" dist="38100" dir="2700000" algn="tl">
                    <a:srgbClr val="000000">
                      <a:alpha val="43137"/>
                    </a:srgbClr>
                  </a:outerShdw>
                </a:effectLst>
              </a:rPr>
              <a:t> dei concorrenti</a:t>
            </a:r>
            <a:r>
              <a:rPr lang="it-IT" dirty="0"/>
              <a:t>, laddove </a:t>
            </a:r>
            <a:r>
              <a:rPr lang="it-IT" dirty="0" smtClean="0"/>
              <a:t>la SA di valutasse </a:t>
            </a:r>
            <a:r>
              <a:rPr lang="it-IT" i="1" dirty="0" smtClean="0"/>
              <a:t>ex </a:t>
            </a:r>
            <a:r>
              <a:rPr lang="it-IT" i="1" dirty="0"/>
              <a:t>post </a:t>
            </a:r>
            <a:r>
              <a:rPr lang="it-IT" dirty="0" smtClean="0"/>
              <a:t>lo </a:t>
            </a:r>
            <a:r>
              <a:rPr lang="it-IT" dirty="0"/>
              <a:t>scostamento </a:t>
            </a:r>
            <a:r>
              <a:rPr lang="it-IT" dirty="0" smtClean="0"/>
              <a:t>irrilevante.</a:t>
            </a:r>
            <a:r>
              <a:rPr lang="it-IT" b="1" dirty="0">
                <a:solidFill>
                  <a:srgbClr val="C00000"/>
                </a:solidFill>
                <a:effectLst>
                  <a:outerShdw blurRad="38100" dist="38100" dir="2700000" algn="tl">
                    <a:srgbClr val="000000">
                      <a:alpha val="43137"/>
                    </a:srgbClr>
                  </a:outerShdw>
                </a:effectLst>
                <a:ea typeface="Times New Roman"/>
                <a:cs typeface="Arial"/>
              </a:rPr>
              <a:t> </a:t>
            </a:r>
            <a:endParaRPr lang="it-IT" b="1" dirty="0" smtClean="0">
              <a:solidFill>
                <a:srgbClr val="C00000"/>
              </a:solidFill>
              <a:effectLst>
                <a:outerShdw blurRad="38100" dist="38100" dir="2700000" algn="tl">
                  <a:srgbClr val="000000">
                    <a:alpha val="43137"/>
                  </a:srgbClr>
                </a:outerShdw>
              </a:effectLst>
              <a:ea typeface="Times New Roman"/>
              <a:cs typeface="Arial"/>
            </a:endParaRPr>
          </a:p>
          <a:p>
            <a:pPr lvl="1"/>
            <a:r>
              <a:rPr lang="it-IT" b="1" dirty="0" smtClean="0">
                <a:solidFill>
                  <a:srgbClr val="C00000"/>
                </a:solidFill>
                <a:effectLst>
                  <a:outerShdw blurRad="38100" dist="38100" dir="2700000" algn="tl">
                    <a:srgbClr val="000000">
                      <a:alpha val="43137"/>
                    </a:srgbClr>
                  </a:outerShdw>
                </a:effectLst>
                <a:ea typeface="Times New Roman"/>
                <a:cs typeface="Arial"/>
              </a:rPr>
              <a:t>è </a:t>
            </a:r>
            <a:r>
              <a:rPr lang="it-IT" b="1" dirty="0">
                <a:solidFill>
                  <a:srgbClr val="C00000"/>
                </a:solidFill>
                <a:effectLst>
                  <a:outerShdw blurRad="38100" dist="38100" dir="2700000" algn="tl">
                    <a:srgbClr val="000000">
                      <a:alpha val="43137"/>
                    </a:srgbClr>
                  </a:outerShdw>
                </a:effectLst>
                <a:ea typeface="Times New Roman"/>
                <a:cs typeface="Arial"/>
              </a:rPr>
              <a:t>causa di esclusione dell’intero </a:t>
            </a:r>
            <a:r>
              <a:rPr lang="it-IT" b="1" dirty="0" smtClean="0">
                <a:solidFill>
                  <a:srgbClr val="C00000"/>
                </a:solidFill>
                <a:effectLst>
                  <a:outerShdw blurRad="38100" dist="38100" dir="2700000" algn="tl">
                    <a:srgbClr val="000000">
                      <a:alpha val="43137"/>
                    </a:srgbClr>
                  </a:outerShdw>
                </a:effectLst>
                <a:ea typeface="Times New Roman"/>
                <a:cs typeface="Arial"/>
              </a:rPr>
              <a:t>raggruppamento.</a:t>
            </a:r>
            <a:endParaRPr lang="it-IT" dirty="0"/>
          </a:p>
          <a:p>
            <a:endParaRPr lang="it-IT" dirty="0"/>
          </a:p>
        </p:txBody>
      </p:sp>
    </p:spTree>
    <p:extLst>
      <p:ext uri="{BB962C8B-B14F-4D97-AF65-F5344CB8AC3E}">
        <p14:creationId xmlns:p14="http://schemas.microsoft.com/office/powerpoint/2010/main" val="3569619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TAR Roma</a:t>
            </a:r>
            <a:r>
              <a:rPr lang="it-IT" dirty="0"/>
              <a:t>, sez. III, 14 gennaio 2019, n. 417</a:t>
            </a:r>
          </a:p>
        </p:txBody>
      </p:sp>
      <p:sp>
        <p:nvSpPr>
          <p:cNvPr id="3" name="Segnaposto contenuto 2"/>
          <p:cNvSpPr>
            <a:spLocks noGrp="1"/>
          </p:cNvSpPr>
          <p:nvPr>
            <p:ph idx="1"/>
          </p:nvPr>
        </p:nvSpPr>
        <p:spPr>
          <a:xfrm>
            <a:off x="457200" y="1600200"/>
            <a:ext cx="8229600" cy="4853136"/>
          </a:xfrm>
        </p:spPr>
        <p:txBody>
          <a:bodyPr>
            <a:noAutofit/>
          </a:bodyPr>
          <a:lstStyle/>
          <a:p>
            <a:pPr>
              <a:lnSpc>
                <a:spcPct val="110000"/>
              </a:lnSpc>
              <a:spcBef>
                <a:spcPts val="0"/>
              </a:spcBef>
              <a:spcAft>
                <a:spcPts val="600"/>
              </a:spcAft>
            </a:pPr>
            <a:r>
              <a:rPr lang="it-IT" dirty="0" smtClean="0">
                <a:ea typeface="Calibri"/>
                <a:cs typeface="Times New Roman"/>
              </a:rPr>
              <a:t>Il TAR chiamato </a:t>
            </a:r>
            <a:r>
              <a:rPr lang="it-IT" dirty="0">
                <a:ea typeface="Calibri"/>
                <a:cs typeface="Times New Roman"/>
              </a:rPr>
              <a:t>ad esprimersi su un provvedimento di esclusione di un’ATI, composta da </a:t>
            </a:r>
            <a:r>
              <a:rPr lang="it-IT" b="1" dirty="0">
                <a:effectLst>
                  <a:outerShdw blurRad="38100" dist="38100" dir="2700000" algn="tl">
                    <a:srgbClr val="000000">
                      <a:alpha val="43137"/>
                    </a:srgbClr>
                  </a:outerShdw>
                </a:effectLst>
                <a:ea typeface="Calibri"/>
                <a:cs typeface="Times New Roman"/>
              </a:rPr>
              <a:t>due imprese qualificate SOA e una </a:t>
            </a:r>
            <a:r>
              <a:rPr lang="it-IT" b="1" dirty="0" smtClean="0">
                <a:effectLst>
                  <a:outerShdw blurRad="38100" dist="38100" dir="2700000" algn="tl">
                    <a:srgbClr val="000000">
                      <a:alpha val="43137"/>
                    </a:srgbClr>
                  </a:outerShdw>
                </a:effectLst>
                <a:ea typeface="Calibri"/>
                <a:cs typeface="Times New Roman"/>
              </a:rPr>
              <a:t>qualificata </a:t>
            </a:r>
            <a:r>
              <a:rPr lang="it-IT" b="1" dirty="0">
                <a:effectLst>
                  <a:outerShdw blurRad="38100" dist="38100" dir="2700000" algn="tl">
                    <a:srgbClr val="000000">
                      <a:alpha val="43137"/>
                    </a:srgbClr>
                  </a:outerShdw>
                </a:effectLst>
                <a:ea typeface="Calibri"/>
                <a:cs typeface="Times New Roman"/>
              </a:rPr>
              <a:t>in </a:t>
            </a:r>
            <a:r>
              <a:rPr lang="it-IT" b="1" dirty="0" smtClean="0">
                <a:effectLst>
                  <a:outerShdw blurRad="38100" dist="38100" dir="2700000" algn="tl">
                    <a:srgbClr val="000000">
                      <a:alpha val="43137"/>
                    </a:srgbClr>
                  </a:outerShdw>
                </a:effectLst>
                <a:ea typeface="Calibri"/>
                <a:cs typeface="Times New Roman"/>
              </a:rPr>
              <a:t>gara </a:t>
            </a:r>
            <a:r>
              <a:rPr lang="it-IT" dirty="0" smtClean="0">
                <a:ea typeface="Calibri"/>
                <a:cs typeface="Times New Roman"/>
              </a:rPr>
              <a:t>(art</a:t>
            </a:r>
            <a:r>
              <a:rPr lang="it-IT" dirty="0">
                <a:ea typeface="Calibri"/>
                <a:cs typeface="Times New Roman"/>
              </a:rPr>
              <a:t>. 90 del </a:t>
            </a:r>
            <a:r>
              <a:rPr lang="it-IT" dirty="0" err="1">
                <a:ea typeface="Calibri"/>
                <a:cs typeface="Times New Roman"/>
              </a:rPr>
              <a:t>d.P.R.</a:t>
            </a:r>
            <a:r>
              <a:rPr lang="it-IT" dirty="0">
                <a:ea typeface="Calibri"/>
                <a:cs typeface="Times New Roman"/>
              </a:rPr>
              <a:t> </a:t>
            </a:r>
            <a:r>
              <a:rPr lang="it-IT" dirty="0" smtClean="0">
                <a:ea typeface="Calibri"/>
                <a:cs typeface="Times New Roman"/>
              </a:rPr>
              <a:t>207/2010), ne ha dichiarato </a:t>
            </a:r>
            <a:r>
              <a:rPr lang="it-IT" dirty="0">
                <a:ea typeface="Calibri"/>
                <a:cs typeface="Times New Roman"/>
              </a:rPr>
              <a:t>la </a:t>
            </a:r>
            <a:r>
              <a:rPr lang="it-IT" dirty="0" smtClean="0">
                <a:ea typeface="Calibri"/>
                <a:cs typeface="Times New Roman"/>
              </a:rPr>
              <a:t>legittimità, osservando che: </a:t>
            </a:r>
            <a:endParaRPr lang="it-IT" dirty="0">
              <a:ea typeface="Calibri"/>
              <a:cs typeface="Times New Roman"/>
            </a:endParaRPr>
          </a:p>
          <a:p>
            <a:pPr lvl="1">
              <a:lnSpc>
                <a:spcPct val="110000"/>
              </a:lnSpc>
              <a:spcBef>
                <a:spcPts val="0"/>
              </a:spcBef>
              <a:spcAft>
                <a:spcPts val="600"/>
              </a:spcAft>
            </a:pPr>
            <a:r>
              <a:rPr lang="it-IT" dirty="0">
                <a:ea typeface="Calibri"/>
                <a:cs typeface="Times New Roman"/>
              </a:rPr>
              <a:t>l’</a:t>
            </a:r>
            <a:r>
              <a:rPr lang="it-IT" b="1" dirty="0">
                <a:effectLst>
                  <a:outerShdw blurRad="38100" dist="38100" dir="2700000" algn="tl">
                    <a:srgbClr val="000000">
                      <a:alpha val="43137"/>
                    </a:srgbClr>
                  </a:outerShdw>
                </a:effectLst>
                <a:ea typeface="Calibri"/>
                <a:cs typeface="Times New Roman"/>
              </a:rPr>
              <a:t>o</a:t>
            </a:r>
            <a:r>
              <a:rPr lang="it-IT" b="1" dirty="0" smtClean="0">
                <a:effectLst>
                  <a:outerShdw blurRad="38100" dist="38100" dir="2700000" algn="tl">
                    <a:srgbClr val="000000">
                      <a:alpha val="43137"/>
                    </a:srgbClr>
                  </a:outerShdw>
                </a:effectLst>
                <a:ea typeface="Calibri"/>
                <a:cs typeface="Times New Roman"/>
              </a:rPr>
              <a:t>bbligatorietà </a:t>
            </a:r>
            <a:r>
              <a:rPr lang="it-IT" b="1" dirty="0">
                <a:effectLst>
                  <a:outerShdw blurRad="38100" dist="38100" dir="2700000" algn="tl">
                    <a:srgbClr val="000000">
                      <a:alpha val="43137"/>
                    </a:srgbClr>
                  </a:outerShdw>
                </a:effectLst>
                <a:ea typeface="Calibri"/>
                <a:cs typeface="Times New Roman"/>
              </a:rPr>
              <a:t>dell’attestazione di qualificazione è connessa all’importo dei lavori</a:t>
            </a:r>
            <a:r>
              <a:rPr lang="it-IT" dirty="0">
                <a:effectLst>
                  <a:outerShdw blurRad="38100" dist="38100" dir="2700000" algn="tl">
                    <a:srgbClr val="000000">
                      <a:alpha val="43137"/>
                    </a:srgbClr>
                  </a:outerShdw>
                </a:effectLst>
                <a:ea typeface="Calibri"/>
                <a:cs typeface="Times New Roman"/>
              </a:rPr>
              <a:t>, </a:t>
            </a:r>
            <a:r>
              <a:rPr lang="it-IT" dirty="0">
                <a:ea typeface="Calibri"/>
                <a:cs typeface="Times New Roman"/>
              </a:rPr>
              <a:t>non alla singola quota di </a:t>
            </a:r>
            <a:r>
              <a:rPr lang="it-IT" dirty="0" smtClean="0">
                <a:ea typeface="Calibri"/>
                <a:cs typeface="Times New Roman"/>
              </a:rPr>
              <a:t>esecuzione,</a:t>
            </a:r>
          </a:p>
          <a:p>
            <a:pPr lvl="1">
              <a:lnSpc>
                <a:spcPct val="110000"/>
              </a:lnSpc>
              <a:spcBef>
                <a:spcPts val="0"/>
              </a:spcBef>
              <a:spcAft>
                <a:spcPts val="600"/>
              </a:spcAft>
            </a:pPr>
            <a:r>
              <a:rPr lang="it-IT" dirty="0">
                <a:ea typeface="Calibri"/>
                <a:cs typeface="Times New Roman"/>
              </a:rPr>
              <a:t>solo se i </a:t>
            </a:r>
            <a:r>
              <a:rPr lang="it-IT" b="1" dirty="0">
                <a:solidFill>
                  <a:srgbClr val="C00000"/>
                </a:solidFill>
                <a:effectLst>
                  <a:outerShdw blurRad="38100" dist="38100" dir="2700000" algn="tl">
                    <a:srgbClr val="000000">
                      <a:alpha val="43137"/>
                    </a:srgbClr>
                  </a:outerShdw>
                </a:effectLst>
                <a:ea typeface="Calibri"/>
                <a:cs typeface="Times New Roman"/>
              </a:rPr>
              <a:t>lavori oggetto di affidamento risultano complessivamente di importo inferiore ai 150.000 euro</a:t>
            </a:r>
            <a:r>
              <a:rPr lang="it-IT" b="1" dirty="0">
                <a:ea typeface="Calibri"/>
                <a:cs typeface="Times New Roman"/>
              </a:rPr>
              <a:t>, </a:t>
            </a:r>
            <a:r>
              <a:rPr lang="it-IT" dirty="0">
                <a:ea typeface="Calibri"/>
                <a:cs typeface="Times New Roman"/>
              </a:rPr>
              <a:t>l’attestazione SOA in capo all’esecutore è condizione sufficiente, ma non necessaria,</a:t>
            </a:r>
          </a:p>
          <a:p>
            <a:pPr lvl="1">
              <a:lnSpc>
                <a:spcPct val="110000"/>
              </a:lnSpc>
              <a:spcBef>
                <a:spcPts val="0"/>
              </a:spcBef>
              <a:spcAft>
                <a:spcPts val="600"/>
              </a:spcAft>
            </a:pPr>
            <a:r>
              <a:rPr lang="it-IT" dirty="0" smtClean="0">
                <a:ea typeface="Calibri"/>
                <a:cs typeface="Times New Roman"/>
              </a:rPr>
              <a:t>in tal caso, è inutile </a:t>
            </a:r>
            <a:r>
              <a:rPr lang="it-IT" b="1" dirty="0" smtClean="0">
                <a:solidFill>
                  <a:srgbClr val="C00000"/>
                </a:solidFill>
                <a:effectLst>
                  <a:outerShdw blurRad="38100" dist="38100" dir="2700000" algn="tl">
                    <a:srgbClr val="000000">
                      <a:alpha val="43137"/>
                    </a:srgbClr>
                  </a:outerShdw>
                </a:effectLst>
                <a:ea typeface="Calibri"/>
                <a:cs typeface="Times New Roman"/>
              </a:rPr>
              <a:t>la rimodulazione delle quote </a:t>
            </a:r>
            <a:r>
              <a:rPr lang="it-IT" dirty="0">
                <a:ea typeface="Calibri"/>
                <a:cs typeface="Times New Roman"/>
              </a:rPr>
              <a:t>unicamente tra le due rimanenti </a:t>
            </a:r>
            <a:r>
              <a:rPr lang="it-IT" dirty="0" smtClean="0">
                <a:ea typeface="Calibri"/>
                <a:cs typeface="Times New Roman"/>
              </a:rPr>
              <a:t>imprese</a:t>
            </a:r>
            <a:r>
              <a:rPr lang="it-IT" dirty="0" smtClean="0"/>
              <a:t>, </a:t>
            </a:r>
            <a:r>
              <a:rPr lang="it-IT" dirty="0"/>
              <a:t>poiché </a:t>
            </a:r>
            <a:r>
              <a:rPr lang="it-IT" b="1" dirty="0" smtClean="0">
                <a:effectLst>
                  <a:outerShdw blurRad="38100" dist="38100" dir="2700000" algn="tl">
                    <a:srgbClr val="000000">
                      <a:alpha val="43137"/>
                    </a:srgbClr>
                  </a:outerShdw>
                </a:effectLst>
              </a:rPr>
              <a:t>l'estromissione </a:t>
            </a:r>
            <a:r>
              <a:rPr lang="it-IT" b="1" dirty="0">
                <a:effectLst>
                  <a:outerShdw blurRad="38100" dist="38100" dir="2700000" algn="tl">
                    <a:srgbClr val="000000">
                      <a:alpha val="43137"/>
                    </a:srgbClr>
                  </a:outerShdw>
                </a:effectLst>
              </a:rPr>
              <a:t>di un'impresa </a:t>
            </a:r>
            <a:r>
              <a:rPr lang="it-IT" dirty="0">
                <a:ea typeface="Calibri"/>
                <a:cs typeface="Times New Roman"/>
              </a:rPr>
              <a:t>partecipante ad un‘ATI </a:t>
            </a:r>
            <a:r>
              <a:rPr lang="it-IT" b="1" dirty="0">
                <a:effectLst>
                  <a:outerShdw blurRad="38100" dist="38100" dir="2700000" algn="tl">
                    <a:srgbClr val="000000">
                      <a:alpha val="43137"/>
                    </a:srgbClr>
                  </a:outerShdw>
                </a:effectLst>
              </a:rPr>
              <a:t>nel corso della procedura </a:t>
            </a:r>
            <a:r>
              <a:rPr lang="it-IT" dirty="0">
                <a:ea typeface="Calibri"/>
                <a:cs typeface="Times New Roman"/>
              </a:rPr>
              <a:t>di gara “</a:t>
            </a:r>
            <a:r>
              <a:rPr lang="it-IT" b="1" i="1" dirty="0">
                <a:solidFill>
                  <a:srgbClr val="804A4B"/>
                </a:solidFill>
                <a:effectLst>
                  <a:outerShdw blurRad="38100" dist="38100" dir="2700000" algn="tl">
                    <a:srgbClr val="000000">
                      <a:alpha val="43137"/>
                    </a:srgbClr>
                  </a:outerShdw>
                </a:effectLst>
              </a:rPr>
              <a:t>non può essere eseguita al fine di sanare ex post una situazione di preclusione </a:t>
            </a:r>
            <a:r>
              <a:rPr lang="it-IT" i="1" dirty="0"/>
              <a:t>all'ammissione alla procedura </a:t>
            </a:r>
            <a:r>
              <a:rPr lang="it-IT" i="1" dirty="0" smtClean="0"/>
              <a:t>medesima.</a:t>
            </a:r>
            <a:endParaRPr lang="it-IT" dirty="0">
              <a:ea typeface="Calibri"/>
              <a:cs typeface="Times New Roman"/>
            </a:endParaRPr>
          </a:p>
          <a:p>
            <a:pPr marL="899160">
              <a:lnSpc>
                <a:spcPct val="110000"/>
              </a:lnSpc>
              <a:spcAft>
                <a:spcPts val="600"/>
              </a:spcAft>
            </a:pPr>
            <a:endParaRPr lang="it-IT" dirty="0">
              <a:ea typeface="Calibri"/>
              <a:cs typeface="Times New Roman"/>
            </a:endParaRPr>
          </a:p>
          <a:p>
            <a:endParaRPr lang="it-IT" dirty="0"/>
          </a:p>
        </p:txBody>
      </p:sp>
    </p:spTree>
    <p:extLst>
      <p:ext uri="{BB962C8B-B14F-4D97-AF65-F5344CB8AC3E}">
        <p14:creationId xmlns:p14="http://schemas.microsoft.com/office/powerpoint/2010/main" val="12172457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Responsabilità e adempimenti</a:t>
            </a:r>
            <a:endParaRPr lang="it-IT" dirty="0"/>
          </a:p>
        </p:txBody>
      </p:sp>
      <p:sp>
        <p:nvSpPr>
          <p:cNvPr id="3" name="Segnaposto contenuto 2"/>
          <p:cNvSpPr>
            <a:spLocks noGrp="1"/>
          </p:cNvSpPr>
          <p:nvPr>
            <p:ph idx="1"/>
          </p:nvPr>
        </p:nvSpPr>
        <p:spPr>
          <a:xfrm>
            <a:off x="457200" y="1484784"/>
            <a:ext cx="8229600" cy="4997152"/>
          </a:xfrm>
        </p:spPr>
        <p:txBody>
          <a:bodyPr>
            <a:noAutofit/>
          </a:bodyPr>
          <a:lstStyle/>
          <a:p>
            <a:pPr>
              <a:lnSpc>
                <a:spcPct val="90000"/>
              </a:lnSpc>
            </a:pPr>
            <a:r>
              <a:rPr lang="it-IT" b="1" dirty="0" smtClean="0">
                <a:solidFill>
                  <a:srgbClr val="FF0000"/>
                </a:solidFill>
                <a:effectLst>
                  <a:outerShdw blurRad="38100" dist="38100" dir="2700000" algn="tl">
                    <a:srgbClr val="000000">
                      <a:alpha val="43137"/>
                    </a:srgbClr>
                  </a:outerShdw>
                </a:effectLst>
              </a:rPr>
              <a:t>RESPONSABILITÀ</a:t>
            </a:r>
          </a:p>
          <a:p>
            <a:pPr marL="357188" indent="0">
              <a:lnSpc>
                <a:spcPct val="90000"/>
              </a:lnSpc>
              <a:buNone/>
            </a:pPr>
            <a:r>
              <a:rPr lang="it-IT" dirty="0" smtClean="0"/>
              <a:t>E’ prevista la </a:t>
            </a:r>
            <a:r>
              <a:rPr lang="it-IT" b="1" dirty="0" smtClean="0">
                <a:effectLst>
                  <a:outerShdw blurRad="38100" dist="38100" dir="2700000" algn="tl">
                    <a:srgbClr val="000000">
                      <a:alpha val="43137"/>
                    </a:srgbClr>
                  </a:outerShdw>
                </a:effectLst>
              </a:rPr>
              <a:t>responsabilità solidale </a:t>
            </a:r>
            <a:r>
              <a:rPr lang="it-IT" dirty="0" smtClean="0"/>
              <a:t>nei confronti di SA, subappaltatore e dei fornitori (48, 5) e </a:t>
            </a:r>
            <a:r>
              <a:rPr lang="it-IT" b="1" dirty="0" smtClean="0">
                <a:solidFill>
                  <a:srgbClr val="C00000"/>
                </a:solidFill>
                <a:effectLst>
                  <a:outerShdw blurRad="38100" dist="38100" dir="2700000" algn="tl">
                    <a:srgbClr val="000000">
                      <a:alpha val="43137"/>
                    </a:srgbClr>
                  </a:outerShdw>
                </a:effectLst>
              </a:rPr>
              <a:t>ferma restando la responsabilità solidale del mandatario</a:t>
            </a:r>
            <a:r>
              <a:rPr lang="it-IT" dirty="0" smtClean="0">
                <a:solidFill>
                  <a:srgbClr val="C00000"/>
                </a:solidFill>
              </a:rPr>
              <a:t> </a:t>
            </a:r>
            <a:r>
              <a:rPr lang="it-IT" dirty="0" smtClean="0"/>
              <a:t>la responsabilità dei mandanti</a:t>
            </a:r>
          </a:p>
          <a:p>
            <a:pPr lvl="1">
              <a:lnSpc>
                <a:spcPct val="90000"/>
              </a:lnSpc>
            </a:pPr>
            <a:r>
              <a:rPr lang="it-IT" dirty="0" smtClean="0"/>
              <a:t>è </a:t>
            </a:r>
            <a:r>
              <a:rPr lang="it-IT" b="1" dirty="0" smtClean="0">
                <a:solidFill>
                  <a:srgbClr val="C00000"/>
                </a:solidFill>
                <a:effectLst>
                  <a:outerShdw blurRad="38100" dist="38100" dir="2700000" algn="tl">
                    <a:srgbClr val="000000">
                      <a:alpha val="43137"/>
                    </a:srgbClr>
                  </a:outerShdw>
                </a:effectLst>
              </a:rPr>
              <a:t>limitata</a:t>
            </a:r>
            <a:r>
              <a:rPr lang="it-IT" dirty="0" smtClean="0"/>
              <a:t> all'esecuzione delle prestazioni di rispettiva competenza per gli assuntori di </a:t>
            </a:r>
            <a:r>
              <a:rPr lang="it-IT" b="1" i="1" dirty="0" smtClean="0">
                <a:solidFill>
                  <a:srgbClr val="804A4B"/>
                </a:solidFill>
                <a:effectLst>
                  <a:outerShdw blurRad="38100" dist="38100" dir="2700000" algn="tl">
                    <a:srgbClr val="000000">
                      <a:alpha val="43137"/>
                    </a:srgbClr>
                  </a:outerShdw>
                </a:effectLst>
              </a:rPr>
              <a:t>lavori scorporabili</a:t>
            </a:r>
            <a:r>
              <a:rPr lang="it-IT" dirty="0" smtClean="0">
                <a:solidFill>
                  <a:srgbClr val="804A4B"/>
                </a:solidFill>
              </a:rPr>
              <a:t> </a:t>
            </a:r>
            <a:r>
              <a:rPr lang="it-IT" dirty="0" smtClean="0"/>
              <a:t>(</a:t>
            </a:r>
            <a:r>
              <a:rPr lang="it-IT" b="1" dirty="0" smtClean="0">
                <a:solidFill>
                  <a:srgbClr val="FF0000"/>
                </a:solidFill>
                <a:effectLst>
                  <a:outerShdw blurRad="38100" dist="38100" dir="2700000" algn="tl">
                    <a:srgbClr val="000000">
                      <a:alpha val="43137"/>
                    </a:srgbClr>
                  </a:outerShdw>
                </a:effectLst>
              </a:rPr>
              <a:t>ATI verticale</a:t>
            </a:r>
            <a:r>
              <a:rPr lang="it-IT" b="1" dirty="0" smtClean="0"/>
              <a:t>)</a:t>
            </a:r>
            <a:r>
              <a:rPr lang="it-IT" dirty="0" smtClean="0"/>
              <a:t>;</a:t>
            </a:r>
          </a:p>
          <a:p>
            <a:pPr lvl="1">
              <a:lnSpc>
                <a:spcPct val="90000"/>
              </a:lnSpc>
            </a:pPr>
            <a:r>
              <a:rPr lang="it-IT" b="1" dirty="0">
                <a:solidFill>
                  <a:srgbClr val="C00000"/>
                </a:solidFill>
                <a:effectLst>
                  <a:outerShdw blurRad="38100" dist="38100" dir="2700000" algn="tl">
                    <a:srgbClr val="000000">
                      <a:alpha val="43137"/>
                    </a:srgbClr>
                  </a:outerShdw>
                </a:effectLst>
              </a:rPr>
              <a:t>grava su tutti </a:t>
            </a:r>
            <a:r>
              <a:rPr lang="it-IT" dirty="0" smtClean="0"/>
              <a:t>se la prestazione è unica (</a:t>
            </a:r>
            <a:r>
              <a:rPr lang="it-IT" b="1" dirty="0" smtClean="0">
                <a:solidFill>
                  <a:srgbClr val="FF0000"/>
                </a:solidFill>
                <a:effectLst>
                  <a:outerShdw blurRad="38100" dist="38100" dir="2700000" algn="tl">
                    <a:srgbClr val="000000">
                      <a:alpha val="43137"/>
                    </a:srgbClr>
                  </a:outerShdw>
                </a:effectLst>
              </a:rPr>
              <a:t>ATI orizzontale</a:t>
            </a:r>
            <a:r>
              <a:rPr lang="it-IT" dirty="0" smtClean="0"/>
              <a:t>).</a:t>
            </a:r>
          </a:p>
          <a:p>
            <a:pPr lvl="1">
              <a:lnSpc>
                <a:spcPct val="90000"/>
              </a:lnSpc>
            </a:pPr>
            <a:endParaRPr lang="it-IT" dirty="0"/>
          </a:p>
          <a:p>
            <a:pPr lvl="1">
              <a:lnSpc>
                <a:spcPct val="90000"/>
              </a:lnSpc>
            </a:pPr>
            <a:endParaRPr lang="it-IT" dirty="0" smtClean="0"/>
          </a:p>
          <a:p>
            <a:pPr lvl="1">
              <a:lnSpc>
                <a:spcPct val="90000"/>
              </a:lnSpc>
            </a:pPr>
            <a:endParaRPr lang="it-IT" dirty="0" smtClean="0"/>
          </a:p>
          <a:p>
            <a:pPr>
              <a:lnSpc>
                <a:spcPct val="90000"/>
              </a:lnSpc>
            </a:pPr>
            <a:endParaRPr lang="it-IT" sz="500" b="1" dirty="0" smtClean="0">
              <a:solidFill>
                <a:srgbClr val="FF0000"/>
              </a:solidFill>
              <a:effectLst>
                <a:outerShdw blurRad="38100" dist="38100" dir="2700000" algn="tl">
                  <a:srgbClr val="000000">
                    <a:alpha val="43137"/>
                  </a:srgbClr>
                </a:outerShdw>
              </a:effectLst>
            </a:endParaRPr>
          </a:p>
          <a:p>
            <a:pPr>
              <a:lnSpc>
                <a:spcPct val="90000"/>
              </a:lnSpc>
              <a:spcBef>
                <a:spcPts val="1200"/>
              </a:spcBef>
            </a:pPr>
            <a:r>
              <a:rPr lang="it-IT" b="1" dirty="0" smtClean="0">
                <a:solidFill>
                  <a:srgbClr val="FF0000"/>
                </a:solidFill>
                <a:effectLst>
                  <a:outerShdw blurRad="38100" dist="38100" dir="2700000" algn="tl">
                    <a:srgbClr val="000000">
                      <a:alpha val="43137"/>
                    </a:srgbClr>
                  </a:outerShdw>
                </a:effectLst>
              </a:rPr>
              <a:t>ADEMPIMENTI FISCALI E CONTRIBUTIVI</a:t>
            </a:r>
          </a:p>
          <a:p>
            <a:pPr lvl="1">
              <a:lnSpc>
                <a:spcPct val="90000"/>
              </a:lnSpc>
            </a:pPr>
            <a:r>
              <a:rPr lang="it-IT" dirty="0" smtClean="0"/>
              <a:t>Ogni partecipante conserva l’</a:t>
            </a:r>
            <a:r>
              <a:rPr lang="it-IT" b="1" i="1" dirty="0" smtClean="0">
                <a:solidFill>
                  <a:srgbClr val="7E2E3F"/>
                </a:solidFill>
                <a:effectLst>
                  <a:outerShdw blurRad="38100" dist="38100" dir="2700000" algn="tl">
                    <a:srgbClr val="000000">
                      <a:alpha val="43137"/>
                    </a:srgbClr>
                  </a:outerShdw>
                </a:effectLst>
              </a:rPr>
              <a:t>autonomia per </a:t>
            </a:r>
            <a:r>
              <a:rPr lang="it-IT" b="1" i="1" dirty="0">
                <a:solidFill>
                  <a:srgbClr val="7E2E3F"/>
                </a:solidFill>
                <a:effectLst>
                  <a:outerShdw blurRad="38100" dist="38100" dir="2700000" algn="tl">
                    <a:srgbClr val="000000">
                      <a:alpha val="43137"/>
                    </a:srgbClr>
                  </a:outerShdw>
                </a:effectLst>
              </a:rPr>
              <a:t>la gestione </a:t>
            </a:r>
            <a:r>
              <a:rPr lang="it-IT" b="1" dirty="0">
                <a:effectLst>
                  <a:outerShdw blurRad="38100" dist="38100" dir="2700000" algn="tl">
                    <a:srgbClr val="000000">
                      <a:alpha val="43137"/>
                    </a:srgbClr>
                  </a:outerShdw>
                </a:effectLst>
              </a:rPr>
              <a:t>dei propri adempimenti fiscali </a:t>
            </a:r>
            <a:r>
              <a:rPr lang="it-IT" b="1" dirty="0" smtClean="0">
                <a:effectLst>
                  <a:outerShdw blurRad="38100" dist="38100" dir="2700000" algn="tl">
                    <a:srgbClr val="000000">
                      <a:alpha val="43137"/>
                    </a:srgbClr>
                  </a:outerShdw>
                </a:effectLst>
              </a:rPr>
              <a:t>e</a:t>
            </a:r>
            <a:r>
              <a:rPr lang="it-IT" dirty="0" smtClean="0"/>
              <a:t> </a:t>
            </a:r>
            <a:r>
              <a:rPr lang="it-IT" dirty="0"/>
              <a:t>per tutti gli oneri </a:t>
            </a:r>
            <a:r>
              <a:rPr lang="it-IT" b="1" dirty="0">
                <a:effectLst>
                  <a:outerShdw blurRad="38100" dist="38100" dir="2700000" algn="tl">
                    <a:srgbClr val="000000">
                      <a:alpha val="43137"/>
                    </a:srgbClr>
                  </a:outerShdw>
                </a:effectLst>
              </a:rPr>
              <a:t>contributivi ed </a:t>
            </a:r>
            <a:r>
              <a:rPr lang="it-IT" b="1" dirty="0" smtClean="0">
                <a:effectLst>
                  <a:outerShdw blurRad="38100" dist="38100" dir="2700000" algn="tl">
                    <a:srgbClr val="000000">
                      <a:alpha val="43137"/>
                    </a:srgbClr>
                  </a:outerShdw>
                </a:effectLst>
              </a:rPr>
              <a:t>assicurativi</a:t>
            </a:r>
            <a:r>
              <a:rPr lang="it-IT" dirty="0" smtClean="0"/>
              <a:t>. </a:t>
            </a:r>
          </a:p>
          <a:p>
            <a:pPr lvl="1">
              <a:lnSpc>
                <a:spcPct val="90000"/>
              </a:lnSpc>
            </a:pPr>
            <a:r>
              <a:rPr lang="it-IT" dirty="0" smtClean="0"/>
              <a:t>L’</a:t>
            </a:r>
            <a:r>
              <a:rPr lang="it-IT" b="1" dirty="0" smtClean="0">
                <a:effectLst>
                  <a:outerShdw blurRad="38100" dist="38100" dir="2700000" algn="tl">
                    <a:srgbClr val="000000">
                      <a:alpha val="43137"/>
                    </a:srgbClr>
                  </a:outerShdw>
                </a:effectLst>
              </a:rPr>
              <a:t>esecuzione </a:t>
            </a:r>
            <a:r>
              <a:rPr lang="it-IT" b="1" dirty="0">
                <a:effectLst>
                  <a:outerShdw blurRad="38100" dist="38100" dir="2700000" algn="tl">
                    <a:srgbClr val="000000">
                      <a:alpha val="43137"/>
                    </a:srgbClr>
                  </a:outerShdw>
                </a:effectLst>
              </a:rPr>
              <a:t>di un’opera </a:t>
            </a:r>
            <a:r>
              <a:rPr lang="it-IT" b="1" dirty="0" smtClean="0">
                <a:effectLst>
                  <a:outerShdw blurRad="38100" dist="38100" dir="2700000" algn="tl">
                    <a:srgbClr val="000000">
                      <a:alpha val="43137"/>
                    </a:srgbClr>
                  </a:outerShdw>
                </a:effectLst>
              </a:rPr>
              <a:t>indivisibile</a:t>
            </a:r>
            <a:r>
              <a:rPr lang="it-IT" dirty="0" smtClean="0"/>
              <a:t> configura </a:t>
            </a:r>
            <a:r>
              <a:rPr lang="it-IT" dirty="0"/>
              <a:t>una società di fatto: i costi ed i ricavi </a:t>
            </a:r>
            <a:r>
              <a:rPr lang="it-IT" dirty="0" smtClean="0"/>
              <a:t>sono </a:t>
            </a:r>
            <a:r>
              <a:rPr lang="it-IT" dirty="0"/>
              <a:t>ricondotti direttamente in capo all’A.T.I</a:t>
            </a:r>
            <a:r>
              <a:rPr lang="it-IT" dirty="0" smtClean="0"/>
              <a:t>. (48,16).</a:t>
            </a:r>
            <a:endParaRPr lang="it-IT" dirty="0"/>
          </a:p>
          <a:p>
            <a:pPr lvl="1">
              <a:lnSpc>
                <a:spcPct val="90000"/>
              </a:lnSpc>
            </a:pPr>
            <a:endParaRPr lang="it-IT" dirty="0" smtClean="0"/>
          </a:p>
        </p:txBody>
      </p:sp>
      <p:sp>
        <p:nvSpPr>
          <p:cNvPr id="5" name="Rettangolo arrotondato 4"/>
          <p:cNvSpPr/>
          <p:nvPr/>
        </p:nvSpPr>
        <p:spPr>
          <a:xfrm>
            <a:off x="827584" y="3789040"/>
            <a:ext cx="8136904" cy="9361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lnSpc>
                <a:spcPct val="90000"/>
              </a:lnSpc>
            </a:pPr>
            <a:r>
              <a:rPr lang="it-IT" sz="2000" dirty="0"/>
              <a:t>NB: In caso di </a:t>
            </a:r>
            <a:r>
              <a:rPr lang="it-IT" sz="2000" b="1" dirty="0">
                <a:effectLst>
                  <a:outerShdw blurRad="38100" dist="38100" dir="2700000" algn="tl">
                    <a:srgbClr val="000000">
                      <a:alpha val="43137"/>
                    </a:srgbClr>
                  </a:outerShdw>
                </a:effectLst>
              </a:rPr>
              <a:t>ATI MISTA </a:t>
            </a:r>
            <a:r>
              <a:rPr lang="it-IT" sz="2000" dirty="0"/>
              <a:t>la </a:t>
            </a:r>
            <a:r>
              <a:rPr lang="it-IT" sz="2000" b="1" i="1" dirty="0">
                <a:solidFill>
                  <a:srgbClr val="804A4B"/>
                </a:solidFill>
                <a:effectLst>
                  <a:outerShdw blurRad="38100" dist="38100" dir="2700000" algn="tl">
                    <a:srgbClr val="000000">
                      <a:alpha val="43137"/>
                    </a:srgbClr>
                  </a:outerShdw>
                </a:effectLst>
              </a:rPr>
              <a:t>mandataria dell'ATI orizzontale costituita per l'esecuzione della categoria scorporabile </a:t>
            </a:r>
            <a:r>
              <a:rPr lang="it-IT" sz="2000" dirty="0"/>
              <a:t>avrà rilievo solo ed unicamente nei confronti della capogruppo esecutrice della categoria prevalente </a:t>
            </a:r>
            <a:r>
              <a:rPr lang="it-IT" sz="2000" dirty="0" smtClean="0"/>
              <a:t>.</a:t>
            </a:r>
            <a:endParaRPr lang="it-IT" sz="2000" dirty="0"/>
          </a:p>
        </p:txBody>
      </p:sp>
    </p:spTree>
    <p:extLst>
      <p:ext uri="{BB962C8B-B14F-4D97-AF65-F5344CB8AC3E}">
        <p14:creationId xmlns:p14="http://schemas.microsoft.com/office/powerpoint/2010/main" val="1915091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fade">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lnSpc>
                <a:spcPct val="100000"/>
              </a:lnSpc>
            </a:pPr>
            <a:r>
              <a:rPr lang="it-IT" dirty="0" smtClean="0"/>
              <a:t>1. CONSORZI STABILI</a:t>
            </a:r>
            <a:endParaRPr lang="it-IT" dirty="0">
              <a:latin typeface="+mn-lt"/>
            </a:endParaRPr>
          </a:p>
        </p:txBody>
      </p:sp>
      <p:sp>
        <p:nvSpPr>
          <p:cNvPr id="3" name="Segnaposto testo 2"/>
          <p:cNvSpPr>
            <a:spLocks noGrp="1"/>
          </p:cNvSpPr>
          <p:nvPr>
            <p:ph type="body" idx="1"/>
          </p:nvPr>
        </p:nvSpPr>
        <p:spPr/>
        <p:txBody>
          <a:bodyPr/>
          <a:lstStyle/>
          <a:p>
            <a:pPr algn="ctr">
              <a:lnSpc>
                <a:spcPct val="100000"/>
              </a:lnSpc>
            </a:pPr>
            <a:r>
              <a:rPr lang="it-IT" b="1" i="1" dirty="0"/>
              <a:t>FORME DELL'OPERATORE ECONOMICO NEGLI APPALTI</a:t>
            </a:r>
          </a:p>
        </p:txBody>
      </p:sp>
    </p:spTree>
    <p:extLst>
      <p:ext uri="{BB962C8B-B14F-4D97-AF65-F5344CB8AC3E}">
        <p14:creationId xmlns:p14="http://schemas.microsoft.com/office/powerpoint/2010/main" val="335740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Limiti dei RTI facoltativi</a:t>
            </a:r>
            <a:endParaRPr lang="it-IT" dirty="0"/>
          </a:p>
        </p:txBody>
      </p:sp>
      <p:sp>
        <p:nvSpPr>
          <p:cNvPr id="3" name="Segnaposto contenuto 2"/>
          <p:cNvSpPr>
            <a:spLocks noGrp="1"/>
          </p:cNvSpPr>
          <p:nvPr>
            <p:ph idx="1"/>
          </p:nvPr>
        </p:nvSpPr>
        <p:spPr>
          <a:xfrm>
            <a:off x="457200" y="1340767"/>
            <a:ext cx="8229600" cy="5477693"/>
          </a:xfrm>
        </p:spPr>
        <p:txBody>
          <a:bodyPr>
            <a:normAutofit/>
          </a:bodyPr>
          <a:lstStyle/>
          <a:p>
            <a:pPr>
              <a:lnSpc>
                <a:spcPct val="120000"/>
              </a:lnSpc>
            </a:pPr>
            <a:r>
              <a:rPr lang="it-IT" dirty="0" smtClean="0"/>
              <a:t>Con il codice del 2016 all’art. 48, è previsto che le </a:t>
            </a:r>
            <a:r>
              <a:rPr lang="it-IT" b="1" dirty="0">
                <a:solidFill>
                  <a:srgbClr val="FF0000"/>
                </a:solidFill>
                <a:effectLst>
                  <a:outerShdw blurRad="38100" dist="38100" dir="2700000" algn="tl">
                    <a:srgbClr val="000000">
                      <a:alpha val="43137"/>
                    </a:srgbClr>
                  </a:outerShdw>
                </a:effectLst>
                <a:ea typeface="Calibri"/>
              </a:rPr>
              <a:t>SA</a:t>
            </a:r>
            <a:r>
              <a:rPr lang="it-IT" dirty="0"/>
              <a:t> possono</a:t>
            </a:r>
            <a:r>
              <a:rPr lang="it-IT" dirty="0" smtClean="0"/>
              <a:t>:</a:t>
            </a:r>
          </a:p>
          <a:p>
            <a:pPr marL="720725" lvl="1" indent="-263525">
              <a:lnSpc>
                <a:spcPct val="120000"/>
              </a:lnSpc>
              <a:spcBef>
                <a:spcPts val="0"/>
              </a:spcBef>
              <a:buFont typeface="+mj-lt"/>
              <a:buAutoNum type="arabicPeriod"/>
            </a:pPr>
            <a:r>
              <a:rPr lang="it-IT" dirty="0" smtClean="0"/>
              <a:t>imporre di </a:t>
            </a:r>
            <a:r>
              <a:rPr lang="it-IT" b="1" dirty="0" smtClean="0">
                <a:effectLst>
                  <a:outerShdw blurRad="38100" dist="38100" dir="2700000" algn="tl">
                    <a:srgbClr val="000000">
                      <a:alpha val="43137"/>
                    </a:srgbClr>
                  </a:outerShdw>
                </a:effectLst>
              </a:rPr>
              <a:t>indicare</a:t>
            </a:r>
            <a:r>
              <a:rPr lang="it-IT" dirty="0"/>
              <a:t> il </a:t>
            </a:r>
            <a:r>
              <a:rPr lang="it-IT" b="1" dirty="0">
                <a:effectLst>
                  <a:outerShdw blurRad="38100" dist="38100" dir="2700000" algn="tl">
                    <a:srgbClr val="000000">
                      <a:alpha val="43137"/>
                    </a:srgbClr>
                  </a:outerShdw>
                </a:effectLst>
              </a:rPr>
              <a:t>nome</a:t>
            </a:r>
            <a:r>
              <a:rPr lang="it-IT" b="1" dirty="0"/>
              <a:t> e </a:t>
            </a:r>
            <a:r>
              <a:rPr lang="it-IT" dirty="0"/>
              <a:t>le </a:t>
            </a:r>
            <a:r>
              <a:rPr lang="it-IT" b="1" dirty="0">
                <a:effectLst>
                  <a:outerShdw blurRad="38100" dist="38100" dir="2700000" algn="tl">
                    <a:srgbClr val="000000">
                      <a:alpha val="43137"/>
                    </a:srgbClr>
                  </a:outerShdw>
                </a:effectLst>
              </a:rPr>
              <a:t>qualifiche professionali delle </a:t>
            </a:r>
            <a:r>
              <a:rPr lang="it-IT" b="1" dirty="0">
                <a:solidFill>
                  <a:srgbClr val="FF0000"/>
                </a:solidFill>
                <a:effectLst>
                  <a:outerShdw blurRad="38100" dist="38100" dir="2700000" algn="tl">
                    <a:srgbClr val="000000">
                      <a:alpha val="43137"/>
                    </a:srgbClr>
                  </a:outerShdw>
                </a:effectLst>
              </a:rPr>
              <a:t>persone incaricate</a:t>
            </a:r>
            <a:r>
              <a:rPr lang="it-IT" dirty="0"/>
              <a:t> di fornire la prestazione </a:t>
            </a:r>
            <a:r>
              <a:rPr lang="it-IT" b="1" dirty="0" smtClean="0">
                <a:effectLst>
                  <a:outerShdw blurRad="38100" dist="38100" dir="2700000" algn="tl">
                    <a:srgbClr val="000000">
                      <a:alpha val="43137"/>
                    </a:srgbClr>
                  </a:outerShdw>
                </a:effectLst>
              </a:rPr>
              <a:t>che </a:t>
            </a:r>
            <a:r>
              <a:rPr lang="it-IT" b="1" dirty="0">
                <a:effectLst>
                  <a:outerShdw blurRad="38100" dist="38100" dir="2700000" algn="tl">
                    <a:srgbClr val="000000">
                      <a:alpha val="43137"/>
                    </a:srgbClr>
                  </a:outerShdw>
                </a:effectLst>
              </a:rPr>
              <a:t>comportano anche servizi o lavori di posa in opera e </a:t>
            </a:r>
            <a:r>
              <a:rPr lang="it-IT" b="1" dirty="0" smtClean="0">
                <a:effectLst>
                  <a:outerShdw blurRad="38100" dist="38100" dir="2700000" algn="tl">
                    <a:srgbClr val="000000">
                      <a:alpha val="43137"/>
                    </a:srgbClr>
                  </a:outerShdw>
                </a:effectLst>
              </a:rPr>
              <a:t>di installazione </a:t>
            </a:r>
            <a:r>
              <a:rPr lang="it-IT" b="1" dirty="0">
                <a:effectLst>
                  <a:outerShdw blurRad="38100" dist="38100" dir="2700000" algn="tl">
                    <a:srgbClr val="000000">
                      <a:alpha val="43137"/>
                    </a:srgbClr>
                  </a:outerShdw>
                </a:effectLst>
              </a:rPr>
              <a:t>e di </a:t>
            </a:r>
            <a:r>
              <a:rPr lang="it-IT" b="1" dirty="0" smtClean="0">
                <a:effectLst>
                  <a:outerShdw blurRad="38100" dist="38100" dir="2700000" algn="tl">
                    <a:srgbClr val="000000">
                      <a:alpha val="43137"/>
                    </a:srgbClr>
                  </a:outerShdw>
                </a:effectLst>
              </a:rPr>
              <a:t>concessioni,</a:t>
            </a:r>
            <a:r>
              <a:rPr lang="it-IT" dirty="0" smtClean="0"/>
              <a:t> </a:t>
            </a:r>
          </a:p>
          <a:p>
            <a:pPr marL="720725" lvl="1" indent="-263525">
              <a:lnSpc>
                <a:spcPct val="120000"/>
              </a:lnSpc>
              <a:buFont typeface="+mj-lt"/>
              <a:buAutoNum type="arabicPeriod"/>
            </a:pPr>
            <a:r>
              <a:rPr lang="it-IT" dirty="0" smtClean="0"/>
              <a:t>richiedere </a:t>
            </a:r>
            <a:r>
              <a:rPr lang="it-IT" b="1" dirty="0" smtClean="0">
                <a:solidFill>
                  <a:srgbClr val="FF0000"/>
                </a:solidFill>
                <a:effectLst>
                  <a:outerShdw blurRad="38100" dist="38100" dir="2700000" algn="tl">
                    <a:srgbClr val="000000">
                      <a:alpha val="43137"/>
                    </a:srgbClr>
                  </a:outerShdw>
                </a:effectLst>
              </a:rPr>
              <a:t>condizioni </a:t>
            </a:r>
            <a:r>
              <a:rPr lang="it-IT" b="1" dirty="0">
                <a:solidFill>
                  <a:srgbClr val="FF0000"/>
                </a:solidFill>
                <a:effectLst>
                  <a:outerShdw blurRad="38100" dist="38100" dir="2700000" algn="tl">
                    <a:srgbClr val="000000">
                      <a:alpha val="43137"/>
                    </a:srgbClr>
                  </a:outerShdw>
                </a:effectLst>
              </a:rPr>
              <a:t>per l'esecuzione </a:t>
            </a:r>
            <a:r>
              <a:rPr lang="it-IT" dirty="0" smtClean="0"/>
              <a:t>(appalto </a:t>
            </a:r>
            <a:r>
              <a:rPr lang="it-IT" dirty="0"/>
              <a:t>o </a:t>
            </a:r>
            <a:r>
              <a:rPr lang="it-IT" dirty="0" smtClean="0"/>
              <a:t>concessione) </a:t>
            </a:r>
            <a:r>
              <a:rPr lang="it-IT" b="1" dirty="0">
                <a:effectLst>
                  <a:outerShdw blurRad="38100" dist="38100" dir="2700000" algn="tl">
                    <a:srgbClr val="000000">
                      <a:alpha val="43137"/>
                    </a:srgbClr>
                  </a:outerShdw>
                </a:effectLst>
              </a:rPr>
              <a:t>diverse da quelle imposte </a:t>
            </a:r>
            <a:r>
              <a:rPr lang="it-IT" b="1" dirty="0" smtClean="0">
                <a:effectLst>
                  <a:outerShdw blurRad="38100" dist="38100" dir="2700000" algn="tl">
                    <a:srgbClr val="000000">
                      <a:alpha val="43137"/>
                    </a:srgbClr>
                  </a:outerShdw>
                </a:effectLst>
              </a:rPr>
              <a:t>ai singoli </a:t>
            </a:r>
            <a:r>
              <a:rPr lang="it-IT" b="1" dirty="0">
                <a:effectLst>
                  <a:outerShdw blurRad="38100" dist="38100" dir="2700000" algn="tl">
                    <a:srgbClr val="000000">
                      <a:alpha val="43137"/>
                    </a:srgbClr>
                  </a:outerShdw>
                </a:effectLst>
              </a:rPr>
              <a:t>partecipanti</a:t>
            </a:r>
            <a:r>
              <a:rPr lang="it-IT" dirty="0"/>
              <a:t>, purché </a:t>
            </a:r>
            <a:r>
              <a:rPr lang="it-IT" dirty="0" smtClean="0"/>
              <a:t>proporzionate </a:t>
            </a:r>
            <a:r>
              <a:rPr lang="it-IT" dirty="0"/>
              <a:t>e </a:t>
            </a:r>
            <a:r>
              <a:rPr lang="it-IT" b="1" dirty="0">
                <a:effectLst>
                  <a:outerShdw blurRad="38100" dist="38100" dir="2700000" algn="tl">
                    <a:srgbClr val="000000">
                      <a:alpha val="43137"/>
                    </a:srgbClr>
                  </a:outerShdw>
                </a:effectLst>
              </a:rPr>
              <a:t>giustificate </a:t>
            </a:r>
            <a:r>
              <a:rPr lang="it-IT" b="1" dirty="0" smtClean="0">
                <a:effectLst>
                  <a:outerShdw blurRad="38100" dist="38100" dir="2700000" algn="tl">
                    <a:srgbClr val="000000">
                      <a:alpha val="43137"/>
                    </a:srgbClr>
                  </a:outerShdw>
                </a:effectLst>
              </a:rPr>
              <a:t>da ragioni oggettive,</a:t>
            </a:r>
          </a:p>
          <a:p>
            <a:pPr marL="720725" lvl="1" indent="-263525">
              <a:lnSpc>
                <a:spcPct val="120000"/>
              </a:lnSpc>
              <a:buFont typeface="+mj-lt"/>
              <a:buAutoNum type="arabicPeriod"/>
            </a:pPr>
            <a:r>
              <a:rPr lang="it-IT" dirty="0" smtClean="0">
                <a:solidFill>
                  <a:srgbClr val="333333"/>
                </a:solidFill>
              </a:rPr>
              <a:t>determinare dei </a:t>
            </a:r>
            <a:r>
              <a:rPr lang="it-IT" b="1" dirty="0">
                <a:solidFill>
                  <a:srgbClr val="FF0000"/>
                </a:solidFill>
                <a:effectLst>
                  <a:outerShdw blurRad="38100" dist="38100" dir="2700000" algn="tl">
                    <a:srgbClr val="000000">
                      <a:alpha val="43137"/>
                    </a:srgbClr>
                  </a:outerShdw>
                </a:effectLst>
              </a:rPr>
              <a:t>livelli minimi di capacità </a:t>
            </a:r>
            <a:r>
              <a:rPr lang="it-IT" dirty="0" smtClean="0">
                <a:solidFill>
                  <a:srgbClr val="333333"/>
                </a:solidFill>
              </a:rPr>
              <a:t>e </a:t>
            </a:r>
            <a:r>
              <a:rPr lang="it-IT" b="1" i="1" dirty="0" smtClean="0">
                <a:solidFill>
                  <a:srgbClr val="804A4B"/>
                </a:solidFill>
                <a:effectLst>
                  <a:outerShdw blurRad="38100" dist="38100" dir="2700000" algn="tl">
                    <a:srgbClr val="000000">
                      <a:alpha val="43137"/>
                    </a:srgbClr>
                  </a:outerShdw>
                </a:effectLst>
              </a:rPr>
              <a:t>le eventuali misure in cui gli stessi requisiti devono essere posseduti dai singoli</a:t>
            </a:r>
            <a:r>
              <a:rPr lang="it-IT" dirty="0" smtClean="0">
                <a:solidFill>
                  <a:srgbClr val="333333"/>
                </a:solidFill>
              </a:rPr>
              <a:t>,</a:t>
            </a:r>
          </a:p>
          <a:p>
            <a:pPr marL="720725" lvl="1" indent="-263525">
              <a:lnSpc>
                <a:spcPct val="120000"/>
              </a:lnSpc>
              <a:buFont typeface="+mj-lt"/>
              <a:buAutoNum type="arabicPeriod"/>
            </a:pPr>
            <a:r>
              <a:rPr lang="it-IT" dirty="0"/>
              <a:t>imporre alle ATI di </a:t>
            </a:r>
            <a:r>
              <a:rPr lang="it-IT" b="1" dirty="0">
                <a:effectLst>
                  <a:outerShdw blurRad="38100" dist="38100" dir="2700000" algn="tl">
                    <a:srgbClr val="000000">
                      <a:alpha val="43137"/>
                    </a:srgbClr>
                  </a:outerShdw>
                </a:effectLst>
              </a:rPr>
              <a:t>assumere una </a:t>
            </a:r>
            <a:r>
              <a:rPr lang="it-IT" b="1" dirty="0">
                <a:solidFill>
                  <a:srgbClr val="FF0000"/>
                </a:solidFill>
                <a:effectLst>
                  <a:outerShdw blurRad="38100" dist="38100" dir="2700000" algn="tl">
                    <a:srgbClr val="000000">
                      <a:alpha val="43137"/>
                    </a:srgbClr>
                  </a:outerShdw>
                </a:effectLst>
              </a:rPr>
              <a:t>forma giuridica specifica </a:t>
            </a:r>
            <a:r>
              <a:rPr lang="it-IT" b="1" dirty="0">
                <a:effectLst>
                  <a:outerShdw blurRad="38100" dist="38100" dir="2700000" algn="tl">
                    <a:srgbClr val="000000">
                      <a:alpha val="43137"/>
                    </a:srgbClr>
                  </a:outerShdw>
                </a:effectLst>
              </a:rPr>
              <a:t>dopo l'aggiudicazione del contratto</a:t>
            </a:r>
            <a:r>
              <a:rPr lang="it-IT" dirty="0"/>
              <a:t>, se necessaria per </a:t>
            </a:r>
            <a:r>
              <a:rPr lang="it-IT" dirty="0" smtClean="0"/>
              <a:t>l’esecuzione.</a:t>
            </a:r>
          </a:p>
          <a:p>
            <a:pPr marL="720725" lvl="1" indent="-263525">
              <a:lnSpc>
                <a:spcPct val="120000"/>
              </a:lnSpc>
              <a:buFont typeface="+mj-lt"/>
              <a:buAutoNum type="arabicPeriod"/>
            </a:pPr>
            <a:endParaRPr lang="it-IT" dirty="0" smtClean="0"/>
          </a:p>
          <a:p>
            <a:pPr lvl="1">
              <a:lnSpc>
                <a:spcPct val="120000"/>
              </a:lnSpc>
            </a:pPr>
            <a:endParaRPr lang="it-IT" dirty="0" smtClean="0"/>
          </a:p>
          <a:p>
            <a:pPr>
              <a:lnSpc>
                <a:spcPct val="120000"/>
              </a:lnSpc>
            </a:pPr>
            <a:endParaRPr lang="it-IT" dirty="0"/>
          </a:p>
        </p:txBody>
      </p:sp>
      <p:sp>
        <p:nvSpPr>
          <p:cNvPr id="4" name="Rettangolo arrotondato 3"/>
          <p:cNvSpPr/>
          <p:nvPr/>
        </p:nvSpPr>
        <p:spPr>
          <a:xfrm>
            <a:off x="755576" y="5805264"/>
            <a:ext cx="8136904" cy="55232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179388" lvl="1" algn="ctr"/>
            <a:r>
              <a:rPr lang="it-IT" sz="2000" b="1" i="1" dirty="0" smtClean="0">
                <a:solidFill>
                  <a:srgbClr val="804A4B"/>
                </a:solidFill>
                <a:effectLst>
                  <a:outerShdw blurRad="38100" dist="38100" dir="2700000" algn="tl">
                    <a:srgbClr val="000000">
                      <a:alpha val="43137"/>
                    </a:srgbClr>
                  </a:outerShdw>
                </a:effectLst>
              </a:rPr>
              <a:t>Sono comunque nulle le ulteriori prescrizioni a pena di esclusione contenute nei bandi e le lettere di invito.</a:t>
            </a:r>
            <a:endParaRPr lang="it-IT" sz="2000" b="1" i="1" dirty="0">
              <a:solidFill>
                <a:srgbClr val="804A4B"/>
              </a:solidFill>
              <a:effectLst>
                <a:outerShdw blurRad="38100" dist="38100" dir="2700000" algn="tl">
                  <a:srgbClr val="000000">
                    <a:alpha val="43137"/>
                  </a:srgbClr>
                </a:outerShdw>
              </a:effectLst>
            </a:endParaRPr>
          </a:p>
        </p:txBody>
      </p:sp>
      <p:sp>
        <p:nvSpPr>
          <p:cNvPr id="5" name="Freccia in giù 4"/>
          <p:cNvSpPr/>
          <p:nvPr/>
        </p:nvSpPr>
        <p:spPr>
          <a:xfrm>
            <a:off x="7391400" y="5377904"/>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Tree>
    <p:extLst>
      <p:ext uri="{BB962C8B-B14F-4D97-AF65-F5344CB8AC3E}">
        <p14:creationId xmlns:p14="http://schemas.microsoft.com/office/powerpoint/2010/main" val="98005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par>
                                <p:cTn id="25" presetID="2" presetClass="entr" presetSubtype="4"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extLst>
              <p:ext uri="{D42A27DB-BD31-4B8C-83A1-F6EECF244321}">
                <p14:modId xmlns:p14="http://schemas.microsoft.com/office/powerpoint/2010/main" val="1181399403"/>
              </p:ext>
            </p:extLst>
          </p:nvPr>
        </p:nvGraphicFramePr>
        <p:xfrm>
          <a:off x="395536" y="188640"/>
          <a:ext cx="8280920" cy="491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olo 1"/>
          <p:cNvSpPr>
            <a:spLocks noGrp="1"/>
          </p:cNvSpPr>
          <p:nvPr>
            <p:ph type="title"/>
          </p:nvPr>
        </p:nvSpPr>
        <p:spPr/>
        <p:txBody>
          <a:bodyPr/>
          <a:lstStyle/>
          <a:p>
            <a:pPr eaLnBrk="1" fontAlgn="auto" hangingPunct="1">
              <a:spcAft>
                <a:spcPts val="0"/>
              </a:spcAft>
              <a:defRPr/>
            </a:pPr>
            <a:r>
              <a:rPr lang="it-IT" dirty="0" smtClean="0"/>
              <a:t>ATI e appalti</a:t>
            </a:r>
            <a:endParaRPr lang="it-IT" dirty="0"/>
          </a:p>
        </p:txBody>
      </p:sp>
      <p:sp>
        <p:nvSpPr>
          <p:cNvPr id="5" name="Segnaposto contenuto 4"/>
          <p:cNvSpPr>
            <a:spLocks noGrp="1"/>
          </p:cNvSpPr>
          <p:nvPr>
            <p:ph idx="1"/>
          </p:nvPr>
        </p:nvSpPr>
        <p:spPr>
          <a:xfrm>
            <a:off x="179512" y="3778572"/>
            <a:ext cx="6707187" cy="359271"/>
          </a:xfrm>
        </p:spPr>
        <p:txBody>
          <a:bodyPr>
            <a:normAutofit fontScale="92500" lnSpcReduction="10000"/>
          </a:bodyPr>
          <a:lstStyle/>
          <a:p>
            <a:pPr marL="0" indent="0" eaLnBrk="1" hangingPunct="1">
              <a:buNone/>
            </a:pPr>
            <a:r>
              <a:rPr lang="it-IT" altLang="it-IT" i="1" dirty="0" smtClean="0"/>
              <a:t>* Facoltativo</a:t>
            </a:r>
          </a:p>
        </p:txBody>
      </p:sp>
      <p:sp>
        <p:nvSpPr>
          <p:cNvPr id="7" name="Freccia in giù 6"/>
          <p:cNvSpPr/>
          <p:nvPr/>
        </p:nvSpPr>
        <p:spPr>
          <a:xfrm>
            <a:off x="6823178" y="3548468"/>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
        <p:nvSpPr>
          <p:cNvPr id="3" name="Rettangolo 2"/>
          <p:cNvSpPr/>
          <p:nvPr/>
        </p:nvSpPr>
        <p:spPr>
          <a:xfrm>
            <a:off x="323528" y="4077072"/>
            <a:ext cx="8712968" cy="237500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42900" indent="-342900" algn="just" fontAlgn="auto">
              <a:spcAft>
                <a:spcPts val="500"/>
              </a:spcAft>
              <a:buFont typeface="Wingdings" panose="05000000000000000000" pitchFamily="2" charset="2"/>
              <a:buChar char="v"/>
              <a:defRPr/>
            </a:pPr>
            <a:r>
              <a:rPr lang="it-IT" sz="2000" dirty="0" smtClean="0">
                <a:latin typeface="+mn-lt"/>
              </a:rPr>
              <a:t>Nasce </a:t>
            </a:r>
            <a:r>
              <a:rPr lang="it-IT" sz="2000" b="1" dirty="0">
                <a:solidFill>
                  <a:srgbClr val="C00000"/>
                </a:solidFill>
                <a:effectLst>
                  <a:outerShdw blurRad="38100" dist="38100" dir="2700000" algn="tl">
                    <a:srgbClr val="000000">
                      <a:alpha val="43137"/>
                    </a:srgbClr>
                  </a:outerShdw>
                </a:effectLst>
                <a:latin typeface="+mn-lt"/>
              </a:rPr>
              <a:t>per l’esecuzione totale o parziale dei lavori</a:t>
            </a:r>
            <a:r>
              <a:rPr lang="it-IT" sz="2000" dirty="0">
                <a:latin typeface="+mn-lt"/>
              </a:rPr>
              <a:t>, </a:t>
            </a:r>
            <a:r>
              <a:rPr lang="it-IT" sz="2000" dirty="0" smtClean="0">
                <a:latin typeface="+mn-lt"/>
              </a:rPr>
              <a:t>con </a:t>
            </a:r>
            <a:r>
              <a:rPr lang="it-IT" sz="2000" b="1" dirty="0">
                <a:effectLst>
                  <a:outerShdw blurRad="38100" dist="38100" dir="2700000" algn="tl">
                    <a:srgbClr val="000000">
                      <a:alpha val="43137"/>
                    </a:srgbClr>
                  </a:outerShdw>
                </a:effectLst>
                <a:latin typeface="+mn-lt"/>
              </a:rPr>
              <a:t>un atto costitutivo ed uno statuto </a:t>
            </a:r>
            <a:r>
              <a:rPr lang="it-IT" sz="2000" dirty="0">
                <a:latin typeface="+mn-lt"/>
              </a:rPr>
              <a:t>nei quali sono specificati: </a:t>
            </a:r>
            <a:r>
              <a:rPr lang="it-IT" sz="2000" b="1" i="1" dirty="0">
                <a:solidFill>
                  <a:srgbClr val="804A4B"/>
                </a:solidFill>
                <a:effectLst>
                  <a:outerShdw blurRad="38100" dist="38100" dir="2700000" algn="tl">
                    <a:srgbClr val="000000">
                      <a:alpha val="43137"/>
                    </a:srgbClr>
                  </a:outerShdw>
                </a:effectLst>
                <a:latin typeface="+mn-lt"/>
              </a:rPr>
              <a:t>scopo e compiti della società</a:t>
            </a:r>
            <a:r>
              <a:rPr lang="it-IT" sz="2000" dirty="0">
                <a:latin typeface="+mn-lt"/>
              </a:rPr>
              <a:t>, </a:t>
            </a:r>
            <a:r>
              <a:rPr lang="it-IT" sz="2000" b="1" i="1" dirty="0" smtClean="0">
                <a:solidFill>
                  <a:srgbClr val="804A4B"/>
                </a:solidFill>
                <a:effectLst>
                  <a:outerShdw blurRad="38100" dist="38100" dir="2700000" algn="tl">
                    <a:srgbClr val="000000">
                      <a:alpha val="43137"/>
                    </a:srgbClr>
                  </a:outerShdw>
                </a:effectLst>
                <a:latin typeface="+mn-lt"/>
              </a:rPr>
              <a:t>rapporti </a:t>
            </a:r>
            <a:r>
              <a:rPr lang="it-IT" sz="2000" b="1" i="1" dirty="0">
                <a:solidFill>
                  <a:srgbClr val="804A4B"/>
                </a:solidFill>
                <a:effectLst>
                  <a:outerShdw blurRad="38100" dist="38100" dir="2700000" algn="tl">
                    <a:srgbClr val="000000">
                      <a:alpha val="43137"/>
                    </a:srgbClr>
                  </a:outerShdw>
                </a:effectLst>
                <a:latin typeface="+mn-lt"/>
              </a:rPr>
              <a:t>della società con le imprese consorziate</a:t>
            </a:r>
            <a:r>
              <a:rPr lang="it-IT" sz="2000" dirty="0">
                <a:latin typeface="+mn-lt"/>
              </a:rPr>
              <a:t>, </a:t>
            </a:r>
            <a:r>
              <a:rPr lang="it-IT" sz="2000" b="1" i="1" dirty="0">
                <a:solidFill>
                  <a:srgbClr val="804A4B"/>
                </a:solidFill>
                <a:effectLst>
                  <a:outerShdw blurRad="38100" dist="38100" dir="2700000" algn="tl">
                    <a:srgbClr val="000000">
                      <a:alpha val="43137"/>
                    </a:srgbClr>
                  </a:outerShdw>
                </a:effectLst>
                <a:latin typeface="+mn-lt"/>
              </a:rPr>
              <a:t>struttura </a:t>
            </a:r>
            <a:r>
              <a:rPr lang="it-IT" sz="2000" dirty="0">
                <a:latin typeface="+mn-lt"/>
              </a:rPr>
              <a:t>(presidente, </a:t>
            </a:r>
            <a:r>
              <a:rPr lang="it-IT" sz="2000" dirty="0" smtClean="0">
                <a:latin typeface="+mn-lt"/>
              </a:rPr>
              <a:t>CDA, dirigenti</a:t>
            </a:r>
            <a:r>
              <a:rPr lang="it-IT" sz="2000" dirty="0">
                <a:latin typeface="+mn-lt"/>
              </a:rPr>
              <a:t>). </a:t>
            </a:r>
            <a:endParaRPr lang="it-IT" sz="2000" dirty="0" smtClean="0">
              <a:latin typeface="+mn-lt"/>
            </a:endParaRPr>
          </a:p>
          <a:p>
            <a:pPr marL="342900" indent="-342900" algn="just" fontAlgn="auto">
              <a:spcAft>
                <a:spcPts val="500"/>
              </a:spcAft>
              <a:buFont typeface="Wingdings" panose="05000000000000000000" pitchFamily="2" charset="2"/>
              <a:buChar char="v"/>
              <a:defRPr/>
            </a:pPr>
            <a:r>
              <a:rPr lang="it-IT" sz="2000" dirty="0" smtClean="0">
                <a:latin typeface="+mn-lt"/>
              </a:rPr>
              <a:t>E’ </a:t>
            </a:r>
            <a:r>
              <a:rPr lang="it-IT" sz="2000" dirty="0">
                <a:latin typeface="+mn-lt"/>
              </a:rPr>
              <a:t>un’entità </a:t>
            </a:r>
            <a:r>
              <a:rPr lang="it-IT" sz="2000" b="1" i="1" dirty="0">
                <a:solidFill>
                  <a:srgbClr val="804A4B"/>
                </a:solidFill>
                <a:effectLst>
                  <a:outerShdw blurRad="38100" dist="38100" dir="2700000" algn="tl">
                    <a:srgbClr val="000000">
                      <a:alpha val="43137"/>
                    </a:srgbClr>
                  </a:outerShdw>
                </a:effectLst>
                <a:latin typeface="+mn-lt"/>
              </a:rPr>
              <a:t>strutturata </a:t>
            </a:r>
            <a:r>
              <a:rPr lang="it-IT" sz="2000" dirty="0">
                <a:latin typeface="+mn-lt"/>
              </a:rPr>
              <a:t>(personale), </a:t>
            </a:r>
            <a:r>
              <a:rPr lang="it-IT" sz="2000" b="1" i="1" dirty="0">
                <a:solidFill>
                  <a:srgbClr val="804A4B"/>
                </a:solidFill>
                <a:effectLst>
                  <a:outerShdw blurRad="38100" dist="38100" dir="2700000" algn="tl">
                    <a:srgbClr val="000000">
                      <a:alpha val="43137"/>
                    </a:srgbClr>
                  </a:outerShdw>
                </a:effectLst>
                <a:latin typeface="+mn-lt"/>
              </a:rPr>
              <a:t>iscritta nel REA</a:t>
            </a:r>
            <a:r>
              <a:rPr lang="it-IT" sz="2000" dirty="0">
                <a:latin typeface="+mn-lt"/>
              </a:rPr>
              <a:t>, con partita </a:t>
            </a:r>
            <a:r>
              <a:rPr lang="it-IT" sz="2000" b="1" i="1" dirty="0">
                <a:solidFill>
                  <a:srgbClr val="804A4B"/>
                </a:solidFill>
                <a:effectLst>
                  <a:outerShdw blurRad="38100" dist="38100" dir="2700000" algn="tl">
                    <a:srgbClr val="000000">
                      <a:alpha val="43137"/>
                    </a:srgbClr>
                  </a:outerShdw>
                </a:effectLst>
                <a:latin typeface="+mn-lt"/>
              </a:rPr>
              <a:t>IVA, una propria posizione assicurativa</a:t>
            </a:r>
            <a:r>
              <a:rPr lang="it-IT" sz="2000" dirty="0">
                <a:latin typeface="+mn-lt"/>
              </a:rPr>
              <a:t> presso gli Istituti </a:t>
            </a:r>
            <a:r>
              <a:rPr lang="it-IT" sz="2000" b="1" i="1" dirty="0">
                <a:solidFill>
                  <a:srgbClr val="804A4B"/>
                </a:solidFill>
                <a:effectLst>
                  <a:outerShdw blurRad="38100" dist="38100" dir="2700000" algn="tl">
                    <a:srgbClr val="000000">
                      <a:alpha val="43137"/>
                    </a:srgbClr>
                  </a:outerShdw>
                </a:effectLst>
                <a:latin typeface="+mn-lt"/>
              </a:rPr>
              <a:t>previdenziali </a:t>
            </a:r>
            <a:r>
              <a:rPr lang="it-IT" sz="2000" dirty="0">
                <a:latin typeface="+mn-lt"/>
              </a:rPr>
              <a:t>ed </a:t>
            </a:r>
            <a:r>
              <a:rPr lang="it-IT" sz="2000" b="1" i="1" dirty="0">
                <a:solidFill>
                  <a:srgbClr val="804A4B"/>
                </a:solidFill>
                <a:effectLst>
                  <a:outerShdw blurRad="38100" dist="38100" dir="2700000" algn="tl">
                    <a:srgbClr val="000000">
                      <a:alpha val="43137"/>
                    </a:srgbClr>
                  </a:outerShdw>
                </a:effectLst>
                <a:latin typeface="+mn-lt"/>
              </a:rPr>
              <a:t>assicurativi</a:t>
            </a:r>
            <a:r>
              <a:rPr lang="it-IT" sz="2000" dirty="0" smtClean="0">
                <a:latin typeface="+mn-lt"/>
              </a:rPr>
              <a:t>.</a:t>
            </a:r>
            <a:r>
              <a:rPr lang="it-IT" sz="2000" dirty="0">
                <a:latin typeface="+mn-lt"/>
              </a:rPr>
              <a:t> </a:t>
            </a:r>
            <a:endParaRPr lang="it-IT" sz="2000" dirty="0" smtClean="0">
              <a:latin typeface="+mn-lt"/>
            </a:endParaRPr>
          </a:p>
          <a:p>
            <a:pPr marL="342900" indent="-342900" algn="just" fontAlgn="auto">
              <a:spcAft>
                <a:spcPts val="500"/>
              </a:spcAft>
              <a:buFont typeface="Wingdings" panose="05000000000000000000" pitchFamily="2" charset="2"/>
              <a:buChar char="v"/>
              <a:defRPr/>
            </a:pPr>
            <a:r>
              <a:rPr lang="it-IT" sz="2000" dirty="0" smtClean="0">
                <a:latin typeface="+mn-lt"/>
              </a:rPr>
              <a:t>Di cui fanno parte (</a:t>
            </a:r>
            <a:r>
              <a:rPr lang="it-IT" sz="2000" dirty="0">
                <a:latin typeface="+mn-lt"/>
              </a:rPr>
              <a:t>art. 93, co. 4, </a:t>
            </a:r>
            <a:r>
              <a:rPr lang="it-IT" sz="2000" dirty="0" smtClean="0">
                <a:latin typeface="+mn-lt"/>
              </a:rPr>
              <a:t>207/2010) </a:t>
            </a:r>
            <a:r>
              <a:rPr lang="it-IT" sz="2000" b="1" dirty="0" smtClean="0">
                <a:solidFill>
                  <a:srgbClr val="C00000"/>
                </a:solidFill>
                <a:effectLst>
                  <a:outerShdw blurRad="38100" dist="38100" dir="2700000" algn="tl">
                    <a:srgbClr val="000000">
                      <a:alpha val="43137"/>
                    </a:srgbClr>
                  </a:outerShdw>
                </a:effectLst>
                <a:latin typeface="+mn-lt"/>
              </a:rPr>
              <a:t>tutte</a:t>
            </a:r>
            <a:r>
              <a:rPr lang="en-GB" sz="2000" b="1" dirty="0" smtClean="0">
                <a:solidFill>
                  <a:srgbClr val="C00000"/>
                </a:solidFill>
                <a:effectLst>
                  <a:outerShdw blurRad="38100" dist="38100" dir="2700000" algn="tl">
                    <a:srgbClr val="000000">
                      <a:alpha val="43137"/>
                    </a:srgbClr>
                  </a:outerShdw>
                </a:effectLst>
                <a:latin typeface="+mn-lt"/>
              </a:rPr>
              <a:t> </a:t>
            </a:r>
            <a:r>
              <a:rPr lang="en-GB" sz="2000" b="1" dirty="0">
                <a:solidFill>
                  <a:srgbClr val="C00000"/>
                </a:solidFill>
                <a:effectLst>
                  <a:outerShdw blurRad="38100" dist="38100" dir="2700000" algn="tl">
                    <a:srgbClr val="000000">
                      <a:alpha val="43137"/>
                    </a:srgbClr>
                  </a:outerShdw>
                </a:effectLst>
                <a:latin typeface="+mn-lt"/>
              </a:rPr>
              <a:t>le </a:t>
            </a:r>
            <a:r>
              <a:rPr lang="it-IT" sz="2000" b="1" dirty="0">
                <a:solidFill>
                  <a:srgbClr val="C00000"/>
                </a:solidFill>
                <a:effectLst>
                  <a:outerShdw blurRad="38100" dist="38100" dir="2700000" algn="tl">
                    <a:srgbClr val="000000">
                      <a:alpha val="43137"/>
                    </a:srgbClr>
                  </a:outerShdw>
                </a:effectLst>
                <a:latin typeface="+mn-lt"/>
              </a:rPr>
              <a:t>imprese riunite</a:t>
            </a:r>
            <a:r>
              <a:rPr lang="en-GB" sz="2000" dirty="0" smtClean="0">
                <a:latin typeface="+mn-lt"/>
              </a:rPr>
              <a:t>, </a:t>
            </a:r>
            <a:r>
              <a:rPr lang="it-IT" sz="2000" dirty="0" smtClean="0">
                <a:latin typeface="+mn-lt"/>
              </a:rPr>
              <a:t>nella </a:t>
            </a:r>
            <a:r>
              <a:rPr lang="it-IT" sz="2000" b="1" dirty="0">
                <a:solidFill>
                  <a:srgbClr val="C00000"/>
                </a:solidFill>
                <a:effectLst>
                  <a:outerShdw blurRad="38100" dist="38100" dir="2700000" algn="tl">
                    <a:srgbClr val="000000">
                      <a:alpha val="43137"/>
                    </a:srgbClr>
                  </a:outerShdw>
                </a:effectLst>
                <a:latin typeface="+mn-lt"/>
              </a:rPr>
              <a:t>medesima percentuale di appartenenza al </a:t>
            </a:r>
            <a:r>
              <a:rPr lang="it-IT" sz="2000" b="1" dirty="0" smtClean="0">
                <a:solidFill>
                  <a:srgbClr val="C00000"/>
                </a:solidFill>
                <a:effectLst>
                  <a:outerShdw blurRad="38100" dist="38100" dir="2700000" algn="tl">
                    <a:srgbClr val="000000">
                      <a:alpha val="43137"/>
                    </a:srgbClr>
                  </a:outerShdw>
                </a:effectLst>
                <a:latin typeface="+mn-lt"/>
              </a:rPr>
              <a:t>raggruppamento</a:t>
            </a:r>
            <a:r>
              <a:rPr lang="it-IT" sz="2000" dirty="0" smtClean="0">
                <a:latin typeface="+mn-lt"/>
              </a:rPr>
              <a:t>.</a:t>
            </a:r>
            <a:endParaRPr lang="it-IT" sz="2000" dirty="0">
              <a:latin typeface="+mn-lt"/>
            </a:endParaRPr>
          </a:p>
        </p:txBody>
      </p:sp>
    </p:spTree>
    <p:extLst>
      <p:ext uri="{BB962C8B-B14F-4D97-AF65-F5344CB8AC3E}">
        <p14:creationId xmlns:p14="http://schemas.microsoft.com/office/powerpoint/2010/main" val="2893389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par>
                                <p:cTn id="14" presetID="2" presetClass="entr" presetSubtype="4"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build="p"/>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Sostituzione Componente RTI</a:t>
            </a:r>
            <a:endParaRPr lang="it-IT" dirty="0"/>
          </a:p>
        </p:txBody>
      </p:sp>
      <p:sp>
        <p:nvSpPr>
          <p:cNvPr id="3" name="Segnaposto contenuto 2"/>
          <p:cNvSpPr>
            <a:spLocks noGrp="1"/>
          </p:cNvSpPr>
          <p:nvPr>
            <p:ph idx="1"/>
          </p:nvPr>
        </p:nvSpPr>
        <p:spPr>
          <a:xfrm>
            <a:off x="457200" y="1412776"/>
            <a:ext cx="8229600" cy="1224136"/>
          </a:xfrm>
        </p:spPr>
        <p:txBody>
          <a:bodyPr>
            <a:normAutofit/>
          </a:bodyPr>
          <a:lstStyle/>
          <a:p>
            <a:pPr>
              <a:lnSpc>
                <a:spcPct val="110000"/>
              </a:lnSpc>
              <a:spcBef>
                <a:spcPts val="300"/>
              </a:spcBef>
            </a:pPr>
            <a:r>
              <a:rPr lang="it-IT" b="1" dirty="0" smtClean="0">
                <a:effectLst>
                  <a:outerShdw blurRad="38100" dist="38100" dir="2700000" algn="tl">
                    <a:srgbClr val="000000">
                      <a:alpha val="43137"/>
                    </a:srgbClr>
                  </a:outerShdw>
                </a:effectLst>
              </a:rPr>
              <a:t>Salvo</a:t>
            </a:r>
            <a:r>
              <a:rPr lang="it-IT" dirty="0" smtClean="0"/>
              <a:t> </a:t>
            </a:r>
            <a:r>
              <a:rPr lang="it-IT" dirty="0"/>
              <a:t>quanto previsto per l’impresa </a:t>
            </a:r>
            <a:r>
              <a:rPr lang="it-IT" b="1" dirty="0" smtClean="0">
                <a:effectLst>
                  <a:outerShdw blurRad="38100" dist="38100" dir="2700000" algn="tl">
                    <a:srgbClr val="000000">
                      <a:alpha val="43137"/>
                    </a:srgbClr>
                  </a:outerShdw>
                </a:effectLst>
              </a:rPr>
              <a:t>fallita </a:t>
            </a:r>
            <a:r>
              <a:rPr lang="it-IT" b="1" dirty="0">
                <a:effectLst>
                  <a:outerShdw blurRad="38100" dist="38100" dir="2700000" algn="tl">
                    <a:srgbClr val="000000">
                      <a:alpha val="43137"/>
                    </a:srgbClr>
                  </a:outerShdw>
                </a:effectLst>
              </a:rPr>
              <a:t>o in concordato preventivo </a:t>
            </a:r>
            <a:r>
              <a:rPr lang="it-IT" dirty="0"/>
              <a:t>con continuità aziendale (110, 5), la </a:t>
            </a:r>
            <a:r>
              <a:rPr lang="it-IT" b="1" dirty="0" smtClean="0">
                <a:effectLst>
                  <a:outerShdw blurRad="38100" dist="38100" dir="2700000" algn="tl">
                    <a:srgbClr val="000000">
                      <a:alpha val="43137"/>
                    </a:srgbClr>
                  </a:outerShdw>
                </a:effectLst>
              </a:rPr>
              <a:t>SA </a:t>
            </a:r>
            <a:r>
              <a:rPr lang="it-IT" b="1" dirty="0" smtClean="0">
                <a:solidFill>
                  <a:srgbClr val="FF0000"/>
                </a:solidFill>
                <a:effectLst>
                  <a:outerShdw blurRad="38100" dist="38100" dir="2700000" algn="tl">
                    <a:srgbClr val="000000">
                      <a:alpha val="43137"/>
                    </a:srgbClr>
                  </a:outerShdw>
                </a:effectLst>
              </a:rPr>
              <a:t>può ammettere la sostituzione </a:t>
            </a:r>
            <a:r>
              <a:rPr lang="it-IT" dirty="0" smtClean="0"/>
              <a:t>di un componete (mandatario o mandante) dell’RTI</a:t>
            </a:r>
            <a:r>
              <a:rPr lang="it-IT" b="1" dirty="0" smtClean="0">
                <a:effectLst>
                  <a:outerShdw blurRad="38100" dist="38100" dir="2700000" algn="tl">
                    <a:srgbClr val="000000">
                      <a:alpha val="43137"/>
                    </a:srgbClr>
                  </a:outerShdw>
                </a:effectLst>
              </a:rPr>
              <a:t>:</a:t>
            </a:r>
            <a:r>
              <a:rPr lang="it-IT" dirty="0" smtClean="0"/>
              <a:t> </a:t>
            </a:r>
          </a:p>
          <a:p>
            <a:pPr marL="0" indent="0">
              <a:lnSpc>
                <a:spcPct val="110000"/>
              </a:lnSpc>
              <a:spcBef>
                <a:spcPts val="300"/>
              </a:spcBef>
              <a:buNone/>
            </a:pPr>
            <a:endParaRPr lang="it-IT" dirty="0"/>
          </a:p>
          <a:p>
            <a:endParaRPr lang="it-IT" dirty="0"/>
          </a:p>
        </p:txBody>
      </p:sp>
      <p:sp>
        <p:nvSpPr>
          <p:cNvPr id="4" name="Rettangolo arrotondato 3"/>
          <p:cNvSpPr/>
          <p:nvPr/>
        </p:nvSpPr>
        <p:spPr>
          <a:xfrm>
            <a:off x="683568" y="2801032"/>
            <a:ext cx="4176464" cy="25922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10000"/>
              </a:lnSpc>
              <a:spcBef>
                <a:spcPts val="300"/>
              </a:spcBef>
            </a:pPr>
            <a:r>
              <a:rPr lang="it-IT" sz="2000" dirty="0" smtClean="0"/>
              <a:t>per</a:t>
            </a:r>
            <a:r>
              <a:rPr lang="it-IT" sz="2000" b="1" i="1" dirty="0" smtClean="0">
                <a:solidFill>
                  <a:srgbClr val="00B050"/>
                </a:solidFill>
                <a:effectLst>
                  <a:outerShdw blurRad="38100" dist="38100" dir="2700000" algn="tl">
                    <a:srgbClr val="000000">
                      <a:alpha val="43137"/>
                    </a:srgbClr>
                  </a:outerShdw>
                </a:effectLst>
              </a:rPr>
              <a:t> </a:t>
            </a:r>
            <a:r>
              <a:rPr lang="it-IT" sz="2000" b="1" i="1" dirty="0">
                <a:solidFill>
                  <a:srgbClr val="7E2E3F"/>
                </a:solidFill>
                <a:effectLst>
                  <a:outerShdw blurRad="38100" dist="38100" dir="2700000" algn="tl">
                    <a:srgbClr val="000000">
                      <a:alpha val="43137"/>
                    </a:srgbClr>
                  </a:outerShdw>
                </a:effectLst>
              </a:rPr>
              <a:t>fallimento</a:t>
            </a:r>
            <a:r>
              <a:rPr lang="it-IT" sz="2000" dirty="0">
                <a:solidFill>
                  <a:srgbClr val="7E2E3F"/>
                </a:solidFill>
              </a:rPr>
              <a:t>, </a:t>
            </a:r>
            <a:r>
              <a:rPr lang="it-IT" sz="2000" b="1" i="1" dirty="0">
                <a:solidFill>
                  <a:srgbClr val="7E2E3F"/>
                </a:solidFill>
                <a:effectLst>
                  <a:outerShdw blurRad="38100" dist="38100" dir="2700000" algn="tl">
                    <a:srgbClr val="000000">
                      <a:alpha val="43137"/>
                    </a:srgbClr>
                  </a:outerShdw>
                </a:effectLst>
              </a:rPr>
              <a:t>liquidazione coatta </a:t>
            </a:r>
            <a:r>
              <a:rPr lang="it-IT" sz="2000" dirty="0"/>
              <a:t>amministrativa, </a:t>
            </a:r>
            <a:r>
              <a:rPr lang="it-IT" sz="2000" b="1" i="1" dirty="0">
                <a:solidFill>
                  <a:srgbClr val="7E2E3F"/>
                </a:solidFill>
                <a:effectLst>
                  <a:outerShdw blurRad="38100" dist="38100" dir="2700000" algn="tl">
                    <a:srgbClr val="000000">
                      <a:alpha val="43137"/>
                    </a:srgbClr>
                  </a:outerShdw>
                </a:effectLst>
              </a:rPr>
              <a:t>amministrazione controllata, amministrazione straordinaria, concordato preventivo</a:t>
            </a:r>
            <a:r>
              <a:rPr lang="it-IT" sz="2000" b="1" i="1" dirty="0">
                <a:solidFill>
                  <a:srgbClr val="00B050"/>
                </a:solidFill>
                <a:effectLst>
                  <a:outerShdw blurRad="38100" dist="38100" dir="2700000" algn="tl">
                    <a:srgbClr val="000000">
                      <a:alpha val="43137"/>
                    </a:srgbClr>
                  </a:outerShdw>
                </a:effectLst>
              </a:rPr>
              <a:t> </a:t>
            </a:r>
            <a:r>
              <a:rPr lang="it-IT" sz="2000" dirty="0"/>
              <a:t>ovvero </a:t>
            </a:r>
            <a:r>
              <a:rPr lang="it-IT" sz="2000" b="1" i="1" dirty="0">
                <a:solidFill>
                  <a:srgbClr val="7E2E3F"/>
                </a:solidFill>
                <a:effectLst>
                  <a:outerShdw blurRad="38100" dist="38100" dir="2700000" algn="tl">
                    <a:srgbClr val="000000">
                      <a:alpha val="43137"/>
                    </a:srgbClr>
                  </a:outerShdw>
                </a:effectLst>
              </a:rPr>
              <a:t>procedura di insolvenza concorsuale</a:t>
            </a:r>
            <a:r>
              <a:rPr lang="it-IT" sz="2000" dirty="0">
                <a:solidFill>
                  <a:srgbClr val="7E2E3F"/>
                </a:solidFill>
              </a:rPr>
              <a:t> </a:t>
            </a:r>
            <a:r>
              <a:rPr lang="it-IT" sz="2000" dirty="0"/>
              <a:t>o di </a:t>
            </a:r>
            <a:r>
              <a:rPr lang="it-IT" sz="2000" b="1" i="1" dirty="0">
                <a:solidFill>
                  <a:srgbClr val="7E2E3F"/>
                </a:solidFill>
                <a:effectLst>
                  <a:outerShdw blurRad="38100" dist="38100" dir="2700000" algn="tl">
                    <a:srgbClr val="000000">
                      <a:alpha val="43137"/>
                    </a:srgbClr>
                  </a:outerShdw>
                </a:effectLst>
              </a:rPr>
              <a:t>liquidazione</a:t>
            </a:r>
            <a:endParaRPr lang="it-IT" sz="1600" dirty="0"/>
          </a:p>
        </p:txBody>
      </p:sp>
      <p:sp>
        <p:nvSpPr>
          <p:cNvPr id="5" name="Rettangolo arrotondato 4"/>
          <p:cNvSpPr/>
          <p:nvPr/>
        </p:nvSpPr>
        <p:spPr>
          <a:xfrm>
            <a:off x="5220072" y="3941812"/>
            <a:ext cx="3466728" cy="223261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10000"/>
              </a:lnSpc>
              <a:spcBef>
                <a:spcPts val="300"/>
              </a:spcBef>
            </a:pPr>
            <a:r>
              <a:rPr lang="it-IT" sz="2000" i="1" dirty="0"/>
              <a:t> </a:t>
            </a:r>
            <a:r>
              <a:rPr lang="it-IT" sz="2000" b="1" i="1" dirty="0">
                <a:solidFill>
                  <a:srgbClr val="7E2E3F"/>
                </a:solidFill>
                <a:effectLst>
                  <a:outerShdw blurRad="38100" dist="38100" dir="2700000" algn="tl">
                    <a:srgbClr val="000000">
                      <a:alpha val="43137"/>
                    </a:srgbClr>
                  </a:outerShdw>
                </a:effectLst>
              </a:rPr>
              <a:t>liquidazione giudiziale</a:t>
            </a:r>
            <a:r>
              <a:rPr lang="it-IT" sz="2000" i="1" dirty="0"/>
              <a:t>, </a:t>
            </a:r>
            <a:r>
              <a:rPr lang="it-IT" sz="2000" b="1" i="1" dirty="0">
                <a:solidFill>
                  <a:srgbClr val="7E2E3F"/>
                </a:solidFill>
                <a:effectLst>
                  <a:outerShdw blurRad="38100" dist="38100" dir="2700000" algn="tl">
                    <a:srgbClr val="000000">
                      <a:alpha val="43137"/>
                    </a:srgbClr>
                  </a:outerShdw>
                </a:effectLst>
              </a:rPr>
              <a:t>liquidazione coatta </a:t>
            </a:r>
            <a:r>
              <a:rPr lang="it-IT" sz="2000" i="1" dirty="0"/>
              <a:t>amministrativa, amministrazione straordinaria, concordato preventivo o di </a:t>
            </a:r>
            <a:r>
              <a:rPr lang="it-IT" sz="2000" i="1" dirty="0" smtClean="0"/>
              <a:t>liquidazione</a:t>
            </a:r>
            <a:endParaRPr lang="it-IT" sz="2000" i="1" dirty="0"/>
          </a:p>
        </p:txBody>
      </p:sp>
      <p:sp>
        <p:nvSpPr>
          <p:cNvPr id="7" name="Rettangolo arrotondato 6"/>
          <p:cNvSpPr/>
          <p:nvPr/>
        </p:nvSpPr>
        <p:spPr>
          <a:xfrm>
            <a:off x="5076056" y="2934072"/>
            <a:ext cx="3466728" cy="7837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r">
              <a:lnSpc>
                <a:spcPct val="110000"/>
              </a:lnSpc>
              <a:spcBef>
                <a:spcPts val="300"/>
              </a:spcBef>
            </a:pPr>
            <a:r>
              <a:rPr lang="it-IT" sz="2000" dirty="0" smtClean="0"/>
              <a:t>a </a:t>
            </a:r>
            <a:r>
              <a:rPr lang="it-IT" sz="2000" dirty="0"/>
              <a:t>partire </a:t>
            </a:r>
            <a:r>
              <a:rPr lang="it-IT" sz="2000" i="1" dirty="0">
                <a:effectLst>
                  <a:outerShdw blurRad="38100" dist="38100" dir="2700000" algn="tl">
                    <a:srgbClr val="000000">
                      <a:alpha val="43137"/>
                    </a:srgbClr>
                  </a:outerShdw>
                </a:effectLst>
              </a:rPr>
              <a:t>dal 15 agosto </a:t>
            </a:r>
            <a:r>
              <a:rPr lang="it-IT" sz="2000" i="1" dirty="0" smtClean="0">
                <a:effectLst>
                  <a:outerShdw blurRad="38100" dist="38100" dir="2700000" algn="tl">
                    <a:srgbClr val="000000">
                      <a:alpha val="43137"/>
                    </a:srgbClr>
                  </a:outerShdw>
                </a:effectLst>
              </a:rPr>
              <a:t>2020 </a:t>
            </a:r>
            <a:r>
              <a:rPr lang="it-IT" sz="2000" dirty="0" smtClean="0"/>
              <a:t>ex </a:t>
            </a:r>
            <a:r>
              <a:rPr lang="it-IT" sz="2000" dirty="0"/>
              <a:t>art. </a:t>
            </a:r>
            <a:r>
              <a:rPr lang="it-IT" sz="2000" dirty="0" smtClean="0"/>
              <a:t>372</a:t>
            </a:r>
            <a:r>
              <a:rPr lang="it-IT" sz="2000" dirty="0"/>
              <a:t>, </a:t>
            </a:r>
            <a:r>
              <a:rPr lang="it-IT" sz="2000" dirty="0" smtClean="0"/>
              <a:t>co. </a:t>
            </a:r>
            <a:r>
              <a:rPr lang="it-IT" sz="2000" dirty="0"/>
              <a:t>1d.lgs</a:t>
            </a:r>
            <a:r>
              <a:rPr lang="it-IT" sz="2000" dirty="0" smtClean="0"/>
              <a:t>. 14/2019</a:t>
            </a:r>
            <a:endParaRPr lang="it-IT" sz="2000" dirty="0"/>
          </a:p>
        </p:txBody>
      </p:sp>
      <p:sp>
        <p:nvSpPr>
          <p:cNvPr id="8" name="Freccia in giù 7"/>
          <p:cNvSpPr/>
          <p:nvPr/>
        </p:nvSpPr>
        <p:spPr>
          <a:xfrm>
            <a:off x="2124100" y="2420888"/>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
        <p:nvSpPr>
          <p:cNvPr id="9" name="Freccia in giù 8"/>
          <p:cNvSpPr/>
          <p:nvPr/>
        </p:nvSpPr>
        <p:spPr>
          <a:xfrm rot="16200000">
            <a:off x="4343772" y="3129136"/>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
        <p:nvSpPr>
          <p:cNvPr id="10" name="Freccia in giù 9"/>
          <p:cNvSpPr/>
          <p:nvPr/>
        </p:nvSpPr>
        <p:spPr>
          <a:xfrm>
            <a:off x="6262328" y="3640162"/>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
        <p:nvSpPr>
          <p:cNvPr id="12" name="Rettangolo 11"/>
          <p:cNvSpPr/>
          <p:nvPr/>
        </p:nvSpPr>
        <p:spPr>
          <a:xfrm>
            <a:off x="683568" y="5662996"/>
            <a:ext cx="4572000" cy="923330"/>
          </a:xfrm>
          <a:prstGeom prst="rect">
            <a:avLst/>
          </a:prstGeom>
        </p:spPr>
        <p:txBody>
          <a:bodyPr>
            <a:spAutoFit/>
          </a:bodyPr>
          <a:lstStyle/>
          <a:p>
            <a:r>
              <a:rPr lang="it-IT" i="1" dirty="0" smtClean="0">
                <a:solidFill>
                  <a:srgbClr val="000000"/>
                </a:solidFill>
                <a:latin typeface="Calibri" panose="020F0502020204030204" pitchFamily="34" charset="0"/>
              </a:rPr>
              <a:t>NB: Le </a:t>
            </a:r>
            <a:r>
              <a:rPr lang="it-IT" i="1" dirty="0">
                <a:solidFill>
                  <a:srgbClr val="000000"/>
                </a:solidFill>
                <a:latin typeface="Calibri" panose="020F0502020204030204" pitchFamily="34" charset="0"/>
              </a:rPr>
              <a:t>previsioni </a:t>
            </a:r>
            <a:r>
              <a:rPr lang="it-IT" i="1" dirty="0" smtClean="0">
                <a:solidFill>
                  <a:srgbClr val="000000"/>
                </a:solidFill>
                <a:latin typeface="Calibri" panose="020F0502020204030204" pitchFamily="34" charset="0"/>
              </a:rPr>
              <a:t>trovano </a:t>
            </a:r>
            <a:r>
              <a:rPr lang="it-IT" i="1" dirty="0">
                <a:solidFill>
                  <a:srgbClr val="000000"/>
                </a:solidFill>
                <a:latin typeface="Calibri" panose="020F0502020204030204" pitchFamily="34" charset="0"/>
              </a:rPr>
              <a:t>applicazione anche laddove le modifiche soggettive ivi contemplate si verifichino in fase di gara</a:t>
            </a:r>
            <a:endParaRPr lang="it-IT" i="1" dirty="0"/>
          </a:p>
        </p:txBody>
      </p:sp>
    </p:spTree>
    <p:extLst>
      <p:ext uri="{BB962C8B-B14F-4D97-AF65-F5344CB8AC3E}">
        <p14:creationId xmlns:p14="http://schemas.microsoft.com/office/powerpoint/2010/main" val="1367466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par>
                          <p:cTn id="23" fill="hold">
                            <p:stCondLst>
                              <p:cond delay="1000"/>
                            </p:stCondLst>
                            <p:childTnLst>
                              <p:par>
                                <p:cTn id="24" presetID="2" presetClass="entr" presetSubtype="4"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10"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par>
                          <p:cTn id="32" fill="hold">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1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arrotondato 4"/>
          <p:cNvSpPr/>
          <p:nvPr/>
        </p:nvSpPr>
        <p:spPr>
          <a:xfrm>
            <a:off x="1115616" y="5589239"/>
            <a:ext cx="7704856" cy="99027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r>
              <a:rPr lang="it-IT" dirty="0" smtClean="0"/>
              <a:t>Sostituzione Componente RTI</a:t>
            </a:r>
            <a:endParaRPr lang="it-IT" dirty="0"/>
          </a:p>
        </p:txBody>
      </p:sp>
      <p:sp>
        <p:nvSpPr>
          <p:cNvPr id="3" name="Segnaposto contenuto 2"/>
          <p:cNvSpPr>
            <a:spLocks noGrp="1"/>
          </p:cNvSpPr>
          <p:nvPr>
            <p:ph idx="1"/>
          </p:nvPr>
        </p:nvSpPr>
        <p:spPr>
          <a:xfrm>
            <a:off x="457200" y="1412776"/>
            <a:ext cx="8229600" cy="5256584"/>
          </a:xfrm>
        </p:spPr>
        <p:txBody>
          <a:bodyPr>
            <a:normAutofit fontScale="92500" lnSpcReduction="10000"/>
          </a:bodyPr>
          <a:lstStyle/>
          <a:p>
            <a:pPr>
              <a:lnSpc>
                <a:spcPct val="110000"/>
              </a:lnSpc>
              <a:spcBef>
                <a:spcPts val="300"/>
              </a:spcBef>
            </a:pPr>
            <a:r>
              <a:rPr lang="it-IT" b="1" dirty="0" smtClean="0">
                <a:effectLst>
                  <a:outerShdw blurRad="38100" dist="38100" dir="2700000" algn="tl">
                    <a:srgbClr val="000000">
                      <a:alpha val="43137"/>
                    </a:srgbClr>
                  </a:outerShdw>
                </a:effectLst>
              </a:rPr>
              <a:t>L</a:t>
            </a:r>
            <a:r>
              <a:rPr lang="it-IT" dirty="0" smtClean="0"/>
              <a:t>a </a:t>
            </a:r>
            <a:r>
              <a:rPr lang="it-IT" b="1" dirty="0" smtClean="0">
                <a:effectLst>
                  <a:outerShdw blurRad="38100" dist="38100" dir="2700000" algn="tl">
                    <a:srgbClr val="000000">
                      <a:alpha val="43137"/>
                    </a:srgbClr>
                  </a:outerShdw>
                </a:effectLst>
              </a:rPr>
              <a:t>SA </a:t>
            </a:r>
            <a:r>
              <a:rPr lang="it-IT" b="1" dirty="0" smtClean="0">
                <a:solidFill>
                  <a:srgbClr val="FF0000"/>
                </a:solidFill>
                <a:effectLst>
                  <a:outerShdw blurRad="38100" dist="38100" dir="2700000" algn="tl">
                    <a:srgbClr val="000000">
                      <a:alpha val="43137"/>
                    </a:srgbClr>
                  </a:outerShdw>
                </a:effectLst>
              </a:rPr>
              <a:t>può altresì ammettere la sostituzione </a:t>
            </a:r>
            <a:r>
              <a:rPr lang="it-IT" dirty="0" smtClean="0"/>
              <a:t>di un componete (mandatario o mandante) dell’RTI</a:t>
            </a:r>
            <a:r>
              <a:rPr lang="it-IT" b="1" dirty="0" smtClean="0">
                <a:effectLst>
                  <a:outerShdw blurRad="38100" dist="38100" dir="2700000" algn="tl">
                    <a:srgbClr val="000000">
                      <a:alpha val="43137"/>
                    </a:srgbClr>
                  </a:outerShdw>
                </a:effectLst>
              </a:rPr>
              <a:t>:</a:t>
            </a:r>
            <a:r>
              <a:rPr lang="it-IT" dirty="0" smtClean="0"/>
              <a:t> </a:t>
            </a:r>
          </a:p>
          <a:p>
            <a:pPr>
              <a:lnSpc>
                <a:spcPct val="110000"/>
              </a:lnSpc>
              <a:spcBef>
                <a:spcPts val="300"/>
              </a:spcBef>
            </a:pPr>
            <a:endParaRPr lang="it-IT" sz="1000" dirty="0" smtClean="0"/>
          </a:p>
          <a:p>
            <a:pPr marL="1250950" lvl="2" indent="-536575">
              <a:lnSpc>
                <a:spcPct val="110000"/>
              </a:lnSpc>
              <a:spcBef>
                <a:spcPts val="300"/>
              </a:spcBef>
              <a:buFont typeface="+mj-lt"/>
              <a:buAutoNum type="arabicPeriod"/>
            </a:pPr>
            <a:r>
              <a:rPr lang="it-IT" dirty="0" smtClean="0"/>
              <a:t>in </a:t>
            </a:r>
            <a:r>
              <a:rPr lang="it-IT" dirty="0"/>
              <a:t>caso di </a:t>
            </a:r>
            <a:r>
              <a:rPr lang="it-IT" dirty="0" err="1" smtClean="0"/>
              <a:t>DI</a:t>
            </a:r>
            <a:r>
              <a:rPr lang="it-IT" dirty="0" smtClean="0"/>
              <a:t>: </a:t>
            </a:r>
            <a:r>
              <a:rPr lang="it-IT" b="1" i="1" dirty="0">
                <a:solidFill>
                  <a:srgbClr val="7E2E3F"/>
                </a:solidFill>
                <a:effectLst>
                  <a:outerShdw blurRad="38100" dist="38100" dir="2700000" algn="tl">
                    <a:srgbClr val="000000">
                      <a:alpha val="43137"/>
                    </a:srgbClr>
                  </a:outerShdw>
                </a:effectLst>
              </a:rPr>
              <a:t>morte, interdizione, inabilitazione o </a:t>
            </a:r>
            <a:r>
              <a:rPr lang="it-IT" b="1" i="1" dirty="0" smtClean="0">
                <a:solidFill>
                  <a:srgbClr val="7E2E3F"/>
                </a:solidFill>
                <a:effectLst>
                  <a:outerShdw blurRad="38100" dist="38100" dir="2700000" algn="tl">
                    <a:srgbClr val="000000">
                      <a:alpha val="43137"/>
                    </a:srgbClr>
                  </a:outerShdw>
                </a:effectLst>
              </a:rPr>
              <a:t>[fallimento]</a:t>
            </a:r>
            <a:r>
              <a:rPr lang="it-IT" dirty="0" smtClean="0"/>
              <a:t>;</a:t>
            </a:r>
            <a:endParaRPr lang="it-IT" dirty="0"/>
          </a:p>
          <a:p>
            <a:pPr marL="1250950" lvl="2" indent="-536575">
              <a:lnSpc>
                <a:spcPct val="110000"/>
              </a:lnSpc>
              <a:spcBef>
                <a:spcPts val="300"/>
              </a:spcBef>
              <a:buFont typeface="+mj-lt"/>
              <a:buAutoNum type="arabicPeriod"/>
            </a:pPr>
            <a:r>
              <a:rPr lang="it-IT" dirty="0" smtClean="0"/>
              <a:t>perdita</a:t>
            </a:r>
            <a:r>
              <a:rPr lang="it-IT" dirty="0"/>
              <a:t>, </a:t>
            </a:r>
            <a:r>
              <a:rPr lang="it-IT" b="1" dirty="0">
                <a:solidFill>
                  <a:srgbClr val="FF0000"/>
                </a:solidFill>
                <a:effectLst>
                  <a:outerShdw blurRad="38100" dist="38100" dir="2700000" algn="tl">
                    <a:srgbClr val="000000">
                      <a:alpha val="43137"/>
                    </a:srgbClr>
                  </a:outerShdw>
                </a:effectLst>
              </a:rPr>
              <a:t>in </a:t>
            </a:r>
            <a:r>
              <a:rPr lang="it-IT" b="1" dirty="0" smtClean="0">
                <a:solidFill>
                  <a:srgbClr val="FF0000"/>
                </a:solidFill>
                <a:effectLst>
                  <a:outerShdw blurRad="38100" dist="38100" dir="2700000" algn="tl">
                    <a:srgbClr val="000000">
                      <a:alpha val="43137"/>
                    </a:srgbClr>
                  </a:outerShdw>
                </a:effectLst>
              </a:rPr>
              <a:t>esecuzione</a:t>
            </a:r>
            <a:r>
              <a:rPr lang="it-IT" dirty="0"/>
              <a:t>, dei </a:t>
            </a:r>
            <a:r>
              <a:rPr lang="it-IT" sz="2100" b="1" i="1" dirty="0">
                <a:solidFill>
                  <a:srgbClr val="7E2E3F"/>
                </a:solidFill>
                <a:effectLst>
                  <a:outerShdw blurRad="38100" dist="38100" dir="2700000" algn="tl">
                    <a:srgbClr val="000000">
                      <a:alpha val="43137"/>
                    </a:srgbClr>
                  </a:outerShdw>
                </a:effectLst>
              </a:rPr>
              <a:t>requisiti generali o nei casi previsti dall’ antimafia,</a:t>
            </a:r>
          </a:p>
          <a:p>
            <a:pPr marL="1250950" lvl="2" indent="-536575">
              <a:lnSpc>
                <a:spcPct val="110000"/>
              </a:lnSpc>
              <a:spcBef>
                <a:spcPts val="300"/>
              </a:spcBef>
              <a:buFont typeface="+mj-lt"/>
              <a:buAutoNum type="arabicPeriod"/>
            </a:pPr>
            <a:endParaRPr lang="it-IT" b="1" i="1" dirty="0" smtClean="0">
              <a:solidFill>
                <a:srgbClr val="00B050"/>
              </a:solidFill>
              <a:effectLst>
                <a:outerShdw blurRad="38100" dist="38100" dir="2700000" algn="tl">
                  <a:srgbClr val="000000">
                    <a:alpha val="43137"/>
                  </a:srgbClr>
                </a:outerShdw>
              </a:effectLst>
            </a:endParaRPr>
          </a:p>
          <a:p>
            <a:pPr marL="1250950" lvl="2" indent="-536575">
              <a:lnSpc>
                <a:spcPct val="110000"/>
              </a:lnSpc>
              <a:spcBef>
                <a:spcPts val="300"/>
              </a:spcBef>
              <a:buFont typeface="+mj-lt"/>
              <a:buAutoNum type="arabicPeriod"/>
            </a:pPr>
            <a:endParaRPr lang="it-IT" b="1" i="1" dirty="0">
              <a:solidFill>
                <a:srgbClr val="00B050"/>
              </a:solidFill>
              <a:effectLst>
                <a:outerShdw blurRad="38100" dist="38100" dir="2700000" algn="tl">
                  <a:srgbClr val="000000">
                    <a:alpha val="43137"/>
                  </a:srgbClr>
                </a:outerShdw>
              </a:effectLst>
            </a:endParaRPr>
          </a:p>
          <a:p>
            <a:pPr marL="1250950" lvl="2" indent="-536575">
              <a:lnSpc>
                <a:spcPct val="110000"/>
              </a:lnSpc>
              <a:spcBef>
                <a:spcPts val="300"/>
              </a:spcBef>
              <a:buFont typeface="+mj-lt"/>
              <a:buAutoNum type="arabicPeriod"/>
            </a:pPr>
            <a:endParaRPr lang="it-IT" b="1" i="1" dirty="0" smtClean="0">
              <a:solidFill>
                <a:srgbClr val="00B050"/>
              </a:solidFill>
              <a:effectLst>
                <a:outerShdw blurRad="38100" dist="38100" dir="2700000" algn="tl">
                  <a:srgbClr val="000000">
                    <a:alpha val="43137"/>
                  </a:srgbClr>
                </a:outerShdw>
              </a:effectLst>
            </a:endParaRPr>
          </a:p>
          <a:p>
            <a:pPr marL="1250950" lvl="2" indent="-536575">
              <a:lnSpc>
                <a:spcPct val="110000"/>
              </a:lnSpc>
              <a:spcBef>
                <a:spcPts val="300"/>
              </a:spcBef>
              <a:buFont typeface="+mj-lt"/>
              <a:buAutoNum type="arabicPeriod"/>
            </a:pPr>
            <a:endParaRPr lang="it-IT" b="1" i="1" dirty="0" smtClean="0">
              <a:solidFill>
                <a:srgbClr val="00B050"/>
              </a:solidFill>
              <a:effectLst>
                <a:outerShdw blurRad="38100" dist="38100" dir="2700000" algn="tl">
                  <a:srgbClr val="000000">
                    <a:alpha val="43137"/>
                  </a:srgbClr>
                </a:outerShdw>
              </a:effectLst>
            </a:endParaRPr>
          </a:p>
          <a:p>
            <a:pPr marL="1250950" lvl="2" indent="-536575">
              <a:lnSpc>
                <a:spcPct val="110000"/>
              </a:lnSpc>
              <a:spcBef>
                <a:spcPts val="300"/>
              </a:spcBef>
              <a:buClr>
                <a:srgbClr val="EEECE1">
                  <a:lumMod val="25000"/>
                </a:srgbClr>
              </a:buClr>
              <a:buFont typeface="+mj-lt"/>
              <a:buAutoNum type="arabicPeriod"/>
            </a:pPr>
            <a:r>
              <a:rPr lang="it-IT" dirty="0"/>
              <a:t>per </a:t>
            </a:r>
            <a:r>
              <a:rPr lang="it-IT" sz="2100" b="1" i="1" dirty="0">
                <a:solidFill>
                  <a:srgbClr val="7E2E3F"/>
                </a:solidFill>
                <a:effectLst>
                  <a:outerShdw blurRad="38100" dist="38100" dir="2700000" algn="tl">
                    <a:srgbClr val="000000">
                      <a:alpha val="43137"/>
                    </a:srgbClr>
                  </a:outerShdw>
                </a:effectLst>
              </a:rPr>
              <a:t>recesso</a:t>
            </a:r>
            <a:r>
              <a:rPr lang="it-IT" dirty="0"/>
              <a:t> </a:t>
            </a:r>
            <a:r>
              <a:rPr lang="it-IT" dirty="0" smtClean="0"/>
              <a:t>(48, 19) di </a:t>
            </a:r>
            <a:r>
              <a:rPr lang="it-IT" dirty="0"/>
              <a:t>una o più imprese (</a:t>
            </a:r>
            <a:r>
              <a:rPr lang="it-IT" b="1" dirty="0">
                <a:effectLst>
                  <a:outerShdw blurRad="38100" dist="38100" dir="2700000" algn="tl">
                    <a:srgbClr val="000000">
                      <a:alpha val="43137"/>
                    </a:srgbClr>
                  </a:outerShdw>
                </a:effectLst>
              </a:rPr>
              <a:t>anche qualora il concorrente si riduca ad un </a:t>
            </a:r>
            <a:r>
              <a:rPr lang="it-IT" b="1" dirty="0">
                <a:solidFill>
                  <a:srgbClr val="FF0000"/>
                </a:solidFill>
                <a:effectLst>
                  <a:outerShdw blurRad="38100" dist="38100" dir="2700000" algn="tl">
                    <a:srgbClr val="000000">
                      <a:alpha val="43137"/>
                    </a:srgbClr>
                  </a:outerShdw>
                </a:effectLst>
              </a:rPr>
              <a:t>unico soggetto</a:t>
            </a:r>
            <a:r>
              <a:rPr lang="it-IT" dirty="0"/>
              <a:t>), esclusivamente </a:t>
            </a:r>
            <a:endParaRPr lang="it-IT" dirty="0" smtClean="0"/>
          </a:p>
          <a:p>
            <a:pPr marL="1708150" lvl="3" indent="-536575">
              <a:lnSpc>
                <a:spcPct val="110000"/>
              </a:lnSpc>
              <a:spcBef>
                <a:spcPts val="300"/>
              </a:spcBef>
              <a:buClr>
                <a:srgbClr val="EEECE1">
                  <a:lumMod val="25000"/>
                </a:srgbClr>
              </a:buClr>
              <a:buFont typeface="+mj-lt"/>
              <a:buAutoNum type="arabicPeriod"/>
            </a:pPr>
            <a:r>
              <a:rPr lang="it-IT" dirty="0" smtClean="0"/>
              <a:t>per </a:t>
            </a:r>
            <a:r>
              <a:rPr lang="it-IT" sz="2100" b="1" i="1" dirty="0">
                <a:solidFill>
                  <a:srgbClr val="7E2E3F"/>
                </a:solidFill>
                <a:effectLst>
                  <a:outerShdw blurRad="38100" dist="38100" dir="2700000" algn="tl">
                    <a:srgbClr val="000000">
                      <a:alpha val="43137"/>
                    </a:srgbClr>
                  </a:outerShdw>
                </a:effectLst>
              </a:rPr>
              <a:t>esigenze organizzative del raggruppamento </a:t>
            </a:r>
            <a:r>
              <a:rPr lang="it-IT" dirty="0"/>
              <a:t>(48, 19), </a:t>
            </a:r>
            <a:endParaRPr lang="it-IT" dirty="0" smtClean="0"/>
          </a:p>
          <a:p>
            <a:pPr marL="1708150" lvl="3" indent="-536575">
              <a:lnSpc>
                <a:spcPct val="110000"/>
              </a:lnSpc>
              <a:spcBef>
                <a:spcPts val="300"/>
              </a:spcBef>
              <a:buClr>
                <a:srgbClr val="EEECE1">
                  <a:lumMod val="25000"/>
                </a:srgbClr>
              </a:buClr>
              <a:buFont typeface="+mj-lt"/>
              <a:buAutoNum type="arabicPeriod"/>
            </a:pPr>
            <a:endParaRPr lang="it-IT" sz="1200" dirty="0" smtClean="0"/>
          </a:p>
          <a:p>
            <a:pPr marL="1708150" lvl="3" indent="-536575">
              <a:lnSpc>
                <a:spcPct val="110000"/>
              </a:lnSpc>
              <a:spcBef>
                <a:spcPts val="300"/>
              </a:spcBef>
              <a:buClr>
                <a:srgbClr val="EEECE1">
                  <a:lumMod val="25000"/>
                </a:srgbClr>
              </a:buClr>
              <a:buFont typeface="+mj-lt"/>
              <a:buAutoNum type="arabicPeriod"/>
            </a:pPr>
            <a:r>
              <a:rPr lang="it-IT" dirty="0" smtClean="0"/>
              <a:t>se </a:t>
            </a:r>
            <a:r>
              <a:rPr lang="it-IT" b="1" dirty="0" smtClean="0">
                <a:solidFill>
                  <a:srgbClr val="FF0000"/>
                </a:solidFill>
                <a:effectLst>
                  <a:outerShdw blurRad="38100" dist="38100" dir="2700000" algn="tl">
                    <a:srgbClr val="000000">
                      <a:alpha val="43137"/>
                    </a:srgbClr>
                  </a:outerShdw>
                </a:effectLst>
              </a:rPr>
              <a:t>non</a:t>
            </a:r>
            <a:r>
              <a:rPr lang="it-IT" dirty="0" smtClean="0"/>
              <a:t> </a:t>
            </a:r>
            <a:r>
              <a:rPr lang="it-IT" b="1" dirty="0" smtClean="0">
                <a:effectLst>
                  <a:outerShdw blurRad="38100" dist="38100" dir="2700000" algn="tl">
                    <a:srgbClr val="000000">
                      <a:alpha val="43137"/>
                    </a:srgbClr>
                  </a:outerShdw>
                </a:effectLst>
              </a:rPr>
              <a:t>elude </a:t>
            </a:r>
            <a:r>
              <a:rPr lang="it-IT" b="1" dirty="0">
                <a:effectLst>
                  <a:outerShdw blurRad="38100" dist="38100" dir="2700000" algn="tl">
                    <a:srgbClr val="000000">
                      <a:alpha val="43137"/>
                    </a:srgbClr>
                  </a:outerShdw>
                </a:effectLst>
              </a:rPr>
              <a:t>la mancanza di un requisito </a:t>
            </a:r>
            <a:r>
              <a:rPr lang="it-IT" dirty="0"/>
              <a:t>di </a:t>
            </a:r>
            <a:r>
              <a:rPr lang="it-IT" dirty="0" smtClean="0"/>
              <a:t>partecipazione</a:t>
            </a:r>
          </a:p>
          <a:p>
            <a:pPr marL="1708150" lvl="3" indent="-536575">
              <a:lnSpc>
                <a:spcPct val="110000"/>
              </a:lnSpc>
              <a:spcBef>
                <a:spcPts val="300"/>
              </a:spcBef>
              <a:buClr>
                <a:srgbClr val="EEECE1">
                  <a:lumMod val="25000"/>
                </a:srgbClr>
              </a:buClr>
              <a:buFont typeface="+mj-lt"/>
              <a:buAutoNum type="arabicPeriod"/>
            </a:pPr>
            <a:r>
              <a:rPr lang="it-IT" dirty="0" smtClean="0">
                <a:ea typeface="Times New Roman" panose="02020603050405020304" pitchFamily="18" charset="0"/>
              </a:rPr>
              <a:t>se le rimanenti </a:t>
            </a:r>
            <a:r>
              <a:rPr lang="it-IT" dirty="0">
                <a:ea typeface="Times New Roman" panose="02020603050405020304" pitchFamily="18" charset="0"/>
              </a:rPr>
              <a:t>hanno i requisiti di </a:t>
            </a:r>
            <a:r>
              <a:rPr lang="it-IT" b="1" dirty="0">
                <a:effectLst>
                  <a:outerShdw blurRad="38100" dist="38100" dir="2700000" algn="tl">
                    <a:srgbClr val="000000">
                      <a:alpha val="43137"/>
                    </a:srgbClr>
                  </a:outerShdw>
                </a:effectLst>
                <a:ea typeface="Times New Roman" panose="02020603050405020304" pitchFamily="18" charset="0"/>
              </a:rPr>
              <a:t>qualificazione adeguati ai lavori ancora da eseguire</a:t>
            </a:r>
            <a:r>
              <a:rPr lang="it-IT" dirty="0">
                <a:ea typeface="Times New Roman" panose="02020603050405020304" pitchFamily="18" charset="0"/>
              </a:rPr>
              <a:t>. </a:t>
            </a:r>
          </a:p>
          <a:p>
            <a:endParaRPr lang="it-IT" sz="1800" dirty="0"/>
          </a:p>
        </p:txBody>
      </p:sp>
      <p:sp>
        <p:nvSpPr>
          <p:cNvPr id="4" name="Freccia in giù 3"/>
          <p:cNvSpPr/>
          <p:nvPr/>
        </p:nvSpPr>
        <p:spPr>
          <a:xfrm>
            <a:off x="7560592" y="5212779"/>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
        <p:nvSpPr>
          <p:cNvPr id="6" name="Rettangolo arrotondato 5"/>
          <p:cNvSpPr/>
          <p:nvPr/>
        </p:nvSpPr>
        <p:spPr>
          <a:xfrm>
            <a:off x="1722140" y="3220541"/>
            <a:ext cx="6964660" cy="10827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lnSpc>
                <a:spcPct val="110000"/>
              </a:lnSpc>
              <a:spcBef>
                <a:spcPts val="300"/>
              </a:spcBef>
            </a:pPr>
            <a:r>
              <a:rPr lang="it-IT" sz="2000" i="1" dirty="0" smtClean="0"/>
              <a:t>NB: Per il Codice antimafia, la causa ostativa </a:t>
            </a:r>
            <a:r>
              <a:rPr lang="it-IT" sz="2000" i="1" dirty="0" smtClean="0">
                <a:solidFill>
                  <a:schemeClr val="dk1"/>
                </a:solidFill>
              </a:rPr>
              <a:t>deve colpire una mandante, da </a:t>
            </a:r>
            <a:r>
              <a:rPr lang="it-IT" sz="2000" i="1" dirty="0" smtClean="0"/>
              <a:t>estromettere/sostituire anteriormente </a:t>
            </a:r>
            <a:r>
              <a:rPr lang="it-IT" sz="2000" i="1" dirty="0"/>
              <a:t>alla stipulazione del </a:t>
            </a:r>
            <a:r>
              <a:rPr lang="it-IT" sz="2000" i="1" dirty="0" smtClean="0"/>
              <a:t>contratto </a:t>
            </a:r>
            <a:r>
              <a:rPr lang="it-IT" sz="2000" i="1" dirty="0" smtClean="0">
                <a:solidFill>
                  <a:schemeClr val="dk1"/>
                </a:solidFill>
              </a:rPr>
              <a:t>(</a:t>
            </a:r>
            <a:r>
              <a:rPr lang="da-DK" sz="2000" b="1" i="1" dirty="0" smtClean="0">
                <a:solidFill>
                  <a:srgbClr val="7E2E3F"/>
                </a:solidFill>
                <a:effectLst>
                  <a:outerShdw blurRad="38100" dist="38100" dir="2700000" algn="tl">
                    <a:srgbClr val="000000">
                      <a:alpha val="43137"/>
                    </a:srgbClr>
                  </a:outerShdw>
                </a:effectLst>
              </a:rPr>
              <a:t>art</a:t>
            </a:r>
            <a:r>
              <a:rPr lang="da-DK" sz="2000" b="1" i="1" dirty="0">
                <a:solidFill>
                  <a:srgbClr val="7E2E3F"/>
                </a:solidFill>
                <a:effectLst>
                  <a:outerShdw blurRad="38100" dist="38100" dir="2700000" algn="tl">
                    <a:srgbClr val="000000">
                      <a:alpha val="43137"/>
                    </a:srgbClr>
                  </a:outerShdw>
                </a:effectLst>
              </a:rPr>
              <a:t>. 95 del d.lgs. n. 159 del 2011</a:t>
            </a:r>
            <a:r>
              <a:rPr lang="da-DK" sz="2000" i="1" dirty="0" smtClean="0">
                <a:solidFill>
                  <a:schemeClr val="dk1"/>
                </a:solidFill>
              </a:rPr>
              <a:t>)</a:t>
            </a:r>
            <a:endParaRPr lang="it-IT" sz="2000" i="1" dirty="0">
              <a:solidFill>
                <a:schemeClr val="dk1"/>
              </a:solidFill>
            </a:endParaRPr>
          </a:p>
        </p:txBody>
      </p:sp>
    </p:spTree>
    <p:extLst>
      <p:ext uri="{BB962C8B-B14F-4D97-AF65-F5344CB8AC3E}">
        <p14:creationId xmlns:p14="http://schemas.microsoft.com/office/powerpoint/2010/main" val="3792682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par>
                          <p:cTn id="8" fill="hold">
                            <p:stCondLst>
                              <p:cond delay="3000"/>
                            </p:stCondLst>
                            <p:childTnLst>
                              <p:par>
                                <p:cTn id="9" presetID="10" presetClass="entr" presetSubtype="0" fill="hold" nodeType="afterEffect">
                                  <p:stCondLst>
                                    <p:cond delay="150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childTnLst>
                          </p:cTn>
                        </p:par>
                        <p:par>
                          <p:cTn id="12" fill="hold">
                            <p:stCondLst>
                              <p:cond delay="5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1250"/>
                                  </p:stCondLst>
                                  <p:childTnLst>
                                    <p:set>
                                      <p:cBhvr>
                                        <p:cTn id="19" dur="1" fill="hold">
                                          <p:stCondLst>
                                            <p:cond delay="0"/>
                                          </p:stCondLst>
                                        </p:cTn>
                                        <p:tgtEl>
                                          <p:spTgt spid="3">
                                            <p:txEl>
                                              <p:pRg st="8" end="8"/>
                                            </p:txEl>
                                          </p:spTgt>
                                        </p:tgtEl>
                                        <p:attrNameLst>
                                          <p:attrName>style.visibility</p:attrName>
                                        </p:attrNameLst>
                                      </p:cBhvr>
                                      <p:to>
                                        <p:strVal val="visible"/>
                                      </p:to>
                                    </p:set>
                                    <p:animEffect transition="in" filter="fade">
                                      <p:cBhvr>
                                        <p:cTn id="20" dur="500"/>
                                        <p:tgtEl>
                                          <p:spTgt spid="3">
                                            <p:txEl>
                                              <p:pRg st="8" end="8"/>
                                            </p:txEl>
                                          </p:spTgt>
                                        </p:tgtEl>
                                      </p:cBhvr>
                                    </p:animEffect>
                                  </p:childTnLst>
                                </p:cTn>
                              </p:par>
                            </p:childTnLst>
                          </p:cTn>
                        </p:par>
                        <p:par>
                          <p:cTn id="21" fill="hold">
                            <p:stCondLst>
                              <p:cond delay="1750"/>
                            </p:stCondLst>
                            <p:childTnLst>
                              <p:par>
                                <p:cTn id="22" presetID="10" presetClass="entr" presetSubtype="0" fill="hold" nodeType="afterEffect">
                                  <p:stCondLst>
                                    <p:cond delay="175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fade">
                                      <p:cBhvr>
                                        <p:cTn id="24" dur="500"/>
                                        <p:tgtEl>
                                          <p:spTgt spid="3">
                                            <p:txEl>
                                              <p:pRg st="9" end="9"/>
                                            </p:txEl>
                                          </p:spTgt>
                                        </p:tgtEl>
                                      </p:cBhvr>
                                    </p:animEffect>
                                  </p:childTnLst>
                                </p:cTn>
                              </p:par>
                              <p:par>
                                <p:cTn id="25" presetID="2" presetClass="entr" presetSubtype="4" fill="hold"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par>
                          <p:cTn id="29" fill="hold">
                            <p:stCondLst>
                              <p:cond delay="4000"/>
                            </p:stCondLst>
                            <p:childTnLst>
                              <p:par>
                                <p:cTn id="30" presetID="10" presetClass="entr" presetSubtype="0" fill="hold" nodeType="afterEffect">
                                  <p:stCondLst>
                                    <p:cond delay="125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fade">
                                      <p:cBhvr>
                                        <p:cTn id="32" dur="500"/>
                                        <p:tgtEl>
                                          <p:spTgt spid="3">
                                            <p:txEl>
                                              <p:pRg st="11" end="11"/>
                                            </p:txEl>
                                          </p:spTgt>
                                        </p:tgtEl>
                                      </p:cBhvr>
                                    </p:animEffect>
                                  </p:childTnLst>
                                </p:cTn>
                              </p:par>
                            </p:childTnLst>
                          </p:cTn>
                        </p:par>
                        <p:par>
                          <p:cTn id="33" fill="hold">
                            <p:stCondLst>
                              <p:cond delay="5750"/>
                            </p:stCondLst>
                            <p:childTnLst>
                              <p:par>
                                <p:cTn id="34" presetID="10" presetClass="entr" presetSubtype="0" fill="hold" nodeType="afterEffect">
                                  <p:stCondLst>
                                    <p:cond delay="1250"/>
                                  </p:stCondLst>
                                  <p:childTnLst>
                                    <p:set>
                                      <p:cBhvr>
                                        <p:cTn id="35" dur="1" fill="hold">
                                          <p:stCondLst>
                                            <p:cond delay="0"/>
                                          </p:stCondLst>
                                        </p:cTn>
                                        <p:tgtEl>
                                          <p:spTgt spid="3">
                                            <p:txEl>
                                              <p:pRg st="12" end="12"/>
                                            </p:txEl>
                                          </p:spTgt>
                                        </p:tgtEl>
                                        <p:attrNameLst>
                                          <p:attrName>style.visibility</p:attrName>
                                        </p:attrNameLst>
                                      </p:cBhvr>
                                      <p:to>
                                        <p:strVal val="visible"/>
                                      </p:to>
                                    </p:set>
                                    <p:animEffect transition="in" filter="fade">
                                      <p:cBhvr>
                                        <p:cTn id="36" dur="500"/>
                                        <p:tgtEl>
                                          <p:spTgt spid="3">
                                            <p:txEl>
                                              <p:pRg st="12" end="12"/>
                                            </p:txEl>
                                          </p:spTgt>
                                        </p:tgtEl>
                                      </p:cBhvr>
                                    </p:animEffect>
                                  </p:childTnLst>
                                </p:cTn>
                              </p:par>
                            </p:childTnLst>
                          </p:cTn>
                        </p:par>
                        <p:par>
                          <p:cTn id="37" fill="hold">
                            <p:stCondLst>
                              <p:cond delay="7500"/>
                            </p:stCondLst>
                            <p:childTnLst>
                              <p:par>
                                <p:cTn id="38" presetID="10" presetClass="entr" presetSubtype="0" fill="hold" grpId="0" nodeType="after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Effetti della sostituzione</a:t>
            </a:r>
            <a:endParaRPr lang="it-IT" dirty="0"/>
          </a:p>
        </p:txBody>
      </p:sp>
      <p:sp>
        <p:nvSpPr>
          <p:cNvPr id="3" name="Segnaposto contenuto 2"/>
          <p:cNvSpPr>
            <a:spLocks noGrp="1"/>
          </p:cNvSpPr>
          <p:nvPr>
            <p:ph idx="1"/>
          </p:nvPr>
        </p:nvSpPr>
        <p:spPr>
          <a:xfrm>
            <a:off x="457200" y="1600200"/>
            <a:ext cx="8229600" cy="4997152"/>
          </a:xfrm>
        </p:spPr>
        <p:txBody>
          <a:bodyPr>
            <a:normAutofit/>
          </a:bodyPr>
          <a:lstStyle/>
          <a:p>
            <a:pPr>
              <a:lnSpc>
                <a:spcPct val="115000"/>
              </a:lnSpc>
            </a:pPr>
            <a:r>
              <a:rPr lang="it-IT" dirty="0" smtClean="0"/>
              <a:t>Laddove il venir meno riguardi:</a:t>
            </a:r>
          </a:p>
          <a:p>
            <a:pPr lvl="1">
              <a:lnSpc>
                <a:spcPct val="115000"/>
              </a:lnSpc>
            </a:pPr>
            <a:r>
              <a:rPr lang="it-IT" b="1" dirty="0" smtClean="0">
                <a:solidFill>
                  <a:srgbClr val="FF0000"/>
                </a:solidFill>
                <a:effectLst>
                  <a:outerShdw blurRad="38100" dist="38100" dir="2700000" algn="tl">
                    <a:srgbClr val="000000">
                      <a:alpha val="43137"/>
                    </a:srgbClr>
                  </a:outerShdw>
                </a:effectLst>
              </a:rPr>
              <a:t>MANDATARIO </a:t>
            </a:r>
            <a:r>
              <a:rPr lang="it-IT" dirty="0"/>
              <a:t>(48, 17), </a:t>
            </a:r>
            <a:r>
              <a:rPr lang="it-IT" dirty="0" smtClean="0"/>
              <a:t>la </a:t>
            </a:r>
            <a:r>
              <a:rPr lang="it-IT" b="1" dirty="0" smtClean="0">
                <a:effectLst>
                  <a:outerShdw blurRad="38100" dist="38100" dir="2700000" algn="tl">
                    <a:srgbClr val="000000">
                      <a:alpha val="43137"/>
                    </a:srgbClr>
                  </a:outerShdw>
                </a:effectLst>
              </a:rPr>
              <a:t>SA:</a:t>
            </a:r>
            <a:r>
              <a:rPr lang="it-IT" dirty="0" smtClean="0"/>
              <a:t> </a:t>
            </a:r>
            <a:endParaRPr lang="it-IT" i="1" dirty="0" smtClean="0"/>
          </a:p>
          <a:p>
            <a:pPr lvl="2">
              <a:lnSpc>
                <a:spcPct val="115000"/>
              </a:lnSpc>
            </a:pPr>
            <a:r>
              <a:rPr lang="it-IT" dirty="0" smtClean="0"/>
              <a:t>può </a:t>
            </a:r>
            <a:r>
              <a:rPr lang="it-IT" b="1" dirty="0" smtClean="0">
                <a:solidFill>
                  <a:srgbClr val="FF0000"/>
                </a:solidFill>
                <a:effectLst>
                  <a:outerShdw blurRad="38100" dist="38100" dir="2700000" algn="tl">
                    <a:srgbClr val="000000">
                      <a:alpha val="43137"/>
                    </a:srgbClr>
                  </a:outerShdw>
                </a:effectLst>
              </a:rPr>
              <a:t>proseguire il rapporto di appalto con altro mandatario </a:t>
            </a:r>
            <a:r>
              <a:rPr lang="it-IT" dirty="0" smtClean="0"/>
              <a:t>(48, 17), </a:t>
            </a:r>
            <a:r>
              <a:rPr lang="it-IT" b="1" dirty="0" smtClean="0">
                <a:effectLst>
                  <a:outerShdw blurRad="38100" dist="38100" dir="2700000" algn="tl">
                    <a:srgbClr val="000000">
                      <a:alpha val="43137"/>
                    </a:srgbClr>
                  </a:outerShdw>
                </a:effectLst>
              </a:rPr>
              <a:t>purché qualificato </a:t>
            </a:r>
            <a:r>
              <a:rPr lang="it-IT" dirty="0" smtClean="0"/>
              <a:t>in ragione dei lavori ancora da eseguire, </a:t>
            </a:r>
          </a:p>
          <a:p>
            <a:pPr lvl="2">
              <a:lnSpc>
                <a:spcPct val="115000"/>
              </a:lnSpc>
            </a:pPr>
            <a:r>
              <a:rPr lang="it-IT" b="1" dirty="0" smtClean="0">
                <a:solidFill>
                  <a:srgbClr val="FF0000"/>
                </a:solidFill>
                <a:effectLst>
                  <a:outerShdw blurRad="38100" dist="38100" dir="2700000" algn="tl">
                    <a:srgbClr val="000000">
                      <a:alpha val="43137"/>
                    </a:srgbClr>
                  </a:outerShdw>
                </a:effectLst>
              </a:rPr>
              <a:t>non </a:t>
            </a:r>
            <a:r>
              <a:rPr lang="it-IT" b="1" dirty="0">
                <a:solidFill>
                  <a:srgbClr val="FF0000"/>
                </a:solidFill>
                <a:effectLst>
                  <a:outerShdw blurRad="38100" dist="38100" dir="2700000" algn="tl">
                    <a:srgbClr val="000000">
                      <a:alpha val="43137"/>
                    </a:srgbClr>
                  </a:outerShdw>
                </a:effectLst>
              </a:rPr>
              <a:t>sussistendo tali condizioni deve recedere dal contratto</a:t>
            </a:r>
            <a:r>
              <a:rPr lang="it-IT" dirty="0" smtClean="0"/>
              <a:t>.</a:t>
            </a:r>
          </a:p>
          <a:p>
            <a:pPr lvl="2">
              <a:lnSpc>
                <a:spcPct val="115000"/>
              </a:lnSpc>
            </a:pPr>
            <a:endParaRPr lang="it-IT" sz="200" dirty="0" smtClean="0"/>
          </a:p>
          <a:p>
            <a:pPr lvl="1">
              <a:lnSpc>
                <a:spcPct val="115000"/>
              </a:lnSpc>
            </a:pPr>
            <a:r>
              <a:rPr lang="it-IT" b="1" dirty="0" smtClean="0">
                <a:solidFill>
                  <a:srgbClr val="FF0000"/>
                </a:solidFill>
                <a:effectLst>
                  <a:outerShdw blurRad="38100" dist="38100" dir="2700000" algn="tl">
                    <a:srgbClr val="000000">
                      <a:alpha val="43137"/>
                    </a:srgbClr>
                  </a:outerShdw>
                </a:effectLst>
              </a:rPr>
              <a:t>MANDANTE </a:t>
            </a:r>
            <a:r>
              <a:rPr lang="it-IT" dirty="0"/>
              <a:t>(48, </a:t>
            </a:r>
            <a:r>
              <a:rPr lang="it-IT" dirty="0" smtClean="0"/>
              <a:t>18), </a:t>
            </a:r>
            <a:r>
              <a:rPr lang="it-IT" dirty="0"/>
              <a:t>la </a:t>
            </a:r>
            <a:r>
              <a:rPr lang="it-IT" b="1" dirty="0">
                <a:effectLst>
                  <a:outerShdw blurRad="38100" dist="38100" dir="2700000" algn="tl">
                    <a:srgbClr val="000000">
                      <a:alpha val="43137"/>
                    </a:srgbClr>
                  </a:outerShdw>
                </a:effectLst>
              </a:rPr>
              <a:t>SA:</a:t>
            </a:r>
            <a:r>
              <a:rPr lang="it-IT" dirty="0"/>
              <a:t> </a:t>
            </a:r>
            <a:endParaRPr lang="it-IT" i="1" dirty="0"/>
          </a:p>
          <a:p>
            <a:pPr lvl="2">
              <a:lnSpc>
                <a:spcPct val="90000"/>
              </a:lnSpc>
            </a:pPr>
            <a:r>
              <a:rPr lang="it-IT" b="1" dirty="0">
                <a:solidFill>
                  <a:srgbClr val="FF0000"/>
                </a:solidFill>
                <a:effectLst>
                  <a:outerShdw blurRad="38100" dist="38100" dir="2700000" algn="tl">
                    <a:srgbClr val="000000">
                      <a:alpha val="43137"/>
                    </a:srgbClr>
                  </a:outerShdw>
                </a:effectLst>
              </a:rPr>
              <a:t>ammette la sostituzione dell’OE </a:t>
            </a:r>
            <a:r>
              <a:rPr lang="it-IT" dirty="0"/>
              <a:t>(non è più previsto il recesso) </a:t>
            </a:r>
            <a:r>
              <a:rPr lang="it-IT" b="1" dirty="0">
                <a:solidFill>
                  <a:srgbClr val="FF0000"/>
                </a:solidFill>
                <a:effectLst>
                  <a:outerShdw blurRad="38100" dist="38100" dir="2700000" algn="tl">
                    <a:srgbClr val="000000">
                      <a:alpha val="43137"/>
                    </a:srgbClr>
                  </a:outerShdw>
                </a:effectLst>
              </a:rPr>
              <a:t>e</a:t>
            </a:r>
            <a:r>
              <a:rPr lang="it-IT" dirty="0"/>
              <a:t>,</a:t>
            </a:r>
          </a:p>
          <a:p>
            <a:pPr lvl="2">
              <a:lnSpc>
                <a:spcPct val="90000"/>
              </a:lnSpc>
            </a:pPr>
            <a:r>
              <a:rPr lang="it-IT" b="1" dirty="0">
                <a:solidFill>
                  <a:srgbClr val="FF0000"/>
                </a:solidFill>
                <a:effectLst>
                  <a:outerShdw blurRad="38100" dist="38100" dir="2700000" algn="tl">
                    <a:srgbClr val="000000">
                      <a:alpha val="43137"/>
                    </a:srgbClr>
                  </a:outerShdw>
                </a:effectLst>
              </a:rPr>
              <a:t>ove non indichi altro OE </a:t>
            </a:r>
            <a:r>
              <a:rPr lang="it-IT" dirty="0"/>
              <a:t>subentrante, impone l’esecuzione: </a:t>
            </a:r>
          </a:p>
          <a:p>
            <a:pPr lvl="3">
              <a:lnSpc>
                <a:spcPct val="90000"/>
              </a:lnSpc>
            </a:pPr>
            <a:r>
              <a:rPr lang="it-IT" b="1" i="1" dirty="0">
                <a:solidFill>
                  <a:srgbClr val="804A4B"/>
                </a:solidFill>
                <a:effectLst>
                  <a:outerShdw blurRad="38100" dist="38100" dir="2700000" algn="tl">
                    <a:srgbClr val="000000">
                      <a:alpha val="43137"/>
                    </a:srgbClr>
                  </a:outerShdw>
                </a:effectLst>
              </a:rPr>
              <a:t>diretta al mandatario o a mezzo degli altri mandanti</a:t>
            </a:r>
          </a:p>
          <a:p>
            <a:pPr marL="1371600" lvl="3" indent="0">
              <a:lnSpc>
                <a:spcPct val="90000"/>
              </a:lnSpc>
              <a:buNone/>
            </a:pPr>
            <a:r>
              <a:rPr lang="it-IT" dirty="0"/>
              <a:t>in possesso di </a:t>
            </a:r>
            <a:r>
              <a:rPr lang="it-IT" b="1" dirty="0">
                <a:effectLst>
                  <a:outerShdw blurRad="38100" dist="38100" dir="2700000" algn="tl">
                    <a:srgbClr val="000000">
                      <a:alpha val="43137"/>
                    </a:srgbClr>
                  </a:outerShdw>
                </a:effectLst>
              </a:rPr>
              <a:t>qualificazione adeguata ai lavori </a:t>
            </a:r>
            <a:r>
              <a:rPr lang="it-IT" b="1" dirty="0" smtClean="0">
                <a:effectLst>
                  <a:outerShdw blurRad="38100" dist="38100" dir="2700000" algn="tl">
                    <a:srgbClr val="000000">
                      <a:alpha val="43137"/>
                    </a:srgbClr>
                  </a:outerShdw>
                </a:effectLst>
              </a:rPr>
              <a:t>da </a:t>
            </a:r>
            <a:r>
              <a:rPr lang="it-IT" b="1" dirty="0">
                <a:effectLst>
                  <a:outerShdw blurRad="38100" dist="38100" dir="2700000" algn="tl">
                    <a:srgbClr val="000000">
                      <a:alpha val="43137"/>
                    </a:srgbClr>
                  </a:outerShdw>
                </a:effectLst>
              </a:rPr>
              <a:t>eseguire</a:t>
            </a:r>
            <a:r>
              <a:rPr lang="it-IT" dirty="0"/>
              <a:t>.</a:t>
            </a:r>
          </a:p>
          <a:p>
            <a:pPr lvl="1">
              <a:lnSpc>
                <a:spcPct val="115000"/>
              </a:lnSpc>
            </a:pPr>
            <a:endParaRPr lang="it-IT" sz="2200" dirty="0"/>
          </a:p>
          <a:p>
            <a:endParaRPr lang="it-IT" dirty="0"/>
          </a:p>
        </p:txBody>
      </p:sp>
      <p:sp>
        <p:nvSpPr>
          <p:cNvPr id="5" name="Rettangolo arrotondato 4"/>
          <p:cNvSpPr/>
          <p:nvPr/>
        </p:nvSpPr>
        <p:spPr>
          <a:xfrm>
            <a:off x="899592" y="5441877"/>
            <a:ext cx="8064896" cy="89148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just" fontAlgn="auto">
              <a:spcBef>
                <a:spcPct val="20000"/>
              </a:spcBef>
              <a:spcAft>
                <a:spcPts val="0"/>
              </a:spcAft>
              <a:buClr>
                <a:srgbClr val="00B050"/>
              </a:buClr>
            </a:pPr>
            <a:r>
              <a:rPr lang="it-IT" sz="1900" i="1" dirty="0" smtClean="0">
                <a:solidFill>
                  <a:prstClr val="black"/>
                </a:solidFill>
                <a:ea typeface="Times New Roman" panose="02020603050405020304" pitchFamily="18" charset="0"/>
                <a:cs typeface="Verdana" pitchFamily="34" charset="0"/>
              </a:rPr>
              <a:t>NB: Secondo l’AVCP l'</a:t>
            </a:r>
            <a:r>
              <a:rPr lang="it-IT" sz="1900" b="1" i="1" dirty="0" smtClean="0">
                <a:solidFill>
                  <a:srgbClr val="804A4B"/>
                </a:solidFill>
                <a:effectLst>
                  <a:outerShdw blurRad="38100" dist="38100" dir="2700000" algn="tl">
                    <a:srgbClr val="000000">
                      <a:alpha val="43137"/>
                    </a:srgbClr>
                  </a:outerShdw>
                </a:effectLst>
                <a:ea typeface="Verdana" pitchFamily="34" charset="0"/>
                <a:cs typeface="Verdana" pitchFamily="34" charset="0"/>
              </a:rPr>
              <a:t>immodificabilità </a:t>
            </a:r>
            <a:r>
              <a:rPr lang="it-IT" sz="1900" b="1" i="1" dirty="0">
                <a:solidFill>
                  <a:srgbClr val="804A4B"/>
                </a:solidFill>
                <a:effectLst>
                  <a:outerShdw blurRad="38100" dist="38100" dir="2700000" algn="tl">
                    <a:srgbClr val="000000">
                      <a:alpha val="43137"/>
                    </a:srgbClr>
                  </a:outerShdw>
                </a:effectLst>
                <a:ea typeface="Verdana" pitchFamily="34" charset="0"/>
                <a:cs typeface="Verdana" pitchFamily="34" charset="0"/>
              </a:rPr>
              <a:t>soggettiva dei partecipanti </a:t>
            </a:r>
            <a:r>
              <a:rPr lang="it-IT" sz="1900" i="1" dirty="0" smtClean="0">
                <a:solidFill>
                  <a:prstClr val="black"/>
                </a:solidFill>
                <a:ea typeface="Times New Roman" panose="02020603050405020304" pitchFamily="18" charset="0"/>
                <a:cs typeface="Verdana" pitchFamily="34" charset="0"/>
              </a:rPr>
              <a:t>garantisce la SA, le </a:t>
            </a:r>
            <a:r>
              <a:rPr lang="it-IT" sz="1900" i="1" dirty="0">
                <a:solidFill>
                  <a:prstClr val="black"/>
                </a:solidFill>
                <a:ea typeface="Times New Roman" panose="02020603050405020304" pitchFamily="18" charset="0"/>
                <a:cs typeface="Verdana" pitchFamily="34" charset="0"/>
              </a:rPr>
              <a:t>eccezioni </a:t>
            </a:r>
            <a:r>
              <a:rPr lang="it-IT" sz="1900" i="1" dirty="0" smtClean="0">
                <a:solidFill>
                  <a:prstClr val="black"/>
                </a:solidFill>
                <a:ea typeface="Times New Roman" panose="02020603050405020304" pitchFamily="18" charset="0"/>
                <a:cs typeface="Verdana" pitchFamily="34" charset="0"/>
              </a:rPr>
              <a:t>(indipendenti </a:t>
            </a:r>
            <a:r>
              <a:rPr lang="it-IT" sz="1900" i="1" dirty="0">
                <a:solidFill>
                  <a:prstClr val="black"/>
                </a:solidFill>
                <a:ea typeface="Times New Roman" panose="02020603050405020304" pitchFamily="18" charset="0"/>
                <a:cs typeface="Verdana" pitchFamily="34" charset="0"/>
              </a:rPr>
              <a:t>dalla volontà </a:t>
            </a:r>
            <a:r>
              <a:rPr lang="it-IT" sz="1900" i="1" dirty="0" smtClean="0">
                <a:solidFill>
                  <a:prstClr val="black"/>
                </a:solidFill>
                <a:ea typeface="Times New Roman" panose="02020603050405020304" pitchFamily="18" charset="0"/>
                <a:cs typeface="Verdana" pitchFamily="34" charset="0"/>
              </a:rPr>
              <a:t>dell’OE) trovano ragione nell'interesse per l’opera (par. </a:t>
            </a:r>
            <a:r>
              <a:rPr lang="it-IT" sz="1900" i="1" dirty="0">
                <a:solidFill>
                  <a:prstClr val="black"/>
                </a:solidFill>
                <a:ea typeface="Times New Roman" panose="02020603050405020304" pitchFamily="18" charset="0"/>
                <a:cs typeface="Verdana" pitchFamily="34" charset="0"/>
              </a:rPr>
              <a:t>AG 49/2013 </a:t>
            </a:r>
            <a:r>
              <a:rPr lang="it-IT" sz="1900" i="1" dirty="0" smtClean="0">
                <a:solidFill>
                  <a:prstClr val="black"/>
                </a:solidFill>
                <a:ea typeface="Times New Roman" panose="02020603050405020304" pitchFamily="18" charset="0"/>
                <a:cs typeface="Verdana" pitchFamily="34" charset="0"/>
              </a:rPr>
              <a:t>e </a:t>
            </a:r>
            <a:r>
              <a:rPr lang="it-IT" sz="1900" i="1" dirty="0">
                <a:solidFill>
                  <a:prstClr val="black"/>
                </a:solidFill>
                <a:ea typeface="Times New Roman" panose="02020603050405020304" pitchFamily="18" charset="0"/>
                <a:cs typeface="Verdana" pitchFamily="34" charset="0"/>
              </a:rPr>
              <a:t>d.lgs. </a:t>
            </a:r>
            <a:r>
              <a:rPr lang="it-IT" sz="1900" i="1" dirty="0" smtClean="0">
                <a:solidFill>
                  <a:prstClr val="black"/>
                </a:solidFill>
                <a:ea typeface="Times New Roman" panose="02020603050405020304" pitchFamily="18" charset="0"/>
                <a:cs typeface="Verdana" pitchFamily="34" charset="0"/>
              </a:rPr>
              <a:t>163/2006, art. 45, c.18/19).</a:t>
            </a:r>
            <a:endParaRPr lang="it-IT" sz="1900" i="1" dirty="0">
              <a:solidFill>
                <a:prstClr val="black"/>
              </a:solidFill>
              <a:ea typeface="Verdana" pitchFamily="34" charset="0"/>
              <a:cs typeface="Verdana" pitchFamily="34" charset="0"/>
            </a:endParaRPr>
          </a:p>
        </p:txBody>
      </p:sp>
    </p:spTree>
    <p:extLst>
      <p:ext uri="{BB962C8B-B14F-4D97-AF65-F5344CB8AC3E}">
        <p14:creationId xmlns:p14="http://schemas.microsoft.com/office/powerpoint/2010/main" val="226444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fade">
                                      <p:cBhvr>
                                        <p:cTn id="16" dur="500"/>
                                        <p:tgtEl>
                                          <p:spTgt spid="3">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fade">
                                      <p:cBhvr>
                                        <p:cTn id="19" dur="500"/>
                                        <p:tgtEl>
                                          <p:spTgt spid="3">
                                            <p:txEl>
                                              <p:pRg st="9" end="9"/>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lnSpc>
                <a:spcPct val="100000"/>
              </a:lnSpc>
            </a:pPr>
            <a:r>
              <a:rPr lang="it-IT" dirty="0" smtClean="0"/>
              <a:t>3. RETI d’impresa</a:t>
            </a:r>
            <a:endParaRPr lang="it-IT" dirty="0">
              <a:latin typeface="+mn-lt"/>
            </a:endParaRPr>
          </a:p>
        </p:txBody>
      </p:sp>
      <p:sp>
        <p:nvSpPr>
          <p:cNvPr id="3" name="Segnaposto testo 2"/>
          <p:cNvSpPr>
            <a:spLocks noGrp="1"/>
          </p:cNvSpPr>
          <p:nvPr>
            <p:ph type="body" idx="1"/>
          </p:nvPr>
        </p:nvSpPr>
        <p:spPr/>
        <p:txBody>
          <a:bodyPr/>
          <a:lstStyle/>
          <a:p>
            <a:pPr algn="ctr">
              <a:lnSpc>
                <a:spcPct val="100000"/>
              </a:lnSpc>
            </a:pPr>
            <a:r>
              <a:rPr lang="it-IT" b="1" i="1" dirty="0"/>
              <a:t>FORME DELL'OPERATORE ECONOMICO NEGLI APPALTI</a:t>
            </a:r>
          </a:p>
        </p:txBody>
      </p:sp>
    </p:spTree>
    <p:extLst>
      <p:ext uri="{BB962C8B-B14F-4D97-AF65-F5344CB8AC3E}">
        <p14:creationId xmlns:p14="http://schemas.microsoft.com/office/powerpoint/2010/main" val="4200389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Funzione </a:t>
            </a:r>
            <a:r>
              <a:rPr lang="it-IT" dirty="0" smtClean="0"/>
              <a:t>delle reti d’impresa</a:t>
            </a:r>
            <a:endParaRPr lang="it-IT" dirty="0"/>
          </a:p>
        </p:txBody>
      </p:sp>
      <p:sp>
        <p:nvSpPr>
          <p:cNvPr id="3" name="Segnaposto contenuto 2"/>
          <p:cNvSpPr>
            <a:spLocks noGrp="1"/>
          </p:cNvSpPr>
          <p:nvPr>
            <p:ph idx="1"/>
          </p:nvPr>
        </p:nvSpPr>
        <p:spPr>
          <a:xfrm>
            <a:off x="457200" y="1600200"/>
            <a:ext cx="8229600" cy="4853136"/>
          </a:xfrm>
        </p:spPr>
        <p:txBody>
          <a:bodyPr>
            <a:noAutofit/>
          </a:bodyPr>
          <a:lstStyle/>
          <a:p>
            <a:pPr>
              <a:lnSpc>
                <a:spcPct val="95000"/>
              </a:lnSpc>
              <a:spcBef>
                <a:spcPts val="300"/>
              </a:spcBef>
            </a:pPr>
            <a:r>
              <a:rPr lang="it-IT" dirty="0"/>
              <a:t>La </a:t>
            </a:r>
            <a:r>
              <a:rPr lang="it-IT" b="1" dirty="0">
                <a:effectLst>
                  <a:outerShdw blurRad="38100" dist="38100" dir="2700000" algn="tl">
                    <a:srgbClr val="000000">
                      <a:alpha val="43137"/>
                    </a:srgbClr>
                  </a:outerShdw>
                </a:effectLst>
              </a:rPr>
              <a:t>Rete d’imprese</a:t>
            </a:r>
            <a:r>
              <a:rPr lang="it-IT" dirty="0">
                <a:effectLst>
                  <a:outerShdw blurRad="38100" dist="38100" dir="2700000" algn="tl">
                    <a:srgbClr val="000000">
                      <a:alpha val="43137"/>
                    </a:srgbClr>
                  </a:outerShdw>
                </a:effectLst>
              </a:rPr>
              <a:t> </a:t>
            </a:r>
            <a:r>
              <a:rPr lang="it-IT" dirty="0" smtClean="0">
                <a:effectLst>
                  <a:outerShdw blurRad="38100" dist="38100" dir="2700000" algn="tl">
                    <a:srgbClr val="000000">
                      <a:alpha val="43137"/>
                    </a:srgbClr>
                  </a:outerShdw>
                </a:effectLst>
              </a:rPr>
              <a:t>(</a:t>
            </a:r>
            <a:r>
              <a:rPr lang="it-IT" dirty="0" err="1" smtClean="0"/>
              <a:t>d.l</a:t>
            </a:r>
            <a:r>
              <a:rPr lang="it-IT" dirty="0" err="1"/>
              <a:t>.</a:t>
            </a:r>
            <a:r>
              <a:rPr lang="it-IT" dirty="0"/>
              <a:t> </a:t>
            </a:r>
            <a:r>
              <a:rPr lang="it-IT" dirty="0" smtClean="0"/>
              <a:t>n</a:t>
            </a:r>
            <a:r>
              <a:rPr lang="it-IT" dirty="0"/>
              <a:t>. </a:t>
            </a:r>
            <a:r>
              <a:rPr lang="it-IT" dirty="0" smtClean="0"/>
              <a:t>5/2009, </a:t>
            </a:r>
            <a:r>
              <a:rPr lang="it-IT" dirty="0" err="1"/>
              <a:t>conv</a:t>
            </a:r>
            <a:r>
              <a:rPr lang="it-IT" dirty="0"/>
              <a:t>. in l. </a:t>
            </a:r>
            <a:r>
              <a:rPr lang="it-IT" dirty="0" smtClean="0"/>
              <a:t>33/2009), è </a:t>
            </a:r>
            <a:r>
              <a:rPr lang="it-IT" dirty="0"/>
              <a:t>un istituto che mira a </a:t>
            </a:r>
            <a:r>
              <a:rPr lang="it-IT" b="1" dirty="0">
                <a:solidFill>
                  <a:srgbClr val="FF0000"/>
                </a:solidFill>
                <a:effectLst>
                  <a:outerShdw blurRad="38100" dist="38100" dir="2700000" algn="tl">
                    <a:srgbClr val="000000">
                      <a:alpha val="43137"/>
                    </a:srgbClr>
                  </a:outerShdw>
                </a:effectLst>
              </a:rPr>
              <a:t>migliorare la competitività delle imprese </a:t>
            </a:r>
            <a:r>
              <a:rPr lang="it-IT" b="1" dirty="0" smtClean="0">
                <a:solidFill>
                  <a:srgbClr val="FF0000"/>
                </a:solidFill>
                <a:effectLst>
                  <a:outerShdw blurRad="38100" dist="38100" dir="2700000" algn="tl">
                    <a:srgbClr val="000000">
                      <a:alpha val="43137"/>
                    </a:srgbClr>
                  </a:outerShdw>
                </a:effectLst>
              </a:rPr>
              <a:t>aderenti</a:t>
            </a:r>
            <a:r>
              <a:rPr lang="it-IT" b="1" dirty="0">
                <a:solidFill>
                  <a:srgbClr val="FF0000"/>
                </a:solidFill>
                <a:effectLst>
                  <a:outerShdw blurRad="38100" dist="38100" dir="2700000" algn="tl">
                    <a:srgbClr val="000000">
                      <a:alpha val="43137"/>
                    </a:srgbClr>
                  </a:outerShdw>
                </a:effectLst>
              </a:rPr>
              <a:t> </a:t>
            </a:r>
            <a:r>
              <a:rPr lang="it-IT" b="1" dirty="0" smtClean="0">
                <a:solidFill>
                  <a:srgbClr val="FF0000"/>
                </a:solidFill>
                <a:effectLst>
                  <a:outerShdw blurRad="38100" dist="38100" dir="2700000" algn="tl">
                    <a:srgbClr val="000000">
                      <a:alpha val="43137"/>
                    </a:srgbClr>
                  </a:outerShdw>
                </a:effectLst>
              </a:rPr>
              <a:t>ad un </a:t>
            </a:r>
            <a:r>
              <a:rPr lang="it-IT" b="1" dirty="0">
                <a:solidFill>
                  <a:srgbClr val="FF0000"/>
                </a:solidFill>
                <a:effectLst>
                  <a:outerShdw blurRad="38100" dist="38100" dir="2700000" algn="tl">
                    <a:srgbClr val="000000">
                      <a:alpha val="43137"/>
                    </a:srgbClr>
                  </a:outerShdw>
                </a:effectLst>
              </a:rPr>
              <a:t>accordo</a:t>
            </a:r>
            <a:r>
              <a:rPr lang="it-IT" dirty="0"/>
              <a:t>, </a:t>
            </a:r>
            <a:r>
              <a:rPr lang="it-IT" dirty="0" smtClean="0"/>
              <a:t>denominato “</a:t>
            </a:r>
            <a:r>
              <a:rPr lang="it-IT" dirty="0"/>
              <a:t>Contratto di Rete</a:t>
            </a:r>
            <a:r>
              <a:rPr lang="it-IT" dirty="0" smtClean="0"/>
              <a:t>”, con le seguenti carateristiche</a:t>
            </a:r>
            <a:r>
              <a:rPr lang="it-IT" dirty="0"/>
              <a:t>:</a:t>
            </a:r>
            <a:r>
              <a:rPr lang="it-IT" dirty="0" smtClean="0"/>
              <a:t> </a:t>
            </a:r>
          </a:p>
          <a:p>
            <a:pPr>
              <a:lnSpc>
                <a:spcPct val="95000"/>
              </a:lnSpc>
              <a:spcBef>
                <a:spcPts val="600"/>
              </a:spcBef>
            </a:pPr>
            <a:endParaRPr lang="it-IT" sz="500" dirty="0" smtClean="0"/>
          </a:p>
          <a:p>
            <a:pPr lvl="1">
              <a:lnSpc>
                <a:spcPct val="95000"/>
              </a:lnSpc>
              <a:spcBef>
                <a:spcPts val="600"/>
              </a:spcBef>
            </a:pPr>
            <a:r>
              <a:rPr lang="it-IT" dirty="0" smtClean="0"/>
              <a:t>permette </a:t>
            </a:r>
            <a:r>
              <a:rPr lang="it-IT" dirty="0"/>
              <a:t>agli imprenditori di esercitare </a:t>
            </a:r>
            <a:r>
              <a:rPr lang="it-IT" dirty="0" smtClean="0"/>
              <a:t>un </a:t>
            </a:r>
            <a:r>
              <a:rPr lang="it-IT" b="1" dirty="0">
                <a:effectLst>
                  <a:outerShdw blurRad="38100" dist="38100" dir="2700000" algn="tl">
                    <a:srgbClr val="000000">
                      <a:alpha val="43137"/>
                    </a:srgbClr>
                  </a:outerShdw>
                </a:effectLst>
              </a:rPr>
              <a:t>modello alternativo </a:t>
            </a:r>
            <a:r>
              <a:rPr lang="it-IT" dirty="0"/>
              <a:t>e</a:t>
            </a:r>
            <a:r>
              <a:rPr lang="it-IT" b="1" dirty="0" smtClean="0">
                <a:effectLst>
                  <a:outerShdw blurRad="38100" dist="38100" dir="2700000" algn="tl">
                    <a:srgbClr val="000000">
                      <a:alpha val="43137"/>
                    </a:srgbClr>
                  </a:outerShdw>
                </a:effectLst>
              </a:rPr>
              <a:t> </a:t>
            </a:r>
            <a:r>
              <a:rPr lang="it-IT" dirty="0" smtClean="0"/>
              <a:t>flessibile </a:t>
            </a:r>
            <a:r>
              <a:rPr lang="it-IT" b="1" dirty="0" smtClean="0">
                <a:effectLst>
                  <a:outerShdw blurRad="38100" dist="38100" dir="2700000" algn="tl">
                    <a:srgbClr val="000000">
                      <a:alpha val="43137"/>
                    </a:srgbClr>
                  </a:outerShdw>
                </a:effectLst>
              </a:rPr>
              <a:t>di </a:t>
            </a:r>
            <a:r>
              <a:rPr lang="it-IT" b="1" dirty="0">
                <a:effectLst>
                  <a:outerShdw blurRad="38100" dist="38100" dir="2700000" algn="tl">
                    <a:srgbClr val="000000">
                      <a:alpha val="43137"/>
                    </a:srgbClr>
                  </a:outerShdw>
                </a:effectLst>
              </a:rPr>
              <a:t>business </a:t>
            </a:r>
            <a:r>
              <a:rPr lang="it-IT" dirty="0" smtClean="0"/>
              <a:t>basato </a:t>
            </a:r>
            <a:r>
              <a:rPr lang="it-IT" dirty="0"/>
              <a:t>su </a:t>
            </a:r>
            <a:r>
              <a:rPr lang="it-IT" dirty="0" smtClean="0"/>
              <a:t>collaborazione/scambio/aggregazione, </a:t>
            </a:r>
          </a:p>
          <a:p>
            <a:pPr lvl="1">
              <a:lnSpc>
                <a:spcPct val="95000"/>
              </a:lnSpc>
              <a:spcBef>
                <a:spcPts val="600"/>
              </a:spcBef>
            </a:pPr>
            <a:r>
              <a:rPr lang="it-IT" dirty="0"/>
              <a:t>rispetta </a:t>
            </a:r>
            <a:r>
              <a:rPr lang="it-IT" b="1" dirty="0" smtClean="0">
                <a:effectLst>
                  <a:outerShdw blurRad="38100" dist="38100" dir="2700000" algn="tl">
                    <a:srgbClr val="000000">
                      <a:alpha val="43137"/>
                    </a:srgbClr>
                  </a:outerShdw>
                </a:effectLst>
              </a:rPr>
              <a:t>indipendenza</a:t>
            </a:r>
            <a:r>
              <a:rPr lang="it-IT" dirty="0"/>
              <a:t>, </a:t>
            </a:r>
            <a:r>
              <a:rPr lang="it-IT" b="1" dirty="0" smtClean="0">
                <a:effectLst>
                  <a:outerShdw blurRad="38100" dist="38100" dir="2700000" algn="tl">
                    <a:srgbClr val="000000">
                      <a:alpha val="43137"/>
                    </a:srgbClr>
                  </a:outerShdw>
                </a:effectLst>
              </a:rPr>
              <a:t>autonomia</a:t>
            </a:r>
            <a:r>
              <a:rPr lang="it-IT" dirty="0" smtClean="0"/>
              <a:t> e </a:t>
            </a:r>
            <a:r>
              <a:rPr lang="it-IT" b="1" dirty="0" smtClean="0">
                <a:effectLst>
                  <a:outerShdw blurRad="38100" dist="38100" dir="2700000" algn="tl">
                    <a:srgbClr val="000000">
                      <a:alpha val="43137"/>
                    </a:srgbClr>
                  </a:outerShdw>
                </a:effectLst>
              </a:rPr>
              <a:t>identità</a:t>
            </a:r>
            <a:r>
              <a:rPr lang="it-IT" dirty="0" smtClean="0"/>
              <a:t> dei partecipanti, </a:t>
            </a:r>
            <a:endParaRPr lang="it-IT" dirty="0"/>
          </a:p>
          <a:p>
            <a:pPr lvl="1">
              <a:lnSpc>
                <a:spcPct val="95000"/>
              </a:lnSpc>
              <a:spcBef>
                <a:spcPts val="600"/>
              </a:spcBef>
            </a:pPr>
            <a:r>
              <a:rPr lang="it-IT" dirty="0"/>
              <a:t>consente il </a:t>
            </a:r>
            <a:r>
              <a:rPr lang="it-IT" b="1" dirty="0">
                <a:solidFill>
                  <a:srgbClr val="FF0000"/>
                </a:solidFill>
                <a:effectLst>
                  <a:outerShdw blurRad="38100" dist="38100" dir="2700000" algn="tl">
                    <a:srgbClr val="000000">
                      <a:alpha val="43137"/>
                    </a:srgbClr>
                  </a:outerShdw>
                </a:effectLst>
              </a:rPr>
              <a:t>miglioramento della dimensione</a:t>
            </a:r>
            <a:r>
              <a:rPr lang="it-IT" dirty="0"/>
              <a:t> necessaria per </a:t>
            </a:r>
            <a:r>
              <a:rPr lang="it-IT" dirty="0" smtClean="0"/>
              <a:t>competere </a:t>
            </a:r>
            <a:r>
              <a:rPr lang="it-IT" dirty="0"/>
              <a:t>con imprese più strutturate e </a:t>
            </a:r>
            <a:r>
              <a:rPr lang="it-IT" dirty="0" smtClean="0"/>
              <a:t>con </a:t>
            </a:r>
            <a:r>
              <a:rPr lang="it-IT" dirty="0"/>
              <a:t>maggiori </a:t>
            </a:r>
            <a:r>
              <a:rPr lang="it-IT" dirty="0" smtClean="0"/>
              <a:t>risorse,</a:t>
            </a:r>
          </a:p>
          <a:p>
            <a:pPr lvl="1">
              <a:lnSpc>
                <a:spcPct val="95000"/>
              </a:lnSpc>
              <a:spcBef>
                <a:spcPts val="600"/>
              </a:spcBef>
            </a:pPr>
            <a:r>
              <a:rPr lang="it-IT" dirty="0"/>
              <a:t>consente un </a:t>
            </a:r>
            <a:r>
              <a:rPr lang="it-IT" b="1" dirty="0">
                <a:solidFill>
                  <a:srgbClr val="FF0000"/>
                </a:solidFill>
                <a:effectLst>
                  <a:outerShdw blurRad="38100" dist="38100" dir="2700000" algn="tl">
                    <a:srgbClr val="000000">
                      <a:alpha val="43137"/>
                    </a:srgbClr>
                  </a:outerShdw>
                </a:effectLst>
              </a:rPr>
              <a:t>approccio graduale e scalabile</a:t>
            </a:r>
            <a:r>
              <a:rPr lang="it-IT" dirty="0"/>
              <a:t>, </a:t>
            </a:r>
            <a:r>
              <a:rPr lang="it-IT" dirty="0" smtClean="0"/>
              <a:t>che può:</a:t>
            </a:r>
          </a:p>
          <a:p>
            <a:pPr lvl="2">
              <a:lnSpc>
                <a:spcPct val="95000"/>
              </a:lnSpc>
              <a:spcBef>
                <a:spcPts val="600"/>
              </a:spcBef>
            </a:pPr>
            <a:r>
              <a:rPr lang="it-IT" dirty="0"/>
              <a:t>limitarsi ad essere </a:t>
            </a:r>
            <a:r>
              <a:rPr lang="it-IT" dirty="0">
                <a:solidFill>
                  <a:srgbClr val="7E2E3F"/>
                </a:solidFill>
              </a:rPr>
              <a:t>una </a:t>
            </a:r>
            <a:r>
              <a:rPr lang="it-IT" b="1" i="1" dirty="0" smtClean="0">
                <a:solidFill>
                  <a:srgbClr val="804A4B"/>
                </a:solidFill>
                <a:effectLst>
                  <a:outerShdw blurRad="38100" dist="38100" dir="2700000" algn="tl">
                    <a:srgbClr val="000000">
                      <a:alpha val="43137"/>
                    </a:srgbClr>
                  </a:outerShdw>
                </a:effectLst>
              </a:rPr>
              <a:t>forma di aggregazione </a:t>
            </a:r>
            <a:r>
              <a:rPr lang="it-IT" dirty="0"/>
              <a:t>attorno </a:t>
            </a:r>
            <a:r>
              <a:rPr lang="it-IT" dirty="0" smtClean="0"/>
              <a:t>al progetto, </a:t>
            </a:r>
          </a:p>
          <a:p>
            <a:pPr lvl="2">
              <a:lnSpc>
                <a:spcPct val="95000"/>
              </a:lnSpc>
              <a:spcBef>
                <a:spcPts val="600"/>
              </a:spcBef>
            </a:pPr>
            <a:r>
              <a:rPr lang="it-IT" dirty="0" smtClean="0"/>
              <a:t>avviare </a:t>
            </a:r>
            <a:r>
              <a:rPr lang="it-IT" b="1" i="1" dirty="0">
                <a:solidFill>
                  <a:srgbClr val="804A4B"/>
                </a:solidFill>
                <a:effectLst>
                  <a:outerShdw blurRad="38100" dist="38100" dir="2700000" algn="tl">
                    <a:srgbClr val="000000">
                      <a:alpha val="43137"/>
                    </a:srgbClr>
                  </a:outerShdw>
                </a:effectLst>
              </a:rPr>
              <a:t>processo di aggregazione che può sfociare in forme più strutturate</a:t>
            </a:r>
            <a:r>
              <a:rPr lang="it-IT" dirty="0"/>
              <a:t> quali contratti di rete più vincolanti e </a:t>
            </a:r>
            <a:r>
              <a:rPr lang="it-IT" dirty="0" smtClean="0"/>
              <a:t>garantiti (con personalità giuridica), </a:t>
            </a:r>
            <a:r>
              <a:rPr lang="it-IT" dirty="0"/>
              <a:t>oppure </a:t>
            </a:r>
            <a:r>
              <a:rPr lang="it-IT" dirty="0" smtClean="0"/>
              <a:t>un processo </a:t>
            </a:r>
            <a:r>
              <a:rPr lang="it-IT" dirty="0"/>
              <a:t>di fusione aziendale. </a:t>
            </a:r>
            <a:endParaRPr lang="it-IT" dirty="0" smtClean="0"/>
          </a:p>
          <a:p>
            <a:pPr lvl="1">
              <a:lnSpc>
                <a:spcPct val="95000"/>
              </a:lnSpc>
              <a:spcBef>
                <a:spcPts val="600"/>
              </a:spcBef>
            </a:pPr>
            <a:r>
              <a:rPr lang="it-IT" dirty="0">
                <a:ea typeface="Calibri"/>
                <a:cs typeface="Times New Roman"/>
              </a:rPr>
              <a:t>presenta </a:t>
            </a:r>
            <a:r>
              <a:rPr lang="it-IT" b="1" dirty="0">
                <a:effectLst>
                  <a:outerShdw blurRad="38100" dist="38100" dir="2700000" algn="tl">
                    <a:srgbClr val="000000">
                      <a:alpha val="43137"/>
                    </a:srgbClr>
                  </a:outerShdw>
                </a:effectLst>
              </a:rPr>
              <a:t>una struttura </a:t>
            </a:r>
            <a:r>
              <a:rPr lang="it-IT" b="1" dirty="0" smtClean="0">
                <a:effectLst>
                  <a:outerShdw blurRad="38100" dist="38100" dir="2700000" algn="tl">
                    <a:srgbClr val="000000">
                      <a:alpha val="43137"/>
                    </a:srgbClr>
                  </a:outerShdw>
                </a:effectLst>
              </a:rPr>
              <a:t>aperta </a:t>
            </a:r>
            <a:r>
              <a:rPr lang="it-IT" dirty="0">
                <a:ea typeface="Calibri"/>
                <a:cs typeface="Times New Roman"/>
              </a:rPr>
              <a:t>a</a:t>
            </a:r>
            <a:r>
              <a:rPr lang="it-IT" dirty="0" smtClean="0">
                <a:ea typeface="Calibri"/>
                <a:cs typeface="Times New Roman"/>
              </a:rPr>
              <a:t> eventuali ingressi/recessi.</a:t>
            </a:r>
            <a:endParaRPr lang="it-IT" dirty="0"/>
          </a:p>
        </p:txBody>
      </p:sp>
    </p:spTree>
    <p:extLst>
      <p:ext uri="{BB962C8B-B14F-4D97-AF65-F5344CB8AC3E}">
        <p14:creationId xmlns:p14="http://schemas.microsoft.com/office/powerpoint/2010/main" val="2481229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par>
                          <p:cTn id="8" fill="hold">
                            <p:stCondLst>
                              <p:cond delay="500"/>
                            </p:stCondLst>
                            <p:childTnLst>
                              <p:par>
                                <p:cTn id="9" presetID="10" presetClass="entr" presetSubtype="0" fill="hold" nodeType="afterEffect">
                                  <p:stCondLst>
                                    <p:cond delay="175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childTnLst>
                          </p:cTn>
                        </p:par>
                        <p:par>
                          <p:cTn id="12" fill="hold">
                            <p:stCondLst>
                              <p:cond delay="2750"/>
                            </p:stCondLst>
                            <p:childTnLst>
                              <p:par>
                                <p:cTn id="13" presetID="10" presetClass="entr" presetSubtype="0" fill="hold" nodeType="afterEffect">
                                  <p:stCondLst>
                                    <p:cond delay="125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par>
                          <p:cTn id="16" fill="hold">
                            <p:stCondLst>
                              <p:cond delay="4500"/>
                            </p:stCondLst>
                            <p:childTnLst>
                              <p:par>
                                <p:cTn id="17" presetID="10" presetClass="entr" presetSubtype="0" fill="hold" nodeType="afterEffect">
                                  <p:stCondLst>
                                    <p:cond delay="175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par>
                          <p:cTn id="25" fill="hold">
                            <p:stCondLst>
                              <p:cond delay="500"/>
                            </p:stCondLst>
                            <p:childTnLst>
                              <p:par>
                                <p:cTn id="26" presetID="10" presetClass="entr" presetSubtype="0" fill="hold" nodeType="afterEffect">
                                  <p:stCondLst>
                                    <p:cond delay="125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Vantaggi negli appalti pubblici</a:t>
            </a:r>
            <a:endParaRPr lang="it-IT" dirty="0"/>
          </a:p>
        </p:txBody>
      </p:sp>
      <p:sp>
        <p:nvSpPr>
          <p:cNvPr id="3" name="Segnaposto contenuto 2"/>
          <p:cNvSpPr>
            <a:spLocks noGrp="1"/>
          </p:cNvSpPr>
          <p:nvPr>
            <p:ph idx="1"/>
          </p:nvPr>
        </p:nvSpPr>
        <p:spPr>
          <a:xfrm>
            <a:off x="457200" y="1600200"/>
            <a:ext cx="8229600" cy="4853136"/>
          </a:xfrm>
        </p:spPr>
        <p:txBody>
          <a:bodyPr>
            <a:normAutofit lnSpcReduction="10000"/>
          </a:bodyPr>
          <a:lstStyle/>
          <a:p>
            <a:r>
              <a:rPr lang="it-IT" dirty="0" smtClean="0"/>
              <a:t>Negli </a:t>
            </a:r>
            <a:r>
              <a:rPr lang="it-IT" dirty="0"/>
              <a:t>appalti pubblici, possono annoverarsi numerosi vantaggi </a:t>
            </a:r>
            <a:r>
              <a:rPr lang="it-IT" dirty="0" smtClean="0"/>
              <a:t>:</a:t>
            </a:r>
            <a:endParaRPr lang="it-IT" dirty="0"/>
          </a:p>
          <a:p>
            <a:pPr marL="857250" lvl="1" indent="-457200">
              <a:buFont typeface="+mj-lt"/>
              <a:buAutoNum type="arabicPeriod"/>
            </a:pPr>
            <a:r>
              <a:rPr lang="it-IT" dirty="0" smtClean="0"/>
              <a:t>possibilità </a:t>
            </a:r>
            <a:r>
              <a:rPr lang="it-IT" dirty="0"/>
              <a:t>di </a:t>
            </a:r>
            <a:r>
              <a:rPr lang="it-IT" b="1" dirty="0">
                <a:effectLst>
                  <a:outerShdw blurRad="38100" dist="38100" dir="2700000" algn="tl">
                    <a:srgbClr val="000000">
                      <a:alpha val="43137"/>
                    </a:srgbClr>
                  </a:outerShdw>
                </a:effectLst>
              </a:rPr>
              <a:t>partecipazione a bandi e gare di appalto</a:t>
            </a:r>
            <a:r>
              <a:rPr lang="it-IT" sz="2100" dirty="0"/>
              <a:t>, </a:t>
            </a:r>
            <a:r>
              <a:rPr lang="it-IT" sz="2100" dirty="0" smtClean="0"/>
              <a:t>con</a:t>
            </a:r>
          </a:p>
          <a:p>
            <a:pPr marL="1257300" lvl="2" indent="-457200">
              <a:buFont typeface="+mj-lt"/>
              <a:buAutoNum type="arabicPeriod"/>
            </a:pPr>
            <a:r>
              <a:rPr lang="it-IT" sz="2100" dirty="0" smtClean="0"/>
              <a:t>espansione </a:t>
            </a:r>
            <a:r>
              <a:rPr lang="it-IT" sz="2100" dirty="0"/>
              <a:t>in </a:t>
            </a:r>
            <a:r>
              <a:rPr lang="it-IT" b="1" i="1" dirty="0">
                <a:solidFill>
                  <a:srgbClr val="804A4B"/>
                </a:solidFill>
                <a:effectLst>
                  <a:outerShdw blurRad="38100" dist="38100" dir="2700000" algn="tl">
                    <a:srgbClr val="000000">
                      <a:alpha val="43137"/>
                    </a:srgbClr>
                  </a:outerShdw>
                </a:effectLst>
              </a:rPr>
              <a:t>appalti di maggiore </a:t>
            </a:r>
            <a:r>
              <a:rPr lang="it-IT" b="1" i="1" dirty="0" smtClean="0">
                <a:solidFill>
                  <a:srgbClr val="804A4B"/>
                </a:solidFill>
                <a:effectLst>
                  <a:outerShdw blurRad="38100" dist="38100" dir="2700000" algn="tl">
                    <a:srgbClr val="000000">
                      <a:alpha val="43137"/>
                    </a:srgbClr>
                  </a:outerShdw>
                </a:effectLst>
              </a:rPr>
              <a:t>importo</a:t>
            </a:r>
            <a:r>
              <a:rPr lang="it-IT" b="1" i="1" dirty="0" smtClean="0">
                <a:solidFill>
                  <a:srgbClr val="00B050"/>
                </a:solidFill>
                <a:effectLst>
                  <a:outerShdw blurRad="38100" dist="38100" dir="2700000" algn="tl">
                    <a:srgbClr val="000000">
                      <a:alpha val="43137"/>
                    </a:srgbClr>
                  </a:outerShdw>
                </a:effectLst>
              </a:rPr>
              <a:t>,</a:t>
            </a:r>
            <a:endParaRPr lang="it-IT" b="1" i="1" dirty="0">
              <a:solidFill>
                <a:srgbClr val="00B050"/>
              </a:solidFill>
              <a:effectLst>
                <a:outerShdw blurRad="38100" dist="38100" dir="2700000" algn="tl">
                  <a:srgbClr val="000000">
                    <a:alpha val="43137"/>
                  </a:srgbClr>
                </a:outerShdw>
              </a:effectLst>
            </a:endParaRPr>
          </a:p>
          <a:p>
            <a:pPr marL="1257300" lvl="2" indent="-457200">
              <a:buFont typeface="+mj-lt"/>
              <a:buAutoNum type="arabicPeriod"/>
            </a:pPr>
            <a:r>
              <a:rPr lang="it-IT" b="1" i="1" dirty="0">
                <a:solidFill>
                  <a:srgbClr val="804A4B"/>
                </a:solidFill>
                <a:effectLst>
                  <a:outerShdw blurRad="38100" dist="38100" dir="2700000" algn="tl">
                    <a:srgbClr val="000000">
                      <a:alpha val="43137"/>
                    </a:srgbClr>
                  </a:outerShdw>
                </a:effectLst>
              </a:rPr>
              <a:t>incremento delle competenze </a:t>
            </a:r>
            <a:r>
              <a:rPr lang="it-IT" dirty="0"/>
              <a:t>con l’esecuzione di lavori in nuove </a:t>
            </a:r>
            <a:r>
              <a:rPr lang="it-IT" dirty="0" smtClean="0"/>
              <a:t>categorie (solo su modello </a:t>
            </a:r>
            <a:r>
              <a:rPr lang="it-IT" dirty="0" err="1" smtClean="0"/>
              <a:t>Cons</a:t>
            </a:r>
            <a:r>
              <a:rPr lang="it-IT" dirty="0" smtClean="0"/>
              <a:t>. Stabile);</a:t>
            </a:r>
            <a:endParaRPr lang="it-IT" dirty="0"/>
          </a:p>
          <a:p>
            <a:pPr marL="857250" lvl="1" indent="-457200">
              <a:buFont typeface="+mj-lt"/>
              <a:buAutoNum type="arabicPeriod"/>
            </a:pPr>
            <a:r>
              <a:rPr lang="it-IT" b="1" dirty="0" smtClean="0">
                <a:effectLst>
                  <a:outerShdw blurRad="38100" dist="38100" dir="2700000" algn="tl">
                    <a:srgbClr val="000000">
                      <a:alpha val="43137"/>
                    </a:srgbClr>
                  </a:outerShdw>
                </a:effectLst>
              </a:rPr>
              <a:t>responsabilità </a:t>
            </a:r>
            <a:r>
              <a:rPr lang="it-IT" b="1" dirty="0">
                <a:effectLst>
                  <a:outerShdw blurRad="38100" dist="38100" dir="2700000" algn="tl">
                    <a:srgbClr val="000000">
                      <a:alpha val="43137"/>
                    </a:srgbClr>
                  </a:outerShdw>
                </a:effectLst>
              </a:rPr>
              <a:t>limitata al fondo patrimoniale </a:t>
            </a:r>
            <a:r>
              <a:rPr lang="it-IT" dirty="0"/>
              <a:t>comune per le obbligazioni assunte nei confronti dei terzi in nome e per conto della Rete e più in generale, </a:t>
            </a:r>
            <a:r>
              <a:rPr lang="it-IT" dirty="0" smtClean="0"/>
              <a:t>con riduzione </a:t>
            </a:r>
            <a:r>
              <a:rPr lang="it-IT" dirty="0"/>
              <a:t>dei rischi </a:t>
            </a:r>
            <a:r>
              <a:rPr lang="it-IT" dirty="0" smtClean="0"/>
              <a:t>operativi,</a:t>
            </a:r>
          </a:p>
          <a:p>
            <a:pPr marL="857250" lvl="1" indent="-457200">
              <a:buFont typeface="+mj-lt"/>
              <a:buAutoNum type="arabicPeriod"/>
            </a:pPr>
            <a:r>
              <a:rPr lang="it-IT" dirty="0" smtClean="0"/>
              <a:t>sotto </a:t>
            </a:r>
            <a:r>
              <a:rPr lang="it-IT" dirty="0"/>
              <a:t>un </a:t>
            </a:r>
            <a:r>
              <a:rPr lang="it-IT" b="1" dirty="0">
                <a:effectLst>
                  <a:outerShdw blurRad="38100" dist="38100" dir="2700000" algn="tl">
                    <a:srgbClr val="000000">
                      <a:alpha val="43137"/>
                    </a:srgbClr>
                  </a:outerShdw>
                </a:effectLst>
              </a:rPr>
              <a:t>profilo finanziario</a:t>
            </a:r>
            <a:r>
              <a:rPr lang="it-IT" dirty="0"/>
              <a:t>, </a:t>
            </a:r>
            <a:r>
              <a:rPr lang="it-IT" dirty="0" smtClean="0"/>
              <a:t>per:</a:t>
            </a:r>
            <a:endParaRPr lang="it-IT" dirty="0"/>
          </a:p>
          <a:p>
            <a:pPr lvl="2"/>
            <a:r>
              <a:rPr lang="it-IT" dirty="0"/>
              <a:t>possibilità di </a:t>
            </a:r>
            <a:r>
              <a:rPr lang="it-IT" b="1" i="1" dirty="0">
                <a:solidFill>
                  <a:srgbClr val="804A4B"/>
                </a:solidFill>
                <a:effectLst>
                  <a:outerShdw blurRad="38100" dist="38100" dir="2700000" algn="tl">
                    <a:srgbClr val="000000">
                      <a:alpha val="43137"/>
                    </a:srgbClr>
                  </a:outerShdw>
                </a:effectLst>
              </a:rPr>
              <a:t>riduzione dei costi di </a:t>
            </a:r>
            <a:r>
              <a:rPr lang="it-IT" b="1" i="1" dirty="0" smtClean="0">
                <a:solidFill>
                  <a:srgbClr val="804A4B"/>
                </a:solidFill>
                <a:effectLst>
                  <a:outerShdw blurRad="38100" dist="38100" dir="2700000" algn="tl">
                    <a:srgbClr val="000000">
                      <a:alpha val="43137"/>
                    </a:srgbClr>
                  </a:outerShdw>
                </a:effectLst>
              </a:rPr>
              <a:t>gestione</a:t>
            </a:r>
            <a:r>
              <a:rPr lang="it-IT" dirty="0" smtClean="0"/>
              <a:t>,</a:t>
            </a:r>
            <a:endParaRPr lang="it-IT" dirty="0"/>
          </a:p>
          <a:p>
            <a:pPr lvl="2"/>
            <a:r>
              <a:rPr lang="it-IT" b="1" i="1" dirty="0">
                <a:solidFill>
                  <a:srgbClr val="804A4B"/>
                </a:solidFill>
                <a:effectLst>
                  <a:outerShdw blurRad="38100" dist="38100" dir="2700000" algn="tl">
                    <a:srgbClr val="000000">
                      <a:alpha val="43137"/>
                    </a:srgbClr>
                  </a:outerShdw>
                </a:effectLst>
              </a:rPr>
              <a:t>accesso al credito </a:t>
            </a:r>
            <a:r>
              <a:rPr lang="it-IT" dirty="0"/>
              <a:t>tramite appositi modelli di Rating </a:t>
            </a:r>
            <a:r>
              <a:rPr lang="it-IT" dirty="0" smtClean="0"/>
              <a:t>bancari,</a:t>
            </a:r>
            <a:endParaRPr lang="it-IT" dirty="0"/>
          </a:p>
          <a:p>
            <a:pPr lvl="2"/>
            <a:r>
              <a:rPr lang="it-IT" b="1" i="1" dirty="0">
                <a:solidFill>
                  <a:srgbClr val="804A4B"/>
                </a:solidFill>
                <a:effectLst>
                  <a:outerShdw blurRad="38100" dist="38100" dir="2700000" algn="tl">
                    <a:srgbClr val="000000">
                      <a:alpha val="43137"/>
                    </a:srgbClr>
                  </a:outerShdw>
                </a:effectLst>
              </a:rPr>
              <a:t>agevolazioni </a:t>
            </a:r>
            <a:r>
              <a:rPr lang="it-IT" b="1" i="1" dirty="0" smtClean="0">
                <a:solidFill>
                  <a:srgbClr val="804A4B"/>
                </a:solidFill>
                <a:effectLst>
                  <a:outerShdw blurRad="38100" dist="38100" dir="2700000" algn="tl">
                    <a:srgbClr val="000000">
                      <a:alpha val="43137"/>
                    </a:srgbClr>
                  </a:outerShdw>
                </a:effectLst>
              </a:rPr>
              <a:t>fiscali</a:t>
            </a:r>
            <a:r>
              <a:rPr lang="it-IT" dirty="0" smtClean="0"/>
              <a:t>,</a:t>
            </a:r>
            <a:endParaRPr lang="it-IT" dirty="0"/>
          </a:p>
          <a:p>
            <a:pPr marL="857250" lvl="1" indent="-457200">
              <a:buFont typeface="+mj-lt"/>
              <a:buAutoNum type="arabicPeriod"/>
            </a:pPr>
            <a:r>
              <a:rPr lang="it-IT" dirty="0" smtClean="0"/>
              <a:t>possibilità </a:t>
            </a:r>
            <a:r>
              <a:rPr lang="it-IT" dirty="0"/>
              <a:t>di </a:t>
            </a:r>
            <a:r>
              <a:rPr lang="it-IT" b="1" dirty="0">
                <a:solidFill>
                  <a:srgbClr val="FF0000"/>
                </a:solidFill>
                <a:effectLst>
                  <a:outerShdw blurRad="38100" dist="38100" dir="2700000" algn="tl">
                    <a:srgbClr val="000000">
                      <a:alpha val="43137"/>
                    </a:srgbClr>
                  </a:outerShdw>
                </a:effectLst>
              </a:rPr>
              <a:t>distacco del personale tra imprese appartenenti alla stessa </a:t>
            </a:r>
            <a:r>
              <a:rPr lang="it-IT" b="1" dirty="0" smtClean="0">
                <a:solidFill>
                  <a:srgbClr val="FF0000"/>
                </a:solidFill>
                <a:effectLst>
                  <a:outerShdw blurRad="38100" dist="38100" dir="2700000" algn="tl">
                    <a:srgbClr val="000000">
                      <a:alpha val="43137"/>
                    </a:srgbClr>
                  </a:outerShdw>
                </a:effectLst>
              </a:rPr>
              <a:t>rete</a:t>
            </a:r>
            <a:r>
              <a:rPr lang="it-IT" dirty="0" smtClean="0"/>
              <a:t> </a:t>
            </a:r>
            <a:r>
              <a:rPr lang="it-IT" dirty="0"/>
              <a:t>…. (segue)</a:t>
            </a:r>
          </a:p>
        </p:txBody>
      </p:sp>
    </p:spTree>
    <p:extLst>
      <p:ext uri="{BB962C8B-B14F-4D97-AF65-F5344CB8AC3E}">
        <p14:creationId xmlns:p14="http://schemas.microsoft.com/office/powerpoint/2010/main" val="3240105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fade">
                                      <p:cBhvr>
                                        <p:cTn id="20" dur="500"/>
                                        <p:tgtEl>
                                          <p:spTgt spid="3">
                                            <p:txEl>
                                              <p:pRg st="7" end="7"/>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fade">
                                      <p:cBhvr>
                                        <p:cTn id="2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Distacco di mano d’opera</a:t>
            </a:r>
            <a:endParaRPr lang="it-IT" dirty="0"/>
          </a:p>
        </p:txBody>
      </p:sp>
      <p:sp>
        <p:nvSpPr>
          <p:cNvPr id="3" name="Segnaposto contenuto 2"/>
          <p:cNvSpPr>
            <a:spLocks noGrp="1"/>
          </p:cNvSpPr>
          <p:nvPr>
            <p:ph idx="1"/>
          </p:nvPr>
        </p:nvSpPr>
        <p:spPr>
          <a:xfrm>
            <a:off x="457200" y="1600200"/>
            <a:ext cx="8229600" cy="4781128"/>
          </a:xfrm>
        </p:spPr>
        <p:txBody>
          <a:bodyPr>
            <a:noAutofit/>
          </a:bodyPr>
          <a:lstStyle/>
          <a:p>
            <a:pPr>
              <a:lnSpc>
                <a:spcPct val="110000"/>
              </a:lnSpc>
            </a:pPr>
            <a:r>
              <a:rPr lang="it-IT" dirty="0"/>
              <a:t>Il Ministero del Lavoro ha chiarito che è </a:t>
            </a:r>
            <a:r>
              <a:rPr lang="it-IT" b="1" dirty="0">
                <a:solidFill>
                  <a:srgbClr val="FF0000"/>
                </a:solidFill>
                <a:effectLst>
                  <a:outerShdw blurRad="38100" dist="38100" dir="2700000" algn="tl">
                    <a:srgbClr val="000000">
                      <a:alpha val="43137"/>
                    </a:srgbClr>
                  </a:outerShdw>
                </a:effectLst>
              </a:rPr>
              <a:t>legittimo il distacco di personale perché tra aziende</a:t>
            </a:r>
            <a:r>
              <a:rPr lang="it-IT" dirty="0"/>
              <a:t> che abbiano sottoscritto un contratto di rete </a:t>
            </a:r>
            <a:r>
              <a:rPr lang="it-IT" b="1" dirty="0" smtClean="0">
                <a:solidFill>
                  <a:srgbClr val="FF0000"/>
                </a:solidFill>
                <a:effectLst>
                  <a:outerShdw blurRad="38100" dist="38100" dir="2700000" algn="tl">
                    <a:srgbClr val="000000">
                      <a:alpha val="43137"/>
                    </a:srgbClr>
                  </a:outerShdw>
                </a:effectLst>
              </a:rPr>
              <a:t>perché:</a:t>
            </a:r>
            <a:endParaRPr lang="it-IT" dirty="0" smtClean="0">
              <a:solidFill>
                <a:srgbClr val="00B050"/>
              </a:solidFill>
              <a:effectLst>
                <a:outerShdw blurRad="38100" dist="38100" dir="2700000" algn="tl">
                  <a:srgbClr val="000000">
                    <a:alpha val="43137"/>
                  </a:srgbClr>
                </a:outerShdw>
              </a:effectLst>
            </a:endParaRPr>
          </a:p>
          <a:p>
            <a:pPr lvl="1">
              <a:lnSpc>
                <a:spcPct val="110000"/>
              </a:lnSpc>
            </a:pPr>
            <a:r>
              <a:rPr lang="it-IT" b="1" i="1" dirty="0" smtClean="0">
                <a:solidFill>
                  <a:srgbClr val="804A4B"/>
                </a:solidFill>
                <a:effectLst>
                  <a:outerShdw blurRad="38100" dist="38100" dir="2700000" algn="tl">
                    <a:srgbClr val="000000">
                      <a:alpha val="43137"/>
                    </a:srgbClr>
                  </a:outerShdw>
                </a:effectLst>
              </a:rPr>
              <a:t>sorge </a:t>
            </a:r>
            <a:r>
              <a:rPr lang="it-IT" b="1" i="1" dirty="0">
                <a:solidFill>
                  <a:srgbClr val="804A4B"/>
                </a:solidFill>
                <a:effectLst>
                  <a:outerShdw blurRad="38100" dist="38100" dir="2700000" algn="tl">
                    <a:srgbClr val="000000">
                      <a:alpha val="43137"/>
                    </a:srgbClr>
                  </a:outerShdw>
                </a:effectLst>
              </a:rPr>
              <a:t>automaticamente</a:t>
            </a:r>
            <a:r>
              <a:rPr lang="it-IT" i="1" dirty="0"/>
              <a:t>, in forza dell'operare della rete</a:t>
            </a:r>
            <a:r>
              <a:rPr lang="it-IT" i="1" dirty="0">
                <a:solidFill>
                  <a:srgbClr val="804A4B"/>
                </a:solidFill>
              </a:rPr>
              <a:t>, </a:t>
            </a:r>
            <a:r>
              <a:rPr lang="it-IT" b="1" i="1" dirty="0">
                <a:solidFill>
                  <a:srgbClr val="804A4B"/>
                </a:solidFill>
                <a:effectLst>
                  <a:outerShdw blurRad="38100" dist="38100" dir="2700000" algn="tl">
                    <a:srgbClr val="000000">
                      <a:alpha val="43137"/>
                    </a:srgbClr>
                  </a:outerShdw>
                </a:effectLst>
              </a:rPr>
              <a:t>l'interesse </a:t>
            </a:r>
            <a:r>
              <a:rPr lang="it-IT" i="1" dirty="0"/>
              <a:t>produttivo della distaccante a prestare il proprio personale che legittima il distacco (</a:t>
            </a:r>
            <a:r>
              <a:rPr lang="it-IT" i="1" dirty="0" smtClean="0"/>
              <a:t>cfr. Min. lav. interpello </a:t>
            </a:r>
            <a:r>
              <a:rPr lang="it-IT" i="1" dirty="0"/>
              <a:t>n. 1 del 20/1/2016 e art. 7, Dl. n. 76/13, L. </a:t>
            </a:r>
            <a:r>
              <a:rPr lang="it-IT" i="1" dirty="0" err="1"/>
              <a:t>conv</a:t>
            </a:r>
            <a:r>
              <a:rPr lang="it-IT" i="1" dirty="0"/>
              <a:t>. n. 99/2013, e art. 30, co. 4-ter, D.lgs. n. 276/03), </a:t>
            </a:r>
            <a:endParaRPr lang="it-IT" dirty="0"/>
          </a:p>
          <a:p>
            <a:pPr lvl="1">
              <a:lnSpc>
                <a:spcPct val="110000"/>
              </a:lnSpc>
            </a:pPr>
            <a:r>
              <a:rPr lang="it-IT" i="1" dirty="0"/>
              <a:t>per l’amministrazione risulta </a:t>
            </a:r>
            <a:r>
              <a:rPr lang="it-IT" b="1" i="1" dirty="0">
                <a:solidFill>
                  <a:srgbClr val="804A4B"/>
                </a:solidFill>
                <a:effectLst>
                  <a:outerShdw blurRad="38100" dist="38100" dir="2700000" algn="tl">
                    <a:srgbClr val="000000">
                      <a:alpha val="43137"/>
                    </a:srgbClr>
                  </a:outerShdw>
                </a:effectLst>
              </a:rPr>
              <a:t>sufficiente verificare l’esistenza di un contratto</a:t>
            </a:r>
            <a:r>
              <a:rPr lang="it-IT" b="1" i="1" dirty="0">
                <a:solidFill>
                  <a:srgbClr val="00B050"/>
                </a:solidFill>
                <a:effectLst>
                  <a:outerShdw blurRad="38100" dist="38100" dir="2700000" algn="tl">
                    <a:srgbClr val="000000">
                      <a:alpha val="43137"/>
                    </a:srgbClr>
                  </a:outerShdw>
                </a:effectLst>
              </a:rPr>
              <a:t> </a:t>
            </a:r>
            <a:r>
              <a:rPr lang="it-IT" i="1" dirty="0"/>
              <a:t>di rete tra il distaccante stesso e il </a:t>
            </a:r>
            <a:r>
              <a:rPr lang="it-IT" i="1" dirty="0" err="1"/>
              <a:t>distaccatario</a:t>
            </a:r>
            <a:r>
              <a:rPr lang="it-IT" i="1" dirty="0"/>
              <a:t> (cfr. ML circ. n. 35/2013), senza procedere ad un riscontro puntuale dell’interesse concretamente perseguito dal </a:t>
            </a:r>
            <a:r>
              <a:rPr lang="it-IT" i="1" dirty="0" smtClean="0"/>
              <a:t>distaccante,</a:t>
            </a:r>
            <a:endParaRPr lang="it-IT" dirty="0"/>
          </a:p>
          <a:p>
            <a:pPr lvl="1">
              <a:lnSpc>
                <a:spcPct val="110000"/>
              </a:lnSpc>
            </a:pPr>
            <a:r>
              <a:rPr lang="it-IT" i="1" dirty="0"/>
              <a:t>ha come presupposto </a:t>
            </a:r>
            <a:r>
              <a:rPr lang="it-IT" i="1" dirty="0">
                <a:solidFill>
                  <a:srgbClr val="804A4B"/>
                </a:solidFill>
              </a:rPr>
              <a:t>l’</a:t>
            </a:r>
            <a:r>
              <a:rPr lang="it-IT" b="1" i="1" dirty="0">
                <a:solidFill>
                  <a:srgbClr val="804A4B"/>
                </a:solidFill>
                <a:effectLst>
                  <a:outerShdw blurRad="38100" dist="38100" dir="2700000" algn="tl">
                    <a:srgbClr val="000000">
                      <a:alpha val="43137"/>
                    </a:srgbClr>
                  </a:outerShdw>
                </a:effectLst>
              </a:rPr>
              <a:t>attuazione di un programma</a:t>
            </a:r>
            <a:r>
              <a:rPr lang="it-IT" i="1" dirty="0"/>
              <a:t>,</a:t>
            </a:r>
            <a:endParaRPr lang="it-IT" dirty="0"/>
          </a:p>
          <a:p>
            <a:pPr lvl="1">
              <a:lnSpc>
                <a:spcPct val="110000"/>
              </a:lnSpc>
            </a:pPr>
            <a:r>
              <a:rPr lang="it-IT" b="1" i="1" dirty="0">
                <a:solidFill>
                  <a:srgbClr val="804A4B"/>
                </a:solidFill>
                <a:effectLst>
                  <a:outerShdw blurRad="38100" dist="38100" dir="2700000" algn="tl">
                    <a:srgbClr val="000000">
                      <a:alpha val="43137"/>
                    </a:srgbClr>
                  </a:outerShdw>
                </a:effectLst>
              </a:rPr>
              <a:t>non si configura in tali casi un prestito illecito di </a:t>
            </a:r>
            <a:r>
              <a:rPr lang="it-IT" b="1" i="1" dirty="0" smtClean="0">
                <a:solidFill>
                  <a:srgbClr val="804A4B"/>
                </a:solidFill>
                <a:effectLst>
                  <a:outerShdw blurRad="38100" dist="38100" dir="2700000" algn="tl">
                    <a:srgbClr val="000000">
                      <a:alpha val="43137"/>
                    </a:srgbClr>
                  </a:outerShdw>
                </a:effectLst>
              </a:rPr>
              <a:t>manodopera</a:t>
            </a:r>
            <a:r>
              <a:rPr lang="it-IT" i="1" dirty="0" smtClean="0"/>
              <a:t>.</a:t>
            </a:r>
          </a:p>
          <a:p>
            <a:pPr lvl="1">
              <a:lnSpc>
                <a:spcPct val="110000"/>
              </a:lnSpc>
            </a:pPr>
            <a:endParaRPr lang="it-IT" dirty="0"/>
          </a:p>
        </p:txBody>
      </p:sp>
    </p:spTree>
    <p:extLst>
      <p:ext uri="{BB962C8B-B14F-4D97-AF65-F5344CB8AC3E}">
        <p14:creationId xmlns:p14="http://schemas.microsoft.com/office/powerpoint/2010/main" val="4136206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2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30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3500"/>
                            </p:stCondLst>
                            <p:childTnLst>
                              <p:par>
                                <p:cTn id="13" presetID="10"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4000"/>
                            </p:stCondLst>
                            <p:childTnLst>
                              <p:par>
                                <p:cTn id="17" presetID="10"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Codatorialità</a:t>
            </a:r>
            <a:r>
              <a:rPr lang="it-IT" dirty="0"/>
              <a:t> </a:t>
            </a:r>
            <a:r>
              <a:rPr lang="it-IT" dirty="0" smtClean="0"/>
              <a:t>nella rete</a:t>
            </a:r>
            <a:endParaRPr lang="it-IT" dirty="0"/>
          </a:p>
        </p:txBody>
      </p:sp>
      <p:sp>
        <p:nvSpPr>
          <p:cNvPr id="3" name="Segnaposto contenuto 2"/>
          <p:cNvSpPr>
            <a:spLocks noGrp="1"/>
          </p:cNvSpPr>
          <p:nvPr>
            <p:ph idx="1"/>
          </p:nvPr>
        </p:nvSpPr>
        <p:spPr/>
        <p:txBody>
          <a:bodyPr>
            <a:normAutofit/>
          </a:bodyPr>
          <a:lstStyle/>
          <a:p>
            <a:r>
              <a:rPr lang="it-IT" dirty="0"/>
              <a:t>Il contratto, inoltre, può prevedere specifiche clausole volte a disciplinare la “</a:t>
            </a:r>
            <a:r>
              <a:rPr lang="it-IT" dirty="0" err="1"/>
              <a:t>codatorialità</a:t>
            </a:r>
            <a:r>
              <a:rPr lang="it-IT" dirty="0"/>
              <a:t>” dei dipendenti di una o più imprese appartenenti alla rete </a:t>
            </a:r>
            <a:r>
              <a:rPr lang="it-IT" dirty="0" smtClean="0"/>
              <a:t>stessa</a:t>
            </a:r>
            <a:r>
              <a:rPr lang="it-IT" i="1" dirty="0" smtClean="0"/>
              <a:t> </a:t>
            </a:r>
            <a:r>
              <a:rPr lang="it-IT" b="1" i="1" dirty="0" smtClean="0">
                <a:solidFill>
                  <a:srgbClr val="804A4B"/>
                </a:solidFill>
                <a:effectLst>
                  <a:outerShdw blurRad="38100" dist="38100" dir="2700000" algn="tl">
                    <a:srgbClr val="000000">
                      <a:alpha val="43137"/>
                    </a:srgbClr>
                  </a:outerShdw>
                </a:effectLst>
              </a:rPr>
              <a:t>(circolare INL n. 7 del 29 marzo 2018)</a:t>
            </a:r>
            <a:r>
              <a:rPr lang="it-IT" b="1" dirty="0" smtClean="0">
                <a:solidFill>
                  <a:srgbClr val="804A4B"/>
                </a:solidFill>
                <a:effectLst>
                  <a:outerShdw blurRad="38100" dist="38100" dir="2700000" algn="tl">
                    <a:srgbClr val="000000">
                      <a:alpha val="43137"/>
                    </a:srgbClr>
                  </a:outerShdw>
                </a:effectLst>
              </a:rPr>
              <a:t>.</a:t>
            </a:r>
            <a:endParaRPr lang="it-IT" b="1" dirty="0">
              <a:solidFill>
                <a:srgbClr val="804A4B"/>
              </a:solidFill>
              <a:effectLst>
                <a:outerShdw blurRad="38100" dist="38100" dir="2700000" algn="tl">
                  <a:srgbClr val="000000">
                    <a:alpha val="43137"/>
                  </a:srgbClr>
                </a:outerShdw>
              </a:effectLst>
            </a:endParaRPr>
          </a:p>
          <a:p>
            <a:r>
              <a:rPr lang="it-IT" dirty="0"/>
              <a:t>In tal caso, </a:t>
            </a:r>
            <a:r>
              <a:rPr lang="it-IT" b="1" dirty="0" smtClean="0">
                <a:solidFill>
                  <a:srgbClr val="804A4B"/>
                </a:solidFill>
                <a:effectLst>
                  <a:outerShdw blurRad="38100" dist="38100" dir="2700000" algn="tl">
                    <a:srgbClr val="000000">
                      <a:alpha val="43137"/>
                    </a:srgbClr>
                  </a:outerShdw>
                </a:effectLst>
              </a:rPr>
              <a:t>è necessario ex che </a:t>
            </a:r>
          </a:p>
          <a:p>
            <a:pPr lvl="1"/>
            <a:r>
              <a:rPr lang="it-IT" b="1" dirty="0" smtClean="0">
                <a:solidFill>
                  <a:srgbClr val="804A4B"/>
                </a:solidFill>
                <a:effectLst>
                  <a:outerShdw blurRad="38100" dist="38100" dir="2700000" algn="tl">
                    <a:srgbClr val="000000">
                      <a:alpha val="43137"/>
                    </a:srgbClr>
                  </a:outerShdw>
                </a:effectLst>
              </a:rPr>
              <a:t>il contratto di rete sia iscritto nel </a:t>
            </a:r>
            <a:r>
              <a:rPr lang="it-IT" b="1" dirty="0">
                <a:solidFill>
                  <a:srgbClr val="804A4B"/>
                </a:solidFill>
                <a:effectLst>
                  <a:outerShdw blurRad="38100" dist="38100" dir="2700000" algn="tl">
                    <a:srgbClr val="000000">
                      <a:alpha val="43137"/>
                    </a:srgbClr>
                  </a:outerShdw>
                </a:effectLst>
              </a:rPr>
              <a:t>registro delle </a:t>
            </a:r>
            <a:r>
              <a:rPr lang="it-IT" b="1" dirty="0" smtClean="0">
                <a:solidFill>
                  <a:srgbClr val="804A4B"/>
                </a:solidFill>
                <a:effectLst>
                  <a:outerShdw blurRad="38100" dist="38100" dir="2700000" algn="tl">
                    <a:srgbClr val="000000">
                      <a:alpha val="43137"/>
                    </a:srgbClr>
                  </a:outerShdw>
                </a:effectLst>
              </a:rPr>
              <a:t>imprese,</a:t>
            </a:r>
          </a:p>
          <a:p>
            <a:pPr lvl="1"/>
            <a:r>
              <a:rPr lang="it-IT" b="1" dirty="0" smtClean="0">
                <a:solidFill>
                  <a:srgbClr val="804A4B"/>
                </a:solidFill>
                <a:effectLst>
                  <a:outerShdw blurRad="38100" dist="38100" dir="2700000" algn="tl">
                    <a:srgbClr val="000000">
                      <a:alpha val="43137"/>
                    </a:srgbClr>
                  </a:outerShdw>
                </a:effectLst>
              </a:rPr>
              <a:t>l’esistenza </a:t>
            </a:r>
            <a:r>
              <a:rPr lang="it-IT" b="1" dirty="0">
                <a:solidFill>
                  <a:srgbClr val="804A4B"/>
                </a:solidFill>
                <a:effectLst>
                  <a:outerShdw blurRad="38100" dist="38100" dir="2700000" algn="tl">
                    <a:srgbClr val="000000">
                      <a:alpha val="43137"/>
                    </a:srgbClr>
                  </a:outerShdw>
                </a:effectLst>
              </a:rPr>
              <a:t>di un contratto di rete tra i soggetti coinvolti </a:t>
            </a:r>
            <a:r>
              <a:rPr lang="it-IT" dirty="0"/>
              <a:t>(distaccante e </a:t>
            </a:r>
            <a:r>
              <a:rPr lang="it-IT" dirty="0" err="1"/>
              <a:t>distaccatario</a:t>
            </a:r>
            <a:r>
              <a:rPr lang="it-IT" dirty="0"/>
              <a:t> o co-datori</a:t>
            </a:r>
            <a:r>
              <a:rPr lang="it-IT" dirty="0" smtClean="0"/>
              <a:t>),</a:t>
            </a:r>
          </a:p>
          <a:p>
            <a:pPr lvl="1"/>
            <a:r>
              <a:rPr lang="it-IT" dirty="0" smtClean="0"/>
              <a:t>la </a:t>
            </a:r>
            <a:r>
              <a:rPr lang="it-IT" b="1" dirty="0" err="1">
                <a:solidFill>
                  <a:srgbClr val="804A4B"/>
                </a:solidFill>
                <a:effectLst>
                  <a:outerShdw blurRad="38100" dist="38100" dir="2700000" algn="tl">
                    <a:srgbClr val="000000">
                      <a:alpha val="43137"/>
                    </a:srgbClr>
                  </a:outerShdw>
                </a:effectLst>
              </a:rPr>
              <a:t>codatorialità</a:t>
            </a:r>
            <a:r>
              <a:rPr lang="it-IT" b="1" dirty="0">
                <a:solidFill>
                  <a:srgbClr val="804A4B"/>
                </a:solidFill>
                <a:effectLst>
                  <a:outerShdw blurRad="38100" dist="38100" dir="2700000" algn="tl">
                    <a:srgbClr val="000000">
                      <a:alpha val="43137"/>
                    </a:srgbClr>
                  </a:outerShdw>
                </a:effectLst>
              </a:rPr>
              <a:t> risulti dallo stesso contratto</a:t>
            </a:r>
            <a:r>
              <a:rPr lang="it-IT" dirty="0"/>
              <a:t>, così come </a:t>
            </a:r>
            <a:r>
              <a:rPr lang="it-IT" dirty="0" smtClean="0"/>
              <a:t>la </a:t>
            </a:r>
            <a:r>
              <a:rPr lang="it-IT" dirty="0"/>
              <a:t>“platea” dei lavoratori che </a:t>
            </a:r>
            <a:r>
              <a:rPr lang="it-IT" dirty="0" smtClean="0"/>
              <a:t>vengono messi </a:t>
            </a:r>
            <a:r>
              <a:rPr lang="it-IT" dirty="0"/>
              <a:t>“a fattor comune</a:t>
            </a:r>
            <a:r>
              <a:rPr lang="it-IT" dirty="0" smtClean="0"/>
              <a:t>”,</a:t>
            </a:r>
          </a:p>
          <a:p>
            <a:pPr lvl="1"/>
            <a:r>
              <a:rPr lang="it-IT" dirty="0" smtClean="0"/>
              <a:t>i </a:t>
            </a:r>
            <a:r>
              <a:rPr lang="it-IT" b="1" dirty="0">
                <a:solidFill>
                  <a:srgbClr val="804A4B"/>
                </a:solidFill>
                <a:effectLst>
                  <a:outerShdw blurRad="38100" dist="38100" dir="2700000" algn="tl">
                    <a:srgbClr val="000000">
                      <a:alpha val="43137"/>
                    </a:srgbClr>
                  </a:outerShdw>
                </a:effectLst>
              </a:rPr>
              <a:t>lavoratori siano formalmente assunti</a:t>
            </a:r>
            <a:r>
              <a:rPr lang="it-IT" dirty="0"/>
              <a:t>, mediante l’assolvimento dei relativi adempimenti di </a:t>
            </a:r>
            <a:r>
              <a:rPr lang="it-IT" dirty="0" smtClean="0"/>
              <a:t>legge da </a:t>
            </a:r>
            <a:r>
              <a:rPr lang="it-IT" dirty="0"/>
              <a:t>una delle imprese </a:t>
            </a:r>
            <a:r>
              <a:rPr lang="it-IT" dirty="0" smtClean="0"/>
              <a:t>partecipanti</a:t>
            </a:r>
          </a:p>
          <a:p>
            <a:pPr lvl="1"/>
            <a:r>
              <a:rPr lang="it-IT" dirty="0" smtClean="0"/>
              <a:t>al </a:t>
            </a:r>
            <a:r>
              <a:rPr lang="it-IT" b="1" dirty="0">
                <a:solidFill>
                  <a:srgbClr val="804A4B"/>
                </a:solidFill>
                <a:effectLst>
                  <a:outerShdw blurRad="38100" dist="38100" dir="2700000" algn="tl">
                    <a:srgbClr val="000000">
                      <a:alpha val="43137"/>
                    </a:srgbClr>
                  </a:outerShdw>
                </a:effectLst>
              </a:rPr>
              <a:t>lavoratore spetti il trattamento </a:t>
            </a:r>
            <a:r>
              <a:rPr lang="it-IT" dirty="0" smtClean="0"/>
              <a:t>previsto </a:t>
            </a:r>
            <a:r>
              <a:rPr lang="it-IT" dirty="0"/>
              <a:t>dal </a:t>
            </a:r>
            <a:r>
              <a:rPr lang="it-IT" b="1" dirty="0">
                <a:solidFill>
                  <a:srgbClr val="804A4B"/>
                </a:solidFill>
                <a:effectLst>
                  <a:outerShdw blurRad="38100" dist="38100" dir="2700000" algn="tl">
                    <a:srgbClr val="000000">
                      <a:alpha val="43137"/>
                    </a:srgbClr>
                  </a:outerShdw>
                </a:effectLst>
              </a:rPr>
              <a:t>CCNL applicato dal datore di lavoro che procede all’assunzione</a:t>
            </a:r>
            <a:r>
              <a:rPr lang="it-IT" dirty="0"/>
              <a:t>.</a:t>
            </a:r>
          </a:p>
        </p:txBody>
      </p:sp>
    </p:spTree>
    <p:extLst>
      <p:ext uri="{BB962C8B-B14F-4D97-AF65-F5344CB8AC3E}">
        <p14:creationId xmlns:p14="http://schemas.microsoft.com/office/powerpoint/2010/main" val="51492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500"/>
                                        <p:tgtEl>
                                          <p:spTgt spid="3">
                                            <p:txEl>
                                              <p:pRg st="3" end="3"/>
                                            </p:txEl>
                                          </p:spTgt>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arrotondato 5"/>
          <p:cNvSpPr/>
          <p:nvPr/>
        </p:nvSpPr>
        <p:spPr>
          <a:xfrm>
            <a:off x="1537684" y="4725144"/>
            <a:ext cx="7416824" cy="7200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5" name="Rettangolo arrotondato 4"/>
          <p:cNvSpPr/>
          <p:nvPr/>
        </p:nvSpPr>
        <p:spPr>
          <a:xfrm>
            <a:off x="1547664" y="3284984"/>
            <a:ext cx="7416824"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r>
              <a:rPr lang="it-IT" dirty="0" smtClean="0"/>
              <a:t>L’«operatore economico»</a:t>
            </a:r>
            <a:endParaRPr lang="it-IT" dirty="0"/>
          </a:p>
        </p:txBody>
      </p:sp>
      <p:sp>
        <p:nvSpPr>
          <p:cNvPr id="3" name="Segnaposto contenuto 2"/>
          <p:cNvSpPr>
            <a:spLocks noGrp="1"/>
          </p:cNvSpPr>
          <p:nvPr>
            <p:ph idx="1"/>
          </p:nvPr>
        </p:nvSpPr>
        <p:spPr>
          <a:xfrm>
            <a:off x="457200" y="1340768"/>
            <a:ext cx="8229600" cy="5328592"/>
          </a:xfrm>
        </p:spPr>
        <p:txBody>
          <a:bodyPr>
            <a:normAutofit fontScale="62500" lnSpcReduction="20000"/>
          </a:bodyPr>
          <a:lstStyle/>
          <a:p>
            <a:pPr>
              <a:lnSpc>
                <a:spcPct val="110000"/>
              </a:lnSpc>
            </a:pPr>
            <a:r>
              <a:rPr lang="it-IT" sz="3200" dirty="0" smtClean="0"/>
              <a:t>L'art. 3 </a:t>
            </a:r>
            <a:r>
              <a:rPr lang="it-IT" sz="3200" dirty="0" err="1" smtClean="0"/>
              <a:t>lett</a:t>
            </a:r>
            <a:r>
              <a:rPr lang="it-IT" sz="3200" dirty="0" smtClean="0"/>
              <a:t>.</a:t>
            </a:r>
            <a:r>
              <a:rPr lang="it-IT" sz="3200" i="1" dirty="0" smtClean="0"/>
              <a:t> p)</a:t>
            </a:r>
            <a:r>
              <a:rPr lang="it-IT" sz="3200" dirty="0" smtClean="0"/>
              <a:t>del Codice, d.lgs. 50/2016, </a:t>
            </a:r>
            <a:r>
              <a:rPr lang="it-IT" sz="3200" b="1" dirty="0" smtClean="0">
                <a:solidFill>
                  <a:srgbClr val="FF0000"/>
                </a:solidFill>
                <a:effectLst>
                  <a:outerShdw blurRad="38100" dist="38100" dir="2700000" algn="tl">
                    <a:srgbClr val="000000">
                      <a:alpha val="43137"/>
                    </a:srgbClr>
                  </a:outerShdw>
                </a:effectLst>
                <a:ea typeface="Calibri"/>
              </a:rPr>
              <a:t>definisce</a:t>
            </a:r>
            <a:r>
              <a:rPr lang="it-IT" sz="3200" dirty="0" smtClean="0"/>
              <a:t>:</a:t>
            </a:r>
          </a:p>
          <a:p>
            <a:pPr lvl="1">
              <a:lnSpc>
                <a:spcPct val="110000"/>
              </a:lnSpc>
            </a:pPr>
            <a:r>
              <a:rPr lang="it-IT" sz="3200" dirty="0" smtClean="0"/>
              <a:t> «</a:t>
            </a:r>
            <a:r>
              <a:rPr lang="it-IT" sz="3200" b="1" dirty="0" smtClean="0">
                <a:solidFill>
                  <a:srgbClr val="FF0000"/>
                </a:solidFill>
                <a:effectLst>
                  <a:outerShdw blurRad="38100" dist="38100" dir="2700000" algn="tl">
                    <a:srgbClr val="000000">
                      <a:alpha val="43137"/>
                    </a:srgbClr>
                  </a:outerShdw>
                </a:effectLst>
              </a:rPr>
              <a:t>OPERATORE ECONOMICO</a:t>
            </a:r>
            <a:r>
              <a:rPr lang="it-IT" sz="3200" dirty="0" smtClean="0"/>
              <a:t>», </a:t>
            </a:r>
          </a:p>
          <a:p>
            <a:pPr lvl="2">
              <a:lnSpc>
                <a:spcPct val="110000"/>
              </a:lnSpc>
            </a:pPr>
            <a:r>
              <a:rPr lang="it-IT" sz="3200" dirty="0" smtClean="0"/>
              <a:t>una </a:t>
            </a:r>
            <a:r>
              <a:rPr lang="it-IT" sz="3200" b="1" dirty="0">
                <a:effectLst>
                  <a:outerShdw blurRad="38100" dist="38100" dir="2700000" algn="tl">
                    <a:srgbClr val="000000">
                      <a:alpha val="43137"/>
                    </a:srgbClr>
                  </a:outerShdw>
                </a:effectLst>
              </a:rPr>
              <a:t>persona </a:t>
            </a:r>
            <a:r>
              <a:rPr lang="it-IT" sz="3200" b="1" dirty="0" smtClean="0">
                <a:effectLst>
                  <a:outerShdw blurRad="38100" dist="38100" dir="2700000" algn="tl">
                    <a:srgbClr val="000000">
                      <a:alpha val="43137"/>
                    </a:srgbClr>
                  </a:outerShdw>
                </a:effectLst>
              </a:rPr>
              <a:t>fisica </a:t>
            </a:r>
            <a:r>
              <a:rPr lang="it-IT" sz="3200" dirty="0" smtClean="0"/>
              <a:t>o </a:t>
            </a:r>
            <a:r>
              <a:rPr lang="it-IT" sz="3200" b="1" dirty="0" smtClean="0">
                <a:effectLst>
                  <a:outerShdw blurRad="38100" dist="38100" dir="2700000" algn="tl">
                    <a:srgbClr val="000000">
                      <a:alpha val="43137"/>
                    </a:srgbClr>
                  </a:outerShdw>
                </a:effectLst>
              </a:rPr>
              <a:t>giuridica</a:t>
            </a:r>
            <a:r>
              <a:rPr lang="it-IT" sz="3200" dirty="0" smtClean="0"/>
              <a:t>, </a:t>
            </a:r>
          </a:p>
          <a:p>
            <a:pPr lvl="2">
              <a:lnSpc>
                <a:spcPct val="110000"/>
              </a:lnSpc>
            </a:pPr>
            <a:r>
              <a:rPr lang="it-IT" sz="3200" dirty="0" smtClean="0"/>
              <a:t>un </a:t>
            </a:r>
            <a:r>
              <a:rPr lang="it-IT" sz="3200" b="1" dirty="0" smtClean="0">
                <a:effectLst>
                  <a:outerShdw blurRad="38100" dist="38100" dir="2700000" algn="tl">
                    <a:srgbClr val="000000">
                      <a:alpha val="43137"/>
                    </a:srgbClr>
                  </a:outerShdw>
                </a:effectLst>
              </a:rPr>
              <a:t>ente </a:t>
            </a:r>
            <a:r>
              <a:rPr lang="it-IT" sz="3200" b="1" dirty="0">
                <a:effectLst>
                  <a:outerShdw blurRad="38100" dist="38100" dir="2700000" algn="tl">
                    <a:srgbClr val="000000">
                      <a:alpha val="43137"/>
                    </a:srgbClr>
                  </a:outerShdw>
                </a:effectLst>
              </a:rPr>
              <a:t>pubblico</a:t>
            </a:r>
            <a:r>
              <a:rPr lang="it-IT" sz="3200" dirty="0" smtClean="0"/>
              <a:t>, </a:t>
            </a:r>
          </a:p>
          <a:p>
            <a:pPr lvl="2">
              <a:lnSpc>
                <a:spcPct val="110000"/>
              </a:lnSpc>
            </a:pPr>
            <a:r>
              <a:rPr lang="it-IT" sz="3200" dirty="0" smtClean="0"/>
              <a:t>un </a:t>
            </a:r>
            <a:r>
              <a:rPr lang="it-IT" sz="3200" b="1" dirty="0" smtClean="0">
                <a:effectLst>
                  <a:outerShdw blurRad="38100" dist="38100" dir="2700000" algn="tl">
                    <a:srgbClr val="000000">
                      <a:alpha val="43137"/>
                    </a:srgbClr>
                  </a:outerShdw>
                </a:effectLst>
              </a:rPr>
              <a:t>raggruppamento</a:t>
            </a:r>
            <a:r>
              <a:rPr lang="it-IT" sz="3200" dirty="0" smtClean="0"/>
              <a:t> di tali persone o enti, compresa qualsiasi associazione temporanea di imprese.</a:t>
            </a:r>
          </a:p>
          <a:p>
            <a:pPr marL="1166813" lvl="2" indent="0">
              <a:lnSpc>
                <a:spcPct val="110000"/>
              </a:lnSpc>
              <a:buNone/>
            </a:pPr>
            <a:r>
              <a:rPr lang="it-IT" sz="3200" i="1" dirty="0" smtClean="0"/>
              <a:t>NB: il Codice usa il termine </a:t>
            </a:r>
            <a:r>
              <a:rPr lang="it-IT" sz="3200" i="1" dirty="0"/>
              <a:t>raggruppamenti temporanei di concorrenti </a:t>
            </a:r>
            <a:r>
              <a:rPr lang="it-IT" sz="3200" i="1" dirty="0" smtClean="0"/>
              <a:t>anziché quello di associazione temporanea d’imprese.</a:t>
            </a:r>
            <a:endParaRPr lang="it-IT" sz="3200" dirty="0" smtClean="0"/>
          </a:p>
          <a:p>
            <a:pPr lvl="2">
              <a:lnSpc>
                <a:spcPct val="110000"/>
              </a:lnSpc>
            </a:pPr>
            <a:r>
              <a:rPr lang="it-IT" sz="3200" dirty="0" smtClean="0"/>
              <a:t>un </a:t>
            </a:r>
            <a:r>
              <a:rPr lang="it-IT" sz="3200" b="1" dirty="0" smtClean="0">
                <a:effectLst>
                  <a:outerShdw blurRad="38100" dist="38100" dir="2700000" algn="tl">
                    <a:srgbClr val="000000">
                      <a:alpha val="43137"/>
                    </a:srgbClr>
                  </a:outerShdw>
                </a:effectLst>
              </a:rPr>
              <a:t>ente senza personalità </a:t>
            </a:r>
            <a:r>
              <a:rPr lang="it-IT" sz="3200" b="1" dirty="0">
                <a:effectLst>
                  <a:outerShdw blurRad="38100" dist="38100" dir="2700000" algn="tl">
                    <a:srgbClr val="000000">
                      <a:alpha val="43137"/>
                    </a:srgbClr>
                  </a:outerShdw>
                </a:effectLst>
              </a:rPr>
              <a:t>giuridica</a:t>
            </a:r>
            <a:r>
              <a:rPr lang="it-IT" sz="3200" dirty="0"/>
              <a:t>, ivi compreso il gruppo </a:t>
            </a:r>
            <a:r>
              <a:rPr lang="it-IT" sz="3200" dirty="0" smtClean="0"/>
              <a:t>europeo di interesse </a:t>
            </a:r>
            <a:r>
              <a:rPr lang="it-IT" sz="3200" dirty="0"/>
              <a:t>economico (GEIE) </a:t>
            </a:r>
            <a:r>
              <a:rPr lang="it-IT" sz="3200" dirty="0" smtClean="0"/>
              <a:t>ex d.lgs. n</a:t>
            </a:r>
            <a:r>
              <a:rPr lang="it-IT" sz="3200" dirty="0"/>
              <a:t>. </a:t>
            </a:r>
            <a:r>
              <a:rPr lang="it-IT" sz="3200" dirty="0" smtClean="0"/>
              <a:t>240/1991. </a:t>
            </a:r>
          </a:p>
          <a:p>
            <a:pPr lvl="2">
              <a:lnSpc>
                <a:spcPct val="110000"/>
              </a:lnSpc>
            </a:pPr>
            <a:endParaRPr lang="it-IT" sz="2200" dirty="0" smtClean="0"/>
          </a:p>
          <a:p>
            <a:pPr marL="1165225" lvl="2" indent="-87313">
              <a:lnSpc>
                <a:spcPct val="110000"/>
              </a:lnSpc>
              <a:buNone/>
            </a:pPr>
            <a:r>
              <a:rPr lang="it-IT" sz="3200" dirty="0" smtClean="0"/>
              <a:t>che </a:t>
            </a:r>
            <a:r>
              <a:rPr lang="it-IT" sz="3200" b="1" dirty="0" smtClean="0">
                <a:solidFill>
                  <a:srgbClr val="FF0000"/>
                </a:solidFill>
                <a:effectLst>
                  <a:outerShdw blurRad="38100" dist="38100" dir="2700000" algn="tl">
                    <a:srgbClr val="000000">
                      <a:alpha val="43137"/>
                    </a:srgbClr>
                  </a:outerShdw>
                </a:effectLst>
              </a:rPr>
              <a:t>OFFRE SUL MERCATO </a:t>
            </a:r>
            <a:r>
              <a:rPr lang="it-IT" sz="3200" dirty="0" smtClean="0"/>
              <a:t>la realizzazione di </a:t>
            </a:r>
            <a:r>
              <a:rPr lang="it-IT" sz="3200" b="1" dirty="0" smtClean="0">
                <a:effectLst>
                  <a:outerShdw blurRad="38100" dist="38100" dir="2700000" algn="tl">
                    <a:srgbClr val="000000">
                      <a:alpha val="43137"/>
                    </a:srgbClr>
                  </a:outerShdw>
                </a:effectLst>
              </a:rPr>
              <a:t>lavori o opere</a:t>
            </a:r>
            <a:r>
              <a:rPr lang="it-IT" sz="3200" dirty="0" smtClean="0"/>
              <a:t>, la fornitura di </a:t>
            </a:r>
            <a:r>
              <a:rPr lang="it-IT" sz="3200" b="1" dirty="0" smtClean="0">
                <a:effectLst>
                  <a:outerShdw blurRad="38100" dist="38100" dir="2700000" algn="tl">
                    <a:srgbClr val="000000">
                      <a:alpha val="43137"/>
                    </a:srgbClr>
                  </a:outerShdw>
                </a:effectLst>
              </a:rPr>
              <a:t>prodotti </a:t>
            </a:r>
            <a:r>
              <a:rPr lang="it-IT" sz="3200" dirty="0" smtClean="0"/>
              <a:t>o la prestazione di </a:t>
            </a:r>
            <a:r>
              <a:rPr lang="it-IT" sz="3200" b="1" dirty="0" smtClean="0">
                <a:effectLst>
                  <a:outerShdw blurRad="38100" dist="38100" dir="2700000" algn="tl">
                    <a:srgbClr val="000000">
                      <a:alpha val="43137"/>
                    </a:srgbClr>
                  </a:outerShdw>
                </a:effectLst>
              </a:rPr>
              <a:t>servizi</a:t>
            </a:r>
            <a:r>
              <a:rPr lang="it-IT" sz="3200" dirty="0" smtClean="0"/>
              <a:t>.</a:t>
            </a:r>
            <a:r>
              <a:rPr lang="it-IT" sz="1400" dirty="0" smtClean="0"/>
              <a:t> </a:t>
            </a:r>
          </a:p>
          <a:p>
            <a:pPr marL="857250" lvl="2" indent="0">
              <a:lnSpc>
                <a:spcPct val="110000"/>
              </a:lnSpc>
              <a:buNone/>
            </a:pPr>
            <a:endParaRPr lang="it-IT" sz="1000" dirty="0" smtClean="0"/>
          </a:p>
          <a:p>
            <a:pPr marL="400050">
              <a:lnSpc>
                <a:spcPct val="130000"/>
              </a:lnSpc>
            </a:pPr>
            <a:r>
              <a:rPr lang="it-IT" sz="3200" dirty="0" smtClean="0"/>
              <a:t>L'</a:t>
            </a:r>
            <a:r>
              <a:rPr lang="it-IT" sz="3200" u="sng" dirty="0" smtClean="0"/>
              <a:t>art. 45 </a:t>
            </a:r>
            <a:r>
              <a:rPr lang="it-IT" sz="3200" b="1" u="sng" dirty="0" smtClean="0">
                <a:solidFill>
                  <a:srgbClr val="FF0000"/>
                </a:solidFill>
                <a:effectLst>
                  <a:outerShdw blurRad="38100" dist="38100" dir="2700000" algn="tl">
                    <a:srgbClr val="000000">
                      <a:alpha val="43137"/>
                    </a:srgbClr>
                  </a:outerShdw>
                </a:effectLst>
                <a:ea typeface="Calibri"/>
              </a:rPr>
              <a:t>definisce gli OE</a:t>
            </a:r>
            <a:r>
              <a:rPr lang="it-IT" sz="3200" u="sng" dirty="0"/>
              <a:t> </a:t>
            </a:r>
            <a:r>
              <a:rPr lang="it-IT" sz="3200" u="sng" dirty="0" smtClean="0"/>
              <a:t>ammessi a partecipare alle procedure</a:t>
            </a:r>
            <a:r>
              <a:rPr lang="it-IT" sz="3200" dirty="0" smtClean="0"/>
              <a:t> di affidamento dei contratti pubblici (ex </a:t>
            </a:r>
            <a:r>
              <a:rPr lang="it-IT" sz="3200" b="1" dirty="0" smtClean="0">
                <a:effectLst>
                  <a:outerShdw blurRad="38100" dist="38100" dir="2700000" algn="tl">
                    <a:srgbClr val="000000">
                      <a:alpha val="43137"/>
                    </a:srgbClr>
                  </a:outerShdw>
                </a:effectLst>
              </a:rPr>
              <a:t>art. 34 del D.lgs. 163/2006</a:t>
            </a:r>
            <a:r>
              <a:rPr lang="it-IT" sz="3200" dirty="0" smtClean="0"/>
              <a:t>).</a:t>
            </a:r>
          </a:p>
          <a:p>
            <a:pPr marL="857250" lvl="2" indent="0">
              <a:lnSpc>
                <a:spcPct val="130000"/>
              </a:lnSpc>
              <a:buNone/>
            </a:pPr>
            <a:endParaRPr lang="it-IT" sz="2300" dirty="0"/>
          </a:p>
        </p:txBody>
      </p:sp>
      <p:sp>
        <p:nvSpPr>
          <p:cNvPr id="7" name="Freccia in giù 6"/>
          <p:cNvSpPr/>
          <p:nvPr/>
        </p:nvSpPr>
        <p:spPr>
          <a:xfrm>
            <a:off x="4211960" y="4496544"/>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Tree>
    <p:extLst>
      <p:ext uri="{BB962C8B-B14F-4D97-AF65-F5344CB8AC3E}">
        <p14:creationId xmlns:p14="http://schemas.microsoft.com/office/powerpoint/2010/main" val="1390442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par>
                          <p:cTn id="27" fill="hold">
                            <p:stCondLst>
                              <p:cond delay="2500"/>
                            </p:stCondLst>
                            <p:childTnLst>
                              <p:par>
                                <p:cTn id="28" presetID="10" presetClass="entr" presetSubtype="0" fill="hold"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par>
                          <p:cTn id="36" fill="hold">
                            <p:stCondLst>
                              <p:cond delay="500"/>
                            </p:stCondLst>
                            <p:childTnLst>
                              <p:par>
                                <p:cTn id="37" presetID="10" presetClass="entr" presetSubtype="0"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Requisiti della Rete</a:t>
            </a:r>
            <a:endParaRPr lang="it-IT" dirty="0"/>
          </a:p>
        </p:txBody>
      </p:sp>
      <p:sp>
        <p:nvSpPr>
          <p:cNvPr id="3" name="Segnaposto contenuto 2"/>
          <p:cNvSpPr>
            <a:spLocks noGrp="1"/>
          </p:cNvSpPr>
          <p:nvPr>
            <p:ph idx="1"/>
          </p:nvPr>
        </p:nvSpPr>
        <p:spPr>
          <a:xfrm>
            <a:off x="457200" y="1600200"/>
            <a:ext cx="8229600" cy="4925144"/>
          </a:xfrm>
        </p:spPr>
        <p:txBody>
          <a:bodyPr>
            <a:normAutofit fontScale="92500" lnSpcReduction="10000"/>
          </a:bodyPr>
          <a:lstStyle/>
          <a:p>
            <a:pPr marL="449580">
              <a:spcBef>
                <a:spcPts val="600"/>
              </a:spcBef>
            </a:pPr>
            <a:r>
              <a:rPr lang="it-IT" sz="2200" dirty="0">
                <a:ea typeface="Calibri"/>
                <a:cs typeface="Times New Roman"/>
              </a:rPr>
              <a:t>Il Contratto di Rete deve essere sottoscritto da </a:t>
            </a:r>
            <a:r>
              <a:rPr lang="it-IT" sz="2200" b="1" dirty="0">
                <a:solidFill>
                  <a:srgbClr val="FF0000"/>
                </a:solidFill>
                <a:effectLst>
                  <a:outerShdw blurRad="38100" dist="38100" dir="2700000" algn="tl">
                    <a:srgbClr val="000000">
                      <a:alpha val="43137"/>
                    </a:srgbClr>
                  </a:outerShdw>
                </a:effectLst>
                <a:ea typeface="Calibri"/>
                <a:cs typeface="Times New Roman"/>
              </a:rPr>
              <a:t>almeno due imprenditori </a:t>
            </a:r>
            <a:r>
              <a:rPr lang="it-IT" sz="2200" dirty="0">
                <a:ea typeface="Calibri"/>
                <a:cs typeface="Times New Roman"/>
              </a:rPr>
              <a:t>e </a:t>
            </a:r>
            <a:r>
              <a:rPr lang="it-IT" sz="2200" dirty="0" smtClean="0">
                <a:ea typeface="Calibri"/>
                <a:cs typeface="Times New Roman"/>
              </a:rPr>
              <a:t>deve </a:t>
            </a:r>
            <a:r>
              <a:rPr lang="it-IT" sz="2200" dirty="0">
                <a:ea typeface="Calibri"/>
                <a:cs typeface="Times New Roman"/>
              </a:rPr>
              <a:t>contenere alcuni elementi obbligatori, tra cui si distinguono:</a:t>
            </a:r>
          </a:p>
          <a:p>
            <a:pPr lvl="1">
              <a:spcBef>
                <a:spcPts val="600"/>
              </a:spcBef>
              <a:buSzPct val="100000"/>
              <a:tabLst>
                <a:tab pos="914400" algn="l"/>
              </a:tabLst>
            </a:pPr>
            <a:r>
              <a:rPr lang="it-IT" sz="2200" dirty="0">
                <a:ea typeface="Calibri"/>
                <a:cs typeface="Times New Roman"/>
              </a:rPr>
              <a:t>l'indicazione degli </a:t>
            </a:r>
            <a:r>
              <a:rPr lang="it-IT" sz="2200" b="1" dirty="0">
                <a:solidFill>
                  <a:srgbClr val="FF0000"/>
                </a:solidFill>
                <a:effectLst>
                  <a:outerShdw blurRad="38100" dist="38100" dir="2700000" algn="tl">
                    <a:srgbClr val="000000">
                      <a:alpha val="43137"/>
                    </a:srgbClr>
                  </a:outerShdw>
                </a:effectLst>
                <a:ea typeface="Calibri"/>
                <a:cs typeface="Times New Roman"/>
              </a:rPr>
              <a:t>obiettivi strategici </a:t>
            </a:r>
            <a:r>
              <a:rPr lang="it-IT" sz="2200" dirty="0">
                <a:ea typeface="Calibri"/>
                <a:cs typeface="Times New Roman"/>
              </a:rPr>
              <a:t>di </a:t>
            </a:r>
            <a:r>
              <a:rPr lang="it-IT" sz="2200" b="1" i="1" dirty="0">
                <a:solidFill>
                  <a:srgbClr val="804A4B"/>
                </a:solidFill>
                <a:effectLst>
                  <a:outerShdw blurRad="38100" dist="38100" dir="2700000" algn="tl">
                    <a:srgbClr val="000000">
                      <a:alpha val="43137"/>
                    </a:srgbClr>
                  </a:outerShdw>
                </a:effectLst>
                <a:ea typeface="Calibri"/>
                <a:cs typeface="Times New Roman"/>
              </a:rPr>
              <a:t>innovazione </a:t>
            </a:r>
            <a:r>
              <a:rPr lang="it-IT" sz="2200" dirty="0">
                <a:ea typeface="Calibri"/>
                <a:cs typeface="Times New Roman"/>
              </a:rPr>
              <a:t>e di </a:t>
            </a:r>
            <a:r>
              <a:rPr lang="it-IT" sz="2200" b="1" i="1" dirty="0">
                <a:solidFill>
                  <a:srgbClr val="804A4B"/>
                </a:solidFill>
                <a:effectLst>
                  <a:outerShdw blurRad="38100" dist="38100" dir="2700000" algn="tl">
                    <a:srgbClr val="000000">
                      <a:alpha val="43137"/>
                    </a:srgbClr>
                  </a:outerShdw>
                </a:effectLst>
                <a:ea typeface="Calibri"/>
                <a:cs typeface="Times New Roman"/>
              </a:rPr>
              <a:t>innalzamento della capacità competitiva dei partecipanti</a:t>
            </a:r>
            <a:r>
              <a:rPr lang="it-IT" sz="2200" dirty="0" smtClean="0">
                <a:ea typeface="Calibri"/>
                <a:cs typeface="Times New Roman"/>
              </a:rPr>
              <a:t>;</a:t>
            </a:r>
          </a:p>
          <a:p>
            <a:pPr lvl="1">
              <a:spcBef>
                <a:spcPts val="600"/>
              </a:spcBef>
              <a:buSzPct val="100000"/>
              <a:tabLst>
                <a:tab pos="914400" algn="l"/>
              </a:tabLst>
            </a:pPr>
            <a:r>
              <a:rPr lang="it-IT" sz="2200" dirty="0" smtClean="0">
                <a:ea typeface="Calibri"/>
                <a:cs typeface="Times New Roman"/>
              </a:rPr>
              <a:t>le </a:t>
            </a:r>
            <a:r>
              <a:rPr lang="it-IT" sz="2200" b="1" dirty="0">
                <a:effectLst>
                  <a:outerShdw blurRad="38100" dist="38100" dir="2700000" algn="tl">
                    <a:srgbClr val="000000">
                      <a:alpha val="43137"/>
                    </a:srgbClr>
                  </a:outerShdw>
                </a:effectLst>
                <a:ea typeface="Calibri"/>
                <a:cs typeface="Times New Roman"/>
              </a:rPr>
              <a:t>modalità per misurare l'avanzamento verso </a:t>
            </a:r>
            <a:r>
              <a:rPr lang="it-IT" sz="2200" dirty="0">
                <a:ea typeface="Calibri"/>
                <a:cs typeface="Times New Roman"/>
              </a:rPr>
              <a:t>gli </a:t>
            </a:r>
            <a:r>
              <a:rPr lang="it-IT" sz="2200" dirty="0" smtClean="0">
                <a:ea typeface="Calibri"/>
                <a:cs typeface="Times New Roman"/>
              </a:rPr>
              <a:t>obiettivi;</a:t>
            </a:r>
          </a:p>
          <a:p>
            <a:pPr lvl="1">
              <a:spcBef>
                <a:spcPts val="600"/>
              </a:spcBef>
              <a:buSzPct val="100000"/>
              <a:tabLst>
                <a:tab pos="914400" algn="l"/>
              </a:tabLst>
            </a:pPr>
            <a:r>
              <a:rPr lang="it-IT" sz="2200" dirty="0" smtClean="0">
                <a:ea typeface="Calibri"/>
                <a:cs typeface="Times New Roman"/>
              </a:rPr>
              <a:t>la </a:t>
            </a:r>
            <a:r>
              <a:rPr lang="it-IT" sz="2200" dirty="0">
                <a:ea typeface="Calibri"/>
                <a:cs typeface="Times New Roman"/>
              </a:rPr>
              <a:t>definizione di un </a:t>
            </a:r>
            <a:r>
              <a:rPr lang="it-IT" sz="2200" dirty="0" smtClean="0">
                <a:ea typeface="Calibri"/>
                <a:cs typeface="Times New Roman"/>
              </a:rPr>
              <a:t>«</a:t>
            </a:r>
            <a:r>
              <a:rPr lang="it-IT" sz="2200" b="1" dirty="0" smtClean="0">
                <a:solidFill>
                  <a:srgbClr val="FF0000"/>
                </a:solidFill>
                <a:effectLst>
                  <a:outerShdw blurRad="38100" dist="38100" dir="2700000" algn="tl">
                    <a:srgbClr val="000000">
                      <a:alpha val="43137"/>
                    </a:srgbClr>
                  </a:outerShdw>
                </a:effectLst>
                <a:ea typeface="Calibri"/>
                <a:cs typeface="Times New Roman"/>
              </a:rPr>
              <a:t>Programma </a:t>
            </a:r>
            <a:r>
              <a:rPr lang="it-IT" sz="2200" b="1" dirty="0">
                <a:solidFill>
                  <a:srgbClr val="FF0000"/>
                </a:solidFill>
                <a:effectLst>
                  <a:outerShdw blurRad="38100" dist="38100" dir="2700000" algn="tl">
                    <a:srgbClr val="000000">
                      <a:alpha val="43137"/>
                    </a:srgbClr>
                  </a:outerShdw>
                </a:effectLst>
                <a:ea typeface="Calibri"/>
                <a:cs typeface="Times New Roman"/>
              </a:rPr>
              <a:t>di </a:t>
            </a:r>
            <a:r>
              <a:rPr lang="it-IT" sz="2200" b="1" dirty="0" smtClean="0">
                <a:solidFill>
                  <a:srgbClr val="FF0000"/>
                </a:solidFill>
                <a:effectLst>
                  <a:outerShdw blurRad="38100" dist="38100" dir="2700000" algn="tl">
                    <a:srgbClr val="000000">
                      <a:alpha val="43137"/>
                    </a:srgbClr>
                  </a:outerShdw>
                </a:effectLst>
                <a:ea typeface="Calibri"/>
                <a:cs typeface="Times New Roman"/>
              </a:rPr>
              <a:t>Rete</a:t>
            </a:r>
            <a:r>
              <a:rPr lang="it-IT" sz="2200" b="1" dirty="0" smtClean="0">
                <a:ea typeface="Calibri"/>
                <a:cs typeface="Times New Roman"/>
              </a:rPr>
              <a:t>»</a:t>
            </a:r>
            <a:r>
              <a:rPr lang="it-IT" sz="2200" dirty="0" smtClean="0">
                <a:ea typeface="Calibri"/>
                <a:cs typeface="Times New Roman"/>
              </a:rPr>
              <a:t>, </a:t>
            </a:r>
            <a:r>
              <a:rPr lang="it-IT" sz="2200" dirty="0">
                <a:ea typeface="Calibri"/>
                <a:cs typeface="Times New Roman"/>
              </a:rPr>
              <a:t>che </a:t>
            </a:r>
            <a:r>
              <a:rPr lang="it-IT" sz="2200" dirty="0" smtClean="0">
                <a:ea typeface="Calibri"/>
                <a:cs typeface="Times New Roman"/>
              </a:rPr>
              <a:t>riporta: </a:t>
            </a:r>
          </a:p>
          <a:p>
            <a:pPr lvl="2">
              <a:spcBef>
                <a:spcPts val="600"/>
              </a:spcBef>
              <a:buSzPct val="100000"/>
              <a:tabLst>
                <a:tab pos="914400" algn="l"/>
              </a:tabLst>
            </a:pPr>
            <a:r>
              <a:rPr lang="it-IT" i="1" dirty="0" smtClean="0">
                <a:ea typeface="Calibri"/>
                <a:cs typeface="Times New Roman"/>
              </a:rPr>
              <a:t>diritti </a:t>
            </a:r>
            <a:r>
              <a:rPr lang="it-IT" i="1" dirty="0">
                <a:ea typeface="Calibri"/>
                <a:cs typeface="Times New Roman"/>
              </a:rPr>
              <a:t>e doveri dei partecipanti; </a:t>
            </a:r>
            <a:endParaRPr lang="it-IT" i="1" dirty="0" smtClean="0">
              <a:ea typeface="Calibri"/>
              <a:cs typeface="Times New Roman"/>
            </a:endParaRPr>
          </a:p>
          <a:p>
            <a:pPr lvl="2">
              <a:spcBef>
                <a:spcPts val="600"/>
              </a:spcBef>
              <a:buSzPct val="100000"/>
              <a:tabLst>
                <a:tab pos="914400" algn="l"/>
              </a:tabLst>
            </a:pPr>
            <a:r>
              <a:rPr lang="it-IT" i="1" dirty="0" smtClean="0">
                <a:ea typeface="Calibri"/>
                <a:cs typeface="Times New Roman"/>
              </a:rPr>
              <a:t>modalità </a:t>
            </a:r>
            <a:r>
              <a:rPr lang="it-IT" i="1" dirty="0">
                <a:ea typeface="Calibri"/>
                <a:cs typeface="Times New Roman"/>
              </a:rPr>
              <a:t>di realizzazione dello scopo comune, ossia le attività di rete; </a:t>
            </a:r>
            <a:endParaRPr lang="it-IT" i="1" dirty="0" smtClean="0">
              <a:ea typeface="Calibri"/>
              <a:cs typeface="Times New Roman"/>
            </a:endParaRPr>
          </a:p>
          <a:p>
            <a:pPr lvl="2">
              <a:spcBef>
                <a:spcPts val="600"/>
              </a:spcBef>
              <a:buSzPct val="100000"/>
              <a:tabLst>
                <a:tab pos="914400" algn="l"/>
              </a:tabLst>
            </a:pPr>
            <a:r>
              <a:rPr lang="it-IT" i="1" dirty="0" smtClean="0">
                <a:ea typeface="Calibri"/>
                <a:cs typeface="Times New Roman"/>
              </a:rPr>
              <a:t>eventuale </a:t>
            </a:r>
            <a:r>
              <a:rPr lang="it-IT" i="1" dirty="0">
                <a:ea typeface="Calibri"/>
                <a:cs typeface="Times New Roman"/>
              </a:rPr>
              <a:t>fondo patrimoniale e relative regole di gestione, nonché natura e criteri di valutazione dei conferimenti; </a:t>
            </a:r>
            <a:endParaRPr lang="it-IT" i="1" dirty="0" smtClean="0">
              <a:ea typeface="Calibri"/>
              <a:cs typeface="Times New Roman"/>
            </a:endParaRPr>
          </a:p>
          <a:p>
            <a:pPr lvl="2">
              <a:spcBef>
                <a:spcPts val="600"/>
              </a:spcBef>
              <a:buSzPct val="100000"/>
              <a:tabLst>
                <a:tab pos="914400" algn="l"/>
              </a:tabLst>
            </a:pPr>
            <a:r>
              <a:rPr lang="it-IT" i="1" dirty="0" smtClean="0">
                <a:ea typeface="Calibri"/>
                <a:cs typeface="Times New Roman"/>
              </a:rPr>
              <a:t>durata </a:t>
            </a:r>
            <a:r>
              <a:rPr lang="it-IT" i="1" dirty="0">
                <a:ea typeface="Calibri"/>
                <a:cs typeface="Times New Roman"/>
              </a:rPr>
              <a:t>del contratto; </a:t>
            </a:r>
            <a:endParaRPr lang="it-IT" i="1" dirty="0" smtClean="0">
              <a:ea typeface="Calibri"/>
              <a:cs typeface="Times New Roman"/>
            </a:endParaRPr>
          </a:p>
          <a:p>
            <a:pPr lvl="2">
              <a:spcBef>
                <a:spcPts val="600"/>
              </a:spcBef>
              <a:buSzPct val="100000"/>
              <a:tabLst>
                <a:tab pos="914400" algn="l"/>
              </a:tabLst>
            </a:pPr>
            <a:r>
              <a:rPr lang="it-IT" i="1" dirty="0" smtClean="0">
                <a:ea typeface="Calibri"/>
                <a:cs typeface="Times New Roman"/>
              </a:rPr>
              <a:t>eventuali </a:t>
            </a:r>
            <a:r>
              <a:rPr lang="it-IT" i="1" dirty="0">
                <a:ea typeface="Calibri"/>
                <a:cs typeface="Times New Roman"/>
              </a:rPr>
              <a:t>modalità di adesione di altre imprese; </a:t>
            </a:r>
            <a:endParaRPr lang="it-IT" i="1" dirty="0" smtClean="0">
              <a:ea typeface="Calibri"/>
              <a:cs typeface="Times New Roman"/>
            </a:endParaRPr>
          </a:p>
          <a:p>
            <a:pPr lvl="2">
              <a:spcBef>
                <a:spcPts val="600"/>
              </a:spcBef>
              <a:buSzPct val="100000"/>
              <a:tabLst>
                <a:tab pos="914400" algn="l"/>
              </a:tabLst>
            </a:pPr>
            <a:r>
              <a:rPr lang="it-IT" i="1" dirty="0" smtClean="0">
                <a:ea typeface="Calibri"/>
                <a:cs typeface="Times New Roman"/>
              </a:rPr>
              <a:t>eventuali </a:t>
            </a:r>
            <a:r>
              <a:rPr lang="it-IT" i="1" dirty="0">
                <a:ea typeface="Calibri"/>
                <a:cs typeface="Times New Roman"/>
              </a:rPr>
              <a:t>cause e condizioni per il recesso; </a:t>
            </a:r>
            <a:endParaRPr lang="it-IT" i="1" dirty="0" smtClean="0">
              <a:ea typeface="Calibri"/>
              <a:cs typeface="Times New Roman"/>
            </a:endParaRPr>
          </a:p>
          <a:p>
            <a:pPr lvl="2">
              <a:spcBef>
                <a:spcPts val="600"/>
              </a:spcBef>
              <a:buSzPct val="100000"/>
              <a:tabLst>
                <a:tab pos="914400" algn="l"/>
              </a:tabLst>
            </a:pPr>
            <a:r>
              <a:rPr lang="it-IT" i="1" dirty="0" smtClean="0">
                <a:ea typeface="Calibri"/>
                <a:cs typeface="Times New Roman"/>
              </a:rPr>
              <a:t>eventuale </a:t>
            </a:r>
            <a:r>
              <a:rPr lang="it-IT" i="1" dirty="0">
                <a:ea typeface="Calibri"/>
                <a:cs typeface="Times New Roman"/>
              </a:rPr>
              <a:t>soggetto esecutore (cd. organo comune), ed i suoi poteri; </a:t>
            </a:r>
            <a:endParaRPr lang="it-IT" i="1" dirty="0" smtClean="0">
              <a:ea typeface="Calibri"/>
              <a:cs typeface="Times New Roman"/>
            </a:endParaRPr>
          </a:p>
          <a:p>
            <a:pPr lvl="2">
              <a:spcBef>
                <a:spcPts val="600"/>
              </a:spcBef>
              <a:buSzPct val="100000"/>
              <a:tabLst>
                <a:tab pos="914400" algn="l"/>
              </a:tabLst>
            </a:pPr>
            <a:r>
              <a:rPr lang="it-IT" i="1" dirty="0" smtClean="0">
                <a:ea typeface="Calibri"/>
                <a:cs typeface="Times New Roman"/>
              </a:rPr>
              <a:t>procedure </a:t>
            </a:r>
            <a:r>
              <a:rPr lang="it-IT" i="1" dirty="0">
                <a:ea typeface="Calibri"/>
                <a:cs typeface="Times New Roman"/>
              </a:rPr>
              <a:t>decisionali delle imprese partecipanti.</a:t>
            </a:r>
          </a:p>
          <a:p>
            <a:endParaRPr lang="it-IT" dirty="0"/>
          </a:p>
        </p:txBody>
      </p:sp>
    </p:spTree>
    <p:extLst>
      <p:ext uri="{BB962C8B-B14F-4D97-AF65-F5344CB8AC3E}">
        <p14:creationId xmlns:p14="http://schemas.microsoft.com/office/powerpoint/2010/main" val="1414366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par>
                          <p:cTn id="33" fill="hold">
                            <p:stCondLst>
                              <p:cond delay="3000"/>
                            </p:stCondLst>
                            <p:childTnLst>
                              <p:par>
                                <p:cTn id="34" presetID="10" presetClass="entr" presetSubtype="0" fill="hold" nodeType="after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par>
                          <p:cTn id="37" fill="hold">
                            <p:stCondLst>
                              <p:cond delay="3500"/>
                            </p:stCondLst>
                            <p:childTnLst>
                              <p:par>
                                <p:cTn id="38" presetID="10" presetClass="entr" presetSubtype="0" fill="hold" nodeType="after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500"/>
                                        <p:tgtEl>
                                          <p:spTgt spid="3">
                                            <p:txEl>
                                              <p:pRg st="10" end="10"/>
                                            </p:txEl>
                                          </p:spTgt>
                                        </p:tgtEl>
                                      </p:cBhvr>
                                    </p:animEffect>
                                  </p:childTnLst>
                                </p:cTn>
                              </p:par>
                            </p:childTnLst>
                          </p:cTn>
                        </p:par>
                        <p:par>
                          <p:cTn id="41" fill="hold">
                            <p:stCondLst>
                              <p:cond delay="4000"/>
                            </p:stCondLst>
                            <p:childTnLst>
                              <p:par>
                                <p:cTn id="42" presetID="10" presetClass="entr" presetSubtype="0" fill="hold" nodeType="after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a:t>
            </a:r>
            <a:r>
              <a:rPr lang="it-IT" dirty="0" smtClean="0"/>
              <a:t>odelli </a:t>
            </a:r>
            <a:r>
              <a:rPr lang="it-IT" dirty="0"/>
              <a:t>aggregativi utilizzabili</a:t>
            </a:r>
          </a:p>
        </p:txBody>
      </p:sp>
      <p:sp>
        <p:nvSpPr>
          <p:cNvPr id="3" name="Segnaposto contenuto 2"/>
          <p:cNvSpPr>
            <a:spLocks noGrp="1"/>
          </p:cNvSpPr>
          <p:nvPr>
            <p:ph idx="1"/>
          </p:nvPr>
        </p:nvSpPr>
        <p:spPr/>
        <p:txBody>
          <a:bodyPr>
            <a:normAutofit/>
          </a:bodyPr>
          <a:lstStyle/>
          <a:p>
            <a:r>
              <a:rPr lang="it-IT" dirty="0" smtClean="0"/>
              <a:t>Sono </a:t>
            </a:r>
            <a:r>
              <a:rPr lang="it-IT" dirty="0"/>
              <a:t>presenti due modelli di rete: “verticale” e “orizzontale”. </a:t>
            </a:r>
            <a:endParaRPr lang="it-IT" dirty="0" smtClean="0"/>
          </a:p>
          <a:p>
            <a:endParaRPr lang="it-IT" sz="1000" dirty="0" smtClean="0"/>
          </a:p>
          <a:p>
            <a:pPr lvl="1"/>
            <a:r>
              <a:rPr lang="it-IT" b="1" dirty="0" smtClean="0">
                <a:solidFill>
                  <a:srgbClr val="FF0000"/>
                </a:solidFill>
                <a:effectLst>
                  <a:outerShdw blurRad="38100" dist="38100" dir="2700000" algn="tl">
                    <a:srgbClr val="000000">
                      <a:alpha val="43137"/>
                    </a:srgbClr>
                  </a:outerShdw>
                </a:effectLst>
              </a:rPr>
              <a:t>Reti </a:t>
            </a:r>
            <a:r>
              <a:rPr lang="it-IT" b="1" dirty="0">
                <a:solidFill>
                  <a:srgbClr val="FF0000"/>
                </a:solidFill>
                <a:effectLst>
                  <a:outerShdw blurRad="38100" dist="38100" dir="2700000" algn="tl">
                    <a:srgbClr val="000000">
                      <a:alpha val="43137"/>
                    </a:srgbClr>
                  </a:outerShdw>
                </a:effectLst>
              </a:rPr>
              <a:t>Verticali</a:t>
            </a:r>
            <a:r>
              <a:rPr lang="it-IT" dirty="0"/>
              <a:t>: </a:t>
            </a:r>
            <a:endParaRPr lang="it-IT" dirty="0" smtClean="0"/>
          </a:p>
          <a:p>
            <a:pPr lvl="2"/>
            <a:r>
              <a:rPr lang="it-IT" dirty="0" smtClean="0"/>
              <a:t>quelle </a:t>
            </a:r>
            <a:r>
              <a:rPr lang="it-IT" dirty="0"/>
              <a:t>che aggregano imprese con </a:t>
            </a:r>
            <a:r>
              <a:rPr lang="it-IT" b="1" i="1" dirty="0">
                <a:solidFill>
                  <a:srgbClr val="804A4B"/>
                </a:solidFill>
                <a:effectLst>
                  <a:outerShdw blurRad="38100" dist="38100" dir="2700000" algn="tl">
                    <a:srgbClr val="000000">
                      <a:alpha val="43137"/>
                    </a:srgbClr>
                  </a:outerShdw>
                </a:effectLst>
              </a:rPr>
              <a:t>interessi legati a tutta la filiera produttiva</a:t>
            </a:r>
            <a:r>
              <a:rPr lang="it-IT" b="1" i="1" dirty="0">
                <a:solidFill>
                  <a:srgbClr val="00B050"/>
                </a:solidFill>
                <a:effectLst>
                  <a:outerShdw blurRad="38100" dist="38100" dir="2700000" algn="tl">
                    <a:srgbClr val="000000">
                      <a:alpha val="43137"/>
                    </a:srgbClr>
                  </a:outerShdw>
                </a:effectLst>
              </a:rPr>
              <a:t> </a:t>
            </a:r>
            <a:r>
              <a:rPr lang="it-IT" dirty="0"/>
              <a:t>(ad es. cava, fornitore, costruttore, istallatore). </a:t>
            </a:r>
          </a:p>
          <a:p>
            <a:pPr lvl="1"/>
            <a:r>
              <a:rPr lang="it-IT" b="1" dirty="0">
                <a:solidFill>
                  <a:srgbClr val="FF0000"/>
                </a:solidFill>
                <a:effectLst>
                  <a:outerShdw blurRad="38100" dist="38100" dir="2700000" algn="tl">
                    <a:srgbClr val="000000">
                      <a:alpha val="43137"/>
                    </a:srgbClr>
                  </a:outerShdw>
                </a:effectLst>
              </a:rPr>
              <a:t>Reti Orizzontali</a:t>
            </a:r>
            <a:r>
              <a:rPr lang="it-IT" dirty="0"/>
              <a:t>: </a:t>
            </a:r>
            <a:endParaRPr lang="it-IT" dirty="0" smtClean="0"/>
          </a:p>
          <a:p>
            <a:pPr lvl="2"/>
            <a:r>
              <a:rPr lang="it-IT" dirty="0" smtClean="0"/>
              <a:t>quelle </a:t>
            </a:r>
            <a:r>
              <a:rPr lang="it-IT" dirty="0"/>
              <a:t>che </a:t>
            </a:r>
            <a:r>
              <a:rPr lang="it-IT" b="1" i="1" dirty="0">
                <a:solidFill>
                  <a:srgbClr val="804A4B"/>
                </a:solidFill>
                <a:effectLst>
                  <a:outerShdw blurRad="38100" dist="38100" dir="2700000" algn="tl">
                    <a:srgbClr val="000000">
                      <a:alpha val="43137"/>
                    </a:srgbClr>
                  </a:outerShdw>
                </a:effectLst>
              </a:rPr>
              <a:t>raggruppano imprese considerate “alla pari” </a:t>
            </a:r>
            <a:r>
              <a:rPr lang="it-IT" dirty="0"/>
              <a:t>che si uniscono in Rete per aumentare </a:t>
            </a:r>
            <a:r>
              <a:rPr lang="it-IT" dirty="0" smtClean="0"/>
              <a:t>l’offerta:</a:t>
            </a:r>
          </a:p>
          <a:p>
            <a:pPr lvl="3"/>
            <a:r>
              <a:rPr lang="it-IT" sz="2000" dirty="0" smtClean="0"/>
              <a:t>incrementando </a:t>
            </a:r>
            <a:r>
              <a:rPr lang="it-IT" sz="2000" dirty="0"/>
              <a:t>categorie e classifiche, </a:t>
            </a:r>
            <a:endParaRPr lang="it-IT" sz="2000" dirty="0" smtClean="0"/>
          </a:p>
          <a:p>
            <a:pPr lvl="3"/>
            <a:r>
              <a:rPr lang="it-IT" sz="2000" dirty="0" smtClean="0"/>
              <a:t>strutturando </a:t>
            </a:r>
            <a:r>
              <a:rPr lang="it-IT" sz="2000" dirty="0"/>
              <a:t>meglio il coordinamento interno.</a:t>
            </a:r>
          </a:p>
          <a:p>
            <a:endParaRPr lang="it-IT" dirty="0" smtClean="0"/>
          </a:p>
          <a:p>
            <a:endParaRPr lang="it-IT" dirty="0"/>
          </a:p>
        </p:txBody>
      </p:sp>
      <p:sp>
        <p:nvSpPr>
          <p:cNvPr id="5" name="Rettangolo arrotondato 4"/>
          <p:cNvSpPr/>
          <p:nvPr/>
        </p:nvSpPr>
        <p:spPr>
          <a:xfrm>
            <a:off x="755576" y="5301208"/>
            <a:ext cx="7920880" cy="86409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it-IT" sz="2000" i="1" dirty="0"/>
              <a:t>NB: Tale terminologia non va confusa con quella utilizzata negli appalti pubblici per le </a:t>
            </a:r>
            <a:r>
              <a:rPr lang="it-IT" sz="2000" i="1" dirty="0" smtClean="0"/>
              <a:t>ATI.</a:t>
            </a:r>
            <a:endParaRPr lang="it-IT" i="1" dirty="0"/>
          </a:p>
        </p:txBody>
      </p:sp>
    </p:spTree>
    <p:extLst>
      <p:ext uri="{BB962C8B-B14F-4D97-AF65-F5344CB8AC3E}">
        <p14:creationId xmlns:p14="http://schemas.microsoft.com/office/powerpoint/2010/main" val="955694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arrotondato 5"/>
          <p:cNvSpPr/>
          <p:nvPr/>
        </p:nvSpPr>
        <p:spPr>
          <a:xfrm>
            <a:off x="467544" y="3212976"/>
            <a:ext cx="8424936" cy="13681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7" name="Rettangolo arrotondato 6"/>
          <p:cNvSpPr/>
          <p:nvPr/>
        </p:nvSpPr>
        <p:spPr>
          <a:xfrm>
            <a:off x="440706" y="4653136"/>
            <a:ext cx="8424936" cy="1800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5" name="Rettangolo arrotondato 4"/>
          <p:cNvSpPr/>
          <p:nvPr/>
        </p:nvSpPr>
        <p:spPr>
          <a:xfrm>
            <a:off x="467544" y="1556792"/>
            <a:ext cx="8424936" cy="158417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r>
              <a:rPr lang="it-IT" dirty="0" smtClean="0"/>
              <a:t>Tipi di «</a:t>
            </a:r>
            <a:r>
              <a:rPr lang="it-IT" dirty="0" err="1" smtClean="0"/>
              <a:t>governance</a:t>
            </a:r>
            <a:r>
              <a:rPr lang="it-IT" dirty="0" smtClean="0"/>
              <a:t>» </a:t>
            </a:r>
            <a:endParaRPr lang="it-IT" dirty="0"/>
          </a:p>
        </p:txBody>
      </p:sp>
      <p:sp>
        <p:nvSpPr>
          <p:cNvPr id="3" name="Segnaposto contenuto 2"/>
          <p:cNvSpPr>
            <a:spLocks noGrp="1"/>
          </p:cNvSpPr>
          <p:nvPr>
            <p:ph idx="1"/>
          </p:nvPr>
        </p:nvSpPr>
        <p:spPr>
          <a:xfrm>
            <a:off x="457200" y="1600200"/>
            <a:ext cx="8229600" cy="5213176"/>
          </a:xfrm>
        </p:spPr>
        <p:txBody>
          <a:bodyPr>
            <a:normAutofit lnSpcReduction="10000"/>
          </a:bodyPr>
          <a:lstStyle/>
          <a:p>
            <a:pPr lvl="0"/>
            <a:r>
              <a:rPr lang="it-IT" b="1" dirty="0" smtClean="0">
                <a:solidFill>
                  <a:srgbClr val="FF0000"/>
                </a:solidFill>
                <a:effectLst>
                  <a:outerShdw blurRad="38100" dist="38100" dir="2700000" algn="tl">
                    <a:srgbClr val="000000">
                      <a:alpha val="43137"/>
                    </a:srgbClr>
                  </a:outerShdw>
                </a:effectLst>
              </a:rPr>
              <a:t>RETI DI “SCAMBIO” </a:t>
            </a:r>
          </a:p>
          <a:p>
            <a:pPr marL="400050" lvl="1" indent="0">
              <a:buNone/>
            </a:pPr>
            <a:r>
              <a:rPr lang="it-IT" b="1" dirty="0" smtClean="0">
                <a:effectLst>
                  <a:outerShdw blurRad="38100" dist="38100" dir="2700000" algn="tl">
                    <a:srgbClr val="000000">
                      <a:alpha val="43137"/>
                    </a:srgbClr>
                  </a:outerShdw>
                </a:effectLst>
              </a:rPr>
              <a:t>Non </a:t>
            </a:r>
            <a:r>
              <a:rPr lang="it-IT" b="1" dirty="0">
                <a:effectLst>
                  <a:outerShdw blurRad="38100" dist="38100" dir="2700000" algn="tl">
                    <a:srgbClr val="000000">
                      <a:alpha val="43137"/>
                    </a:srgbClr>
                  </a:outerShdw>
                </a:effectLst>
              </a:rPr>
              <a:t>prevedono </a:t>
            </a:r>
            <a:r>
              <a:rPr lang="it-IT" dirty="0"/>
              <a:t>la costituzione di un</a:t>
            </a:r>
            <a:r>
              <a:rPr lang="it-IT" b="1" dirty="0"/>
              <a:t> </a:t>
            </a:r>
            <a:r>
              <a:rPr lang="it-IT" sz="2100" b="1" dirty="0">
                <a:effectLst>
                  <a:outerShdw blurRad="38100" dist="38100" dir="2700000" algn="tl">
                    <a:srgbClr val="000000">
                      <a:alpha val="43137"/>
                    </a:srgbClr>
                  </a:outerShdw>
                </a:effectLst>
              </a:rPr>
              <a:t>organo comune </a:t>
            </a:r>
            <a:r>
              <a:rPr lang="it-IT" dirty="0"/>
              <a:t>e di un </a:t>
            </a:r>
            <a:r>
              <a:rPr lang="it-IT" sz="2100" b="1" dirty="0">
                <a:effectLst>
                  <a:outerShdw blurRad="38100" dist="38100" dir="2700000" algn="tl">
                    <a:srgbClr val="000000">
                      <a:alpha val="43137"/>
                    </a:srgbClr>
                  </a:outerShdw>
                </a:effectLst>
              </a:rPr>
              <a:t>fondo patrimoniale</a:t>
            </a:r>
            <a:r>
              <a:rPr lang="it-IT" dirty="0"/>
              <a:t> comune, </a:t>
            </a:r>
            <a:r>
              <a:rPr lang="it-IT" dirty="0" smtClean="0"/>
              <a:t>sono </a:t>
            </a:r>
            <a:r>
              <a:rPr lang="it-IT" dirty="0"/>
              <a:t>basate </a:t>
            </a:r>
            <a:r>
              <a:rPr lang="it-IT" dirty="0" smtClean="0"/>
              <a:t>su </a:t>
            </a:r>
            <a:r>
              <a:rPr lang="it-IT" dirty="0"/>
              <a:t>scambio e </a:t>
            </a:r>
            <a:r>
              <a:rPr lang="it-IT" dirty="0" smtClean="0"/>
              <a:t>condivisione </a:t>
            </a:r>
            <a:r>
              <a:rPr lang="it-IT" dirty="0"/>
              <a:t>di informazioni, di know-how, di prestazioni commerciali, industriali, tecniche etc. La </a:t>
            </a:r>
            <a:r>
              <a:rPr lang="it-IT" dirty="0" smtClean="0"/>
              <a:t>gestione rimane in capo a ciascun </a:t>
            </a:r>
            <a:r>
              <a:rPr lang="it-IT" dirty="0"/>
              <a:t>partecipante</a:t>
            </a:r>
            <a:r>
              <a:rPr lang="it-IT" dirty="0" smtClean="0"/>
              <a:t>.</a:t>
            </a:r>
          </a:p>
          <a:p>
            <a:pPr marL="400050" lvl="1" indent="0">
              <a:buNone/>
            </a:pPr>
            <a:endParaRPr lang="it-IT" sz="600" dirty="0"/>
          </a:p>
          <a:p>
            <a:r>
              <a:rPr lang="it-IT" sz="2100" b="1" dirty="0" smtClean="0">
                <a:solidFill>
                  <a:srgbClr val="FF0000"/>
                </a:solidFill>
                <a:effectLst>
                  <a:outerShdw blurRad="38100" dist="38100" dir="2700000" algn="tl">
                    <a:srgbClr val="000000">
                      <a:alpha val="43137"/>
                    </a:srgbClr>
                  </a:outerShdw>
                </a:effectLst>
              </a:rPr>
              <a:t>RETI “CONTRATTO” </a:t>
            </a:r>
          </a:p>
          <a:p>
            <a:pPr marL="400050" lvl="1" indent="0">
              <a:buNone/>
            </a:pPr>
            <a:r>
              <a:rPr lang="it-IT" dirty="0" smtClean="0"/>
              <a:t>Prevedono </a:t>
            </a:r>
            <a:r>
              <a:rPr lang="it-IT" dirty="0"/>
              <a:t>la </a:t>
            </a:r>
            <a:r>
              <a:rPr lang="it-IT" b="1" dirty="0">
                <a:effectLst>
                  <a:outerShdw blurRad="38100" dist="38100" dir="2700000" algn="tl">
                    <a:srgbClr val="000000">
                      <a:alpha val="43137"/>
                    </a:srgbClr>
                  </a:outerShdw>
                </a:effectLst>
              </a:rPr>
              <a:t>costituzione di organo comune</a:t>
            </a:r>
            <a:r>
              <a:rPr lang="it-IT" dirty="0">
                <a:effectLst>
                  <a:outerShdw blurRad="38100" dist="38100" dir="2700000" algn="tl">
                    <a:srgbClr val="000000">
                      <a:alpha val="43137"/>
                    </a:srgbClr>
                  </a:outerShdw>
                </a:effectLst>
              </a:rPr>
              <a:t> </a:t>
            </a:r>
            <a:r>
              <a:rPr lang="it-IT" dirty="0"/>
              <a:t>e di un </a:t>
            </a:r>
            <a:r>
              <a:rPr lang="it-IT" b="1" dirty="0">
                <a:effectLst>
                  <a:outerShdw blurRad="38100" dist="38100" dir="2700000" algn="tl">
                    <a:srgbClr val="000000">
                      <a:alpha val="43137"/>
                    </a:srgbClr>
                  </a:outerShdw>
                </a:effectLst>
              </a:rPr>
              <a:t>fondo patrimoniale </a:t>
            </a:r>
            <a:r>
              <a:rPr lang="it-IT" b="1" dirty="0"/>
              <a:t>comune</a:t>
            </a:r>
            <a:r>
              <a:rPr lang="it-IT" dirty="0"/>
              <a:t> e rappresentano la grande maggioranza delle Reti di Imprese sinora costituite in Italia</a:t>
            </a:r>
            <a:r>
              <a:rPr lang="it-IT" dirty="0" smtClean="0"/>
              <a:t>.</a:t>
            </a:r>
          </a:p>
          <a:p>
            <a:pPr marL="400050" lvl="1" indent="0">
              <a:buNone/>
            </a:pPr>
            <a:endParaRPr lang="it-IT" sz="1100" dirty="0"/>
          </a:p>
          <a:p>
            <a:pPr lvl="0"/>
            <a:r>
              <a:rPr lang="it-IT" sz="2100" b="1" dirty="0" smtClean="0">
                <a:solidFill>
                  <a:srgbClr val="FF0000"/>
                </a:solidFill>
                <a:effectLst>
                  <a:outerShdw blurRad="38100" dist="38100" dir="2700000" algn="tl">
                    <a:srgbClr val="000000">
                      <a:alpha val="43137"/>
                    </a:srgbClr>
                  </a:outerShdw>
                </a:effectLst>
              </a:rPr>
              <a:t>RETI “SOGGETTO” </a:t>
            </a:r>
          </a:p>
          <a:p>
            <a:pPr marL="400050" lvl="1" indent="0">
              <a:buNone/>
            </a:pPr>
            <a:r>
              <a:rPr lang="it-IT" dirty="0" smtClean="0"/>
              <a:t>Si </a:t>
            </a:r>
            <a:r>
              <a:rPr lang="it-IT" dirty="0"/>
              <a:t>caratterizzano da</a:t>
            </a:r>
            <a:r>
              <a:rPr lang="it-IT" b="1" dirty="0"/>
              <a:t> </a:t>
            </a:r>
            <a:r>
              <a:rPr lang="it-IT" sz="2100" b="1" dirty="0">
                <a:effectLst>
                  <a:outerShdw blurRad="38100" dist="38100" dir="2700000" algn="tl">
                    <a:srgbClr val="000000">
                      <a:alpha val="43137"/>
                    </a:srgbClr>
                  </a:outerShdw>
                </a:effectLst>
              </a:rPr>
              <a:t>un organo comune</a:t>
            </a:r>
            <a:r>
              <a:rPr lang="it-IT" dirty="0"/>
              <a:t>, un </a:t>
            </a:r>
            <a:r>
              <a:rPr lang="it-IT" b="1" dirty="0">
                <a:effectLst>
                  <a:outerShdw blurRad="38100" dist="38100" dir="2700000" algn="tl">
                    <a:srgbClr val="000000">
                      <a:alpha val="43137"/>
                    </a:srgbClr>
                  </a:outerShdw>
                </a:effectLst>
              </a:rPr>
              <a:t>fondo patrimoniale comune</a:t>
            </a:r>
            <a:r>
              <a:rPr lang="it-IT" dirty="0">
                <a:effectLst>
                  <a:outerShdw blurRad="38100" dist="38100" dir="2700000" algn="tl">
                    <a:srgbClr val="000000">
                      <a:alpha val="43137"/>
                    </a:srgbClr>
                  </a:outerShdw>
                </a:effectLst>
              </a:rPr>
              <a:t> e </a:t>
            </a:r>
            <a:r>
              <a:rPr lang="it-IT" dirty="0"/>
              <a:t>dalla </a:t>
            </a:r>
            <a:r>
              <a:rPr lang="it-IT" sz="2100" b="1" dirty="0">
                <a:effectLst>
                  <a:outerShdw blurRad="38100" dist="38100" dir="2700000" algn="tl">
                    <a:srgbClr val="000000">
                      <a:alpha val="43137"/>
                    </a:srgbClr>
                  </a:outerShdw>
                </a:effectLst>
              </a:rPr>
              <a:t>registrazione del Contratto di Rete </a:t>
            </a:r>
            <a:r>
              <a:rPr lang="it-IT" dirty="0"/>
              <a:t>presso la sezione ordinaria del Registro delle Imprese (sede della Rete), che attribuisce alla stessa la </a:t>
            </a:r>
            <a:r>
              <a:rPr lang="it-IT" b="1" dirty="0">
                <a:effectLst>
                  <a:outerShdw blurRad="38100" dist="38100" dir="2700000" algn="tl">
                    <a:srgbClr val="000000">
                      <a:alpha val="43137"/>
                    </a:srgbClr>
                  </a:outerShdw>
                </a:effectLst>
              </a:rPr>
              <a:t>soggettività giuridica</a:t>
            </a:r>
            <a:r>
              <a:rPr lang="it-IT" dirty="0">
                <a:effectLst>
                  <a:outerShdw blurRad="38100" dist="38100" dir="2700000" algn="tl">
                    <a:srgbClr val="000000">
                      <a:alpha val="43137"/>
                    </a:srgbClr>
                  </a:outerShdw>
                </a:effectLst>
              </a:rPr>
              <a:t> </a:t>
            </a:r>
            <a:r>
              <a:rPr lang="it-IT" dirty="0"/>
              <a:t>(D.L. 18/10/2012 n.179) e fiscale, potendo così esercitare a tutti gli effetti attività d’impresa. </a:t>
            </a:r>
          </a:p>
          <a:p>
            <a:endParaRPr lang="it-IT" dirty="0"/>
          </a:p>
        </p:txBody>
      </p:sp>
      <p:sp>
        <p:nvSpPr>
          <p:cNvPr id="4" name="Segnaposto numero diapositiva 3"/>
          <p:cNvSpPr>
            <a:spLocks noGrp="1"/>
          </p:cNvSpPr>
          <p:nvPr>
            <p:ph type="sldNum" sz="quarter" idx="4294967295"/>
          </p:nvPr>
        </p:nvSpPr>
        <p:spPr>
          <a:xfrm>
            <a:off x="6553200" y="6356350"/>
            <a:ext cx="2133600" cy="365125"/>
          </a:xfrm>
          <a:prstGeom prst="rect">
            <a:avLst/>
          </a:prstGeom>
        </p:spPr>
        <p:txBody>
          <a:bodyPr/>
          <a:lstStyle/>
          <a:p>
            <a:pPr>
              <a:defRPr/>
            </a:pPr>
            <a:fld id="{5CEF8589-596D-40F6-872D-6918C8D8FCB2}" type="slidenum">
              <a:rPr lang="it-IT" smtClean="0"/>
              <a:pPr>
                <a:defRPr/>
              </a:pPr>
              <a:t>42</a:t>
            </a:fld>
            <a:endParaRPr lang="it-IT"/>
          </a:p>
        </p:txBody>
      </p:sp>
    </p:spTree>
    <p:extLst>
      <p:ext uri="{BB962C8B-B14F-4D97-AF65-F5344CB8AC3E}">
        <p14:creationId xmlns:p14="http://schemas.microsoft.com/office/powerpoint/2010/main" val="4192981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nSpc>
                <a:spcPct val="110000"/>
              </a:lnSpc>
            </a:pPr>
            <a:r>
              <a:rPr lang="it-IT" dirty="0" smtClean="0"/>
              <a:t>Reti e carenze del regime transitorio</a:t>
            </a:r>
            <a:endParaRPr lang="it-IT" dirty="0"/>
          </a:p>
        </p:txBody>
      </p:sp>
      <p:sp>
        <p:nvSpPr>
          <p:cNvPr id="3" name="Segnaposto contenuto 2"/>
          <p:cNvSpPr>
            <a:spLocks noGrp="1"/>
          </p:cNvSpPr>
          <p:nvPr>
            <p:ph idx="1"/>
          </p:nvPr>
        </p:nvSpPr>
        <p:spPr>
          <a:xfrm>
            <a:off x="457200" y="1484784"/>
            <a:ext cx="8229600" cy="4925144"/>
          </a:xfrm>
        </p:spPr>
        <p:txBody>
          <a:bodyPr>
            <a:noAutofit/>
          </a:bodyPr>
          <a:lstStyle/>
          <a:p>
            <a:pPr>
              <a:lnSpc>
                <a:spcPct val="110000"/>
              </a:lnSpc>
            </a:pPr>
            <a:r>
              <a:rPr lang="it-IT" sz="1900" dirty="0" smtClean="0">
                <a:solidFill>
                  <a:prstClr val="black"/>
                </a:solidFill>
              </a:rPr>
              <a:t>Già </a:t>
            </a:r>
            <a:r>
              <a:rPr lang="it-IT" sz="1900" dirty="0">
                <a:solidFill>
                  <a:prstClr val="black"/>
                </a:solidFill>
              </a:rPr>
              <a:t>nel </a:t>
            </a:r>
            <a:r>
              <a:rPr lang="it-IT" sz="1900" dirty="0" smtClean="0">
                <a:solidFill>
                  <a:prstClr val="black"/>
                </a:solidFill>
              </a:rPr>
              <a:t>previgente codice era presente al rete (art</a:t>
            </a:r>
            <a:r>
              <a:rPr lang="it-IT" sz="1900" dirty="0">
                <a:solidFill>
                  <a:prstClr val="black"/>
                </a:solidFill>
              </a:rPr>
              <a:t>. 34, </a:t>
            </a:r>
            <a:r>
              <a:rPr lang="it-IT" sz="1900" dirty="0" err="1">
                <a:solidFill>
                  <a:prstClr val="black"/>
                </a:solidFill>
              </a:rPr>
              <a:t>lett</a:t>
            </a:r>
            <a:r>
              <a:rPr lang="it-IT" sz="1900" dirty="0">
                <a:solidFill>
                  <a:prstClr val="black"/>
                </a:solidFill>
              </a:rPr>
              <a:t>. </a:t>
            </a:r>
            <a:r>
              <a:rPr lang="it-IT" sz="1900" dirty="0" smtClean="0">
                <a:solidFill>
                  <a:prstClr val="black"/>
                </a:solidFill>
              </a:rPr>
              <a:t>e-bis), nel nuovo è specificato che le </a:t>
            </a:r>
            <a:r>
              <a:rPr lang="it-IT" sz="1900" b="1" dirty="0" smtClean="0">
                <a:solidFill>
                  <a:prstClr val="black"/>
                </a:solidFill>
              </a:rPr>
              <a:t>imprese </a:t>
            </a:r>
            <a:r>
              <a:rPr lang="it-IT" sz="1900" b="1" dirty="0">
                <a:solidFill>
                  <a:prstClr val="black"/>
                </a:solidFill>
              </a:rPr>
              <a:t>aderenti al </a:t>
            </a:r>
            <a:r>
              <a:rPr lang="it-IT" sz="1900" b="1" dirty="0">
                <a:solidFill>
                  <a:srgbClr val="FF0000"/>
                </a:solidFill>
                <a:effectLst>
                  <a:outerShdw blurRad="38100" dist="38100" dir="2700000" algn="tl">
                    <a:srgbClr val="000000">
                      <a:alpha val="43137"/>
                    </a:srgbClr>
                  </a:outerShdw>
                </a:effectLst>
              </a:rPr>
              <a:t>contratto di rete </a:t>
            </a:r>
            <a:r>
              <a:rPr lang="it-IT" sz="1900" b="1" dirty="0" smtClean="0">
                <a:solidFill>
                  <a:srgbClr val="FF0000"/>
                </a:solidFill>
                <a:effectLst>
                  <a:outerShdw blurRad="38100" dist="38100" dir="2700000" algn="tl">
                    <a:srgbClr val="000000">
                      <a:alpha val="43137"/>
                    </a:srgbClr>
                  </a:outerShdw>
                </a:effectLst>
              </a:rPr>
              <a:t>si qualificano come </a:t>
            </a:r>
            <a:r>
              <a:rPr lang="it-IT" sz="1900" dirty="0" smtClean="0">
                <a:solidFill>
                  <a:prstClr val="black"/>
                </a:solidFill>
              </a:rPr>
              <a:t>:</a:t>
            </a:r>
            <a:endParaRPr lang="it-IT" sz="1900" dirty="0">
              <a:solidFill>
                <a:prstClr val="black"/>
              </a:solidFill>
            </a:endParaRPr>
          </a:p>
          <a:p>
            <a:pPr lvl="1">
              <a:lnSpc>
                <a:spcPct val="110000"/>
              </a:lnSpc>
            </a:pPr>
            <a:r>
              <a:rPr lang="it-IT" sz="1900" b="1" dirty="0" smtClean="0">
                <a:solidFill>
                  <a:srgbClr val="FF0000"/>
                </a:solidFill>
                <a:effectLst>
                  <a:outerShdw blurRad="38100" dist="38100" dir="2700000" algn="tl">
                    <a:srgbClr val="000000">
                      <a:alpha val="43137"/>
                    </a:srgbClr>
                  </a:outerShdw>
                </a:effectLst>
              </a:rPr>
              <a:t>RTOE </a:t>
            </a:r>
            <a:r>
              <a:rPr lang="it-IT" sz="1900" i="1" dirty="0">
                <a:solidFill>
                  <a:prstClr val="black"/>
                </a:solidFill>
              </a:rPr>
              <a:t>(</a:t>
            </a:r>
            <a:r>
              <a:rPr lang="it-IT" sz="1900" i="1" dirty="0" smtClean="0">
                <a:solidFill>
                  <a:prstClr val="black"/>
                </a:solidFill>
              </a:rPr>
              <a:t>cfr. determina </a:t>
            </a:r>
            <a:r>
              <a:rPr lang="it-IT" sz="1900" i="1" dirty="0">
                <a:solidFill>
                  <a:prstClr val="black"/>
                </a:solidFill>
              </a:rPr>
              <a:t>AVCP </a:t>
            </a:r>
            <a:r>
              <a:rPr lang="it-IT" sz="1900" i="1" dirty="0" smtClean="0">
                <a:solidFill>
                  <a:prstClr val="black"/>
                </a:solidFill>
              </a:rPr>
              <a:t>n</a:t>
            </a:r>
            <a:r>
              <a:rPr lang="it-IT" sz="1900" i="1" dirty="0">
                <a:solidFill>
                  <a:prstClr val="black"/>
                </a:solidFill>
              </a:rPr>
              <a:t>. 3 del 23 aprile 2013), </a:t>
            </a:r>
            <a:endParaRPr lang="it-IT" sz="1900" i="1" dirty="0" smtClean="0">
              <a:solidFill>
                <a:prstClr val="black"/>
              </a:solidFill>
            </a:endParaRPr>
          </a:p>
          <a:p>
            <a:pPr lvl="1">
              <a:lnSpc>
                <a:spcPct val="110000"/>
              </a:lnSpc>
            </a:pPr>
            <a:r>
              <a:rPr lang="it-IT" sz="1900" b="1" dirty="0" smtClean="0">
                <a:solidFill>
                  <a:srgbClr val="FF0000"/>
                </a:solidFill>
                <a:effectLst>
                  <a:outerShdw blurRad="38100" dist="38100" dir="2700000" algn="tl">
                    <a:srgbClr val="000000">
                      <a:alpha val="43137"/>
                    </a:srgbClr>
                  </a:outerShdw>
                </a:effectLst>
              </a:rPr>
              <a:t>consorzi </a:t>
            </a:r>
            <a:r>
              <a:rPr lang="it-IT" sz="1900" b="1" dirty="0">
                <a:solidFill>
                  <a:srgbClr val="FF0000"/>
                </a:solidFill>
                <a:effectLst>
                  <a:outerShdw blurRad="38100" dist="38100" dir="2700000" algn="tl">
                    <a:srgbClr val="000000">
                      <a:alpha val="43137"/>
                    </a:srgbClr>
                  </a:outerShdw>
                </a:effectLst>
              </a:rPr>
              <a:t>stabili</a:t>
            </a:r>
            <a:r>
              <a:rPr lang="it-IT" sz="1900" b="1" dirty="0">
                <a:solidFill>
                  <a:prstClr val="black"/>
                </a:solidFill>
              </a:rPr>
              <a:t>, </a:t>
            </a:r>
            <a:r>
              <a:rPr lang="it-IT" sz="1900" dirty="0">
                <a:solidFill>
                  <a:prstClr val="black"/>
                </a:solidFill>
              </a:rPr>
              <a:t>nel caso in cui tutti componenti di tale contratto abbiano </a:t>
            </a:r>
            <a:r>
              <a:rPr lang="it-IT" sz="1900" dirty="0" smtClean="0">
                <a:solidFill>
                  <a:prstClr val="black"/>
                </a:solidFill>
              </a:rPr>
              <a:t>i </a:t>
            </a:r>
            <a:r>
              <a:rPr lang="it-IT" sz="1900" dirty="0">
                <a:solidFill>
                  <a:prstClr val="black"/>
                </a:solidFill>
              </a:rPr>
              <a:t>requisiti ai fini della qualificazione SOA (co. </a:t>
            </a:r>
            <a:r>
              <a:rPr lang="it-IT" sz="1900" dirty="0" smtClean="0">
                <a:solidFill>
                  <a:prstClr val="black"/>
                </a:solidFill>
              </a:rPr>
              <a:t>14 e art. 47, co,2 ?) con le seguenti caratteristiche (?)</a:t>
            </a:r>
            <a:r>
              <a:rPr lang="it-IT" sz="1900" i="1" dirty="0" smtClean="0">
                <a:solidFill>
                  <a:prstClr val="black"/>
                </a:solidFill>
              </a:rPr>
              <a:t>: </a:t>
            </a:r>
          </a:p>
          <a:p>
            <a:pPr marL="1257300" lvl="2" indent="-457200">
              <a:lnSpc>
                <a:spcPct val="110000"/>
              </a:lnSpc>
              <a:spcBef>
                <a:spcPts val="300"/>
              </a:spcBef>
              <a:buFont typeface="+mj-lt"/>
              <a:buAutoNum type="arabicPeriod"/>
            </a:pPr>
            <a:r>
              <a:rPr lang="it-IT" dirty="0">
                <a:ea typeface="Calibri"/>
                <a:cs typeface="Times New Roman"/>
              </a:rPr>
              <a:t>una</a:t>
            </a:r>
            <a:r>
              <a:rPr lang="it-IT" sz="1900" b="1" dirty="0" smtClean="0">
                <a:solidFill>
                  <a:srgbClr val="0070C0"/>
                </a:solidFill>
                <a:effectLst>
                  <a:outerShdw blurRad="38100" dist="38100" dir="2700000" algn="tl">
                    <a:srgbClr val="000000">
                      <a:alpha val="43137"/>
                    </a:srgbClr>
                  </a:outerShdw>
                </a:effectLst>
              </a:rPr>
              <a:t> </a:t>
            </a:r>
            <a:r>
              <a:rPr lang="it-IT" sz="1900" b="1" i="1" dirty="0" smtClean="0">
                <a:solidFill>
                  <a:srgbClr val="804A4B"/>
                </a:solidFill>
                <a:effectLst>
                  <a:outerShdw blurRad="38100" dist="38100" dir="2700000" algn="tl">
                    <a:srgbClr val="000000">
                      <a:alpha val="43137"/>
                    </a:srgbClr>
                  </a:outerShdw>
                </a:effectLst>
              </a:rPr>
              <a:t>unitaria </a:t>
            </a:r>
            <a:r>
              <a:rPr lang="it-IT" sz="1900" b="1" i="1" dirty="0">
                <a:solidFill>
                  <a:srgbClr val="804A4B"/>
                </a:solidFill>
                <a:effectLst>
                  <a:outerShdw blurRad="38100" dist="38100" dir="2700000" algn="tl">
                    <a:srgbClr val="000000">
                      <a:alpha val="43137"/>
                    </a:srgbClr>
                  </a:outerShdw>
                </a:effectLst>
              </a:rPr>
              <a:t>e comune struttura </a:t>
            </a:r>
            <a:r>
              <a:rPr lang="it-IT" sz="1900" b="1" i="1" dirty="0" smtClean="0">
                <a:solidFill>
                  <a:srgbClr val="804A4B"/>
                </a:solidFill>
                <a:effectLst>
                  <a:outerShdw blurRad="38100" dist="38100" dir="2700000" algn="tl">
                    <a:srgbClr val="000000">
                      <a:alpha val="43137"/>
                    </a:srgbClr>
                  </a:outerShdw>
                </a:effectLst>
              </a:rPr>
              <a:t>imprenditoriale</a:t>
            </a:r>
            <a:r>
              <a:rPr lang="it-IT" sz="1900" dirty="0" smtClean="0">
                <a:solidFill>
                  <a:prstClr val="black"/>
                </a:solidFill>
              </a:rPr>
              <a:t>, </a:t>
            </a:r>
          </a:p>
          <a:p>
            <a:pPr marL="1257300" lvl="2" indent="-457200">
              <a:lnSpc>
                <a:spcPct val="110000"/>
              </a:lnSpc>
              <a:spcBef>
                <a:spcPts val="300"/>
              </a:spcBef>
              <a:buFont typeface="+mj-lt"/>
              <a:buAutoNum type="arabicPeriod"/>
            </a:pPr>
            <a:r>
              <a:rPr lang="it-IT" dirty="0" smtClean="0">
                <a:ea typeface="Calibri"/>
                <a:cs typeface="Times New Roman"/>
              </a:rPr>
              <a:t>un </a:t>
            </a:r>
            <a:r>
              <a:rPr lang="it-IT" sz="1900" b="1" i="1" dirty="0">
                <a:solidFill>
                  <a:srgbClr val="804A4B"/>
                </a:solidFill>
                <a:effectLst>
                  <a:outerShdw blurRad="38100" dist="38100" dir="2700000" algn="tl">
                    <a:srgbClr val="000000">
                      <a:alpha val="43137"/>
                    </a:srgbClr>
                  </a:outerShdw>
                </a:effectLst>
              </a:rPr>
              <a:t>numero minimo di tre soggetti </a:t>
            </a:r>
            <a:r>
              <a:rPr lang="it-IT" dirty="0">
                <a:ea typeface="Calibri"/>
                <a:cs typeface="Times New Roman"/>
              </a:rPr>
              <a:t>retisti </a:t>
            </a:r>
            <a:r>
              <a:rPr lang="it-IT" dirty="0" smtClean="0">
                <a:ea typeface="Calibri"/>
                <a:cs typeface="Times New Roman"/>
              </a:rPr>
              <a:t>(2 nelle reti), </a:t>
            </a:r>
          </a:p>
          <a:p>
            <a:pPr marL="1257300" lvl="2" indent="-457200">
              <a:lnSpc>
                <a:spcPct val="110000"/>
              </a:lnSpc>
              <a:spcBef>
                <a:spcPts val="300"/>
              </a:spcBef>
              <a:buFont typeface="+mj-lt"/>
              <a:buAutoNum type="arabicPeriod"/>
            </a:pPr>
            <a:r>
              <a:rPr lang="it-IT" dirty="0" smtClean="0">
                <a:ea typeface="Calibri"/>
                <a:cs typeface="Times New Roman"/>
              </a:rPr>
              <a:t>un </a:t>
            </a:r>
            <a:r>
              <a:rPr lang="it-IT" sz="1900" b="1" i="1" dirty="0">
                <a:solidFill>
                  <a:srgbClr val="804A4B"/>
                </a:solidFill>
                <a:effectLst>
                  <a:outerShdw blurRad="38100" dist="38100" dir="2700000" algn="tl">
                    <a:srgbClr val="000000">
                      <a:alpha val="43137"/>
                    </a:srgbClr>
                  </a:outerShdw>
                </a:effectLst>
              </a:rPr>
              <a:t>termine minimo di durata di cinque anni </a:t>
            </a:r>
            <a:r>
              <a:rPr lang="it-IT" dirty="0">
                <a:ea typeface="Calibri"/>
                <a:cs typeface="Times New Roman"/>
              </a:rPr>
              <a:t>del contratto (indicazione assente nella disciplina della rete</a:t>
            </a:r>
            <a:r>
              <a:rPr lang="it-IT" dirty="0" smtClean="0">
                <a:ea typeface="Calibri"/>
                <a:cs typeface="Times New Roman"/>
              </a:rPr>
              <a:t>), </a:t>
            </a:r>
          </a:p>
          <a:p>
            <a:pPr marL="1257300" lvl="2" indent="-457200">
              <a:lnSpc>
                <a:spcPct val="110000"/>
              </a:lnSpc>
              <a:spcBef>
                <a:spcPts val="300"/>
              </a:spcBef>
              <a:buFont typeface="+mj-lt"/>
              <a:buAutoNum type="arabicPeriod"/>
            </a:pPr>
            <a:r>
              <a:rPr lang="it-IT" dirty="0" smtClean="0">
                <a:ea typeface="Calibri"/>
                <a:cs typeface="Times New Roman"/>
              </a:rPr>
              <a:t>una </a:t>
            </a:r>
            <a:r>
              <a:rPr lang="it-IT" sz="1900" b="1" i="1" dirty="0">
                <a:solidFill>
                  <a:srgbClr val="804A4B"/>
                </a:solidFill>
                <a:effectLst>
                  <a:outerShdw blurRad="38100" dist="38100" dir="2700000" algn="tl">
                    <a:srgbClr val="000000">
                      <a:alpha val="43137"/>
                    </a:srgbClr>
                  </a:outerShdw>
                </a:effectLst>
              </a:rPr>
              <a:t>pianificazione </a:t>
            </a:r>
            <a:r>
              <a:rPr lang="it-IT" dirty="0">
                <a:ea typeface="Calibri"/>
                <a:cs typeface="Times New Roman"/>
              </a:rPr>
              <a:t>industriale (Programma di rete) che preveda l’operare comune </a:t>
            </a:r>
            <a:r>
              <a:rPr lang="it-IT" sz="1900" b="1" i="1" dirty="0">
                <a:solidFill>
                  <a:srgbClr val="804A4B"/>
                </a:solidFill>
                <a:effectLst>
                  <a:outerShdw blurRad="38100" dist="38100" dir="2700000" algn="tl">
                    <a:srgbClr val="000000">
                      <a:alpha val="43137"/>
                    </a:srgbClr>
                  </a:outerShdw>
                </a:effectLst>
              </a:rPr>
              <a:t>nel settore dei contratti pubblici</a:t>
            </a:r>
            <a:r>
              <a:rPr lang="it-IT" dirty="0" smtClean="0">
                <a:ea typeface="Calibri"/>
                <a:cs typeface="Times New Roman"/>
              </a:rPr>
              <a:t>, </a:t>
            </a:r>
          </a:p>
          <a:p>
            <a:pPr marL="1257300" lvl="2" indent="-457200">
              <a:lnSpc>
                <a:spcPct val="110000"/>
              </a:lnSpc>
              <a:spcBef>
                <a:spcPts val="300"/>
              </a:spcBef>
              <a:buFont typeface="+mj-lt"/>
              <a:buAutoNum type="arabicPeriod"/>
            </a:pPr>
            <a:r>
              <a:rPr lang="it-IT" dirty="0" smtClean="0">
                <a:ea typeface="Calibri"/>
                <a:cs typeface="Times New Roman"/>
              </a:rPr>
              <a:t>un</a:t>
            </a:r>
            <a:r>
              <a:rPr lang="it-IT" b="1" dirty="0" smtClean="0">
                <a:solidFill>
                  <a:srgbClr val="0070C0"/>
                </a:solidFill>
                <a:effectLst>
                  <a:outerShdw blurRad="38100" dist="38100" dir="2700000" algn="tl">
                    <a:srgbClr val="000000">
                      <a:alpha val="43137"/>
                    </a:srgbClr>
                  </a:outerShdw>
                </a:effectLst>
                <a:ea typeface="Calibri"/>
                <a:cs typeface="Times New Roman"/>
              </a:rPr>
              <a:t> </a:t>
            </a:r>
            <a:r>
              <a:rPr lang="it-IT" sz="1900" b="1" i="1" dirty="0">
                <a:solidFill>
                  <a:srgbClr val="804A4B"/>
                </a:solidFill>
                <a:effectLst>
                  <a:outerShdw blurRad="38100" dist="38100" dir="2700000" algn="tl">
                    <a:srgbClr val="000000">
                      <a:alpha val="43137"/>
                    </a:srgbClr>
                  </a:outerShdw>
                </a:effectLst>
              </a:rPr>
              <a:t>fondo patrimoniale comune e autonomo</a:t>
            </a:r>
            <a:r>
              <a:rPr lang="it-IT" dirty="0">
                <a:ea typeface="Calibri"/>
                <a:cs typeface="Times New Roman"/>
              </a:rPr>
              <a:t>, </a:t>
            </a:r>
            <a:endParaRPr lang="it-IT" dirty="0" smtClean="0">
              <a:ea typeface="Calibri"/>
              <a:cs typeface="Times New Roman"/>
            </a:endParaRPr>
          </a:p>
          <a:p>
            <a:pPr marL="1257300" lvl="2" indent="-457200">
              <a:lnSpc>
                <a:spcPct val="110000"/>
              </a:lnSpc>
              <a:spcBef>
                <a:spcPts val="300"/>
              </a:spcBef>
              <a:buFont typeface="+mj-lt"/>
              <a:buAutoNum type="arabicPeriod"/>
            </a:pPr>
            <a:r>
              <a:rPr lang="it-IT" dirty="0" smtClean="0">
                <a:ea typeface="Calibri"/>
                <a:cs typeface="Times New Roman"/>
              </a:rPr>
              <a:t>la</a:t>
            </a:r>
            <a:r>
              <a:rPr lang="it-IT" b="1" dirty="0" smtClean="0">
                <a:effectLst>
                  <a:outerShdw blurRad="38100" dist="38100" dir="2700000" algn="tl">
                    <a:srgbClr val="000000">
                      <a:alpha val="43137"/>
                    </a:srgbClr>
                  </a:outerShdw>
                </a:effectLst>
                <a:cs typeface="Times New Roman"/>
              </a:rPr>
              <a:t> </a:t>
            </a:r>
            <a:r>
              <a:rPr lang="it-IT" sz="1900" b="1" i="1" dirty="0">
                <a:solidFill>
                  <a:srgbClr val="804A4B"/>
                </a:solidFill>
                <a:effectLst>
                  <a:outerShdw blurRad="38100" dist="38100" dir="2700000" algn="tl">
                    <a:srgbClr val="000000">
                      <a:alpha val="43137"/>
                    </a:srgbClr>
                  </a:outerShdw>
                </a:effectLst>
              </a:rPr>
              <a:t>personalità giuridica </a:t>
            </a:r>
            <a:r>
              <a:rPr lang="it-IT" sz="1900" dirty="0" smtClean="0"/>
              <a:t>(?</a:t>
            </a:r>
            <a:r>
              <a:rPr lang="it-IT" sz="1900" dirty="0" smtClean="0">
                <a:solidFill>
                  <a:prstClr val="black"/>
                </a:solidFill>
              </a:rPr>
              <a:t> )</a:t>
            </a:r>
            <a:endParaRPr lang="it-IT" sz="1900" i="1" dirty="0">
              <a:solidFill>
                <a:prstClr val="black"/>
              </a:solidFill>
            </a:endParaRPr>
          </a:p>
        </p:txBody>
      </p:sp>
      <p:sp>
        <p:nvSpPr>
          <p:cNvPr id="4" name="Segnaposto numero diapositiva 3"/>
          <p:cNvSpPr>
            <a:spLocks noGrp="1"/>
          </p:cNvSpPr>
          <p:nvPr>
            <p:ph type="sldNum" sz="quarter" idx="4294967295"/>
          </p:nvPr>
        </p:nvSpPr>
        <p:spPr>
          <a:xfrm>
            <a:off x="6553200" y="6356350"/>
            <a:ext cx="2133600" cy="365125"/>
          </a:xfrm>
          <a:prstGeom prst="rect">
            <a:avLst/>
          </a:prstGeom>
        </p:spPr>
        <p:txBody>
          <a:bodyPr/>
          <a:lstStyle/>
          <a:p>
            <a:pPr>
              <a:defRPr/>
            </a:pPr>
            <a:fld id="{5CEF8589-596D-40F6-872D-6918C8D8FCB2}" type="slidenum">
              <a:rPr>
                <a:solidFill>
                  <a:prstClr val="black"/>
                </a:solidFill>
              </a:rPr>
              <a:pPr>
                <a:defRPr/>
              </a:pPr>
              <a:t>43</a:t>
            </a:fld>
            <a:endParaRPr dirty="0">
              <a:solidFill>
                <a:prstClr val="black"/>
              </a:solidFill>
            </a:endParaRPr>
          </a:p>
        </p:txBody>
      </p:sp>
    </p:spTree>
    <p:extLst>
      <p:ext uri="{BB962C8B-B14F-4D97-AF65-F5344CB8AC3E}">
        <p14:creationId xmlns:p14="http://schemas.microsoft.com/office/powerpoint/2010/main" val="1257757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lnSpc>
                <a:spcPct val="100000"/>
              </a:lnSpc>
            </a:pPr>
            <a:r>
              <a:rPr lang="it-IT" dirty="0" smtClean="0"/>
              <a:t>4. </a:t>
            </a:r>
            <a:r>
              <a:rPr lang="it-IT" dirty="0" smtClean="0"/>
              <a:t>SIOS</a:t>
            </a:r>
            <a:endParaRPr lang="it-IT" dirty="0">
              <a:latin typeface="+mn-lt"/>
            </a:endParaRPr>
          </a:p>
        </p:txBody>
      </p:sp>
      <p:sp>
        <p:nvSpPr>
          <p:cNvPr id="3" name="Segnaposto testo 2"/>
          <p:cNvSpPr>
            <a:spLocks noGrp="1"/>
          </p:cNvSpPr>
          <p:nvPr>
            <p:ph type="body" idx="1"/>
          </p:nvPr>
        </p:nvSpPr>
        <p:spPr/>
        <p:txBody>
          <a:bodyPr/>
          <a:lstStyle/>
          <a:p>
            <a:pPr algn="ctr">
              <a:lnSpc>
                <a:spcPct val="100000"/>
              </a:lnSpc>
            </a:pPr>
            <a:r>
              <a:rPr lang="it-IT" b="1" i="1" dirty="0"/>
              <a:t>FORME DELL'OPERATORE ECONOMICO NEGLI APPALTI</a:t>
            </a:r>
          </a:p>
        </p:txBody>
      </p:sp>
    </p:spTree>
    <p:extLst>
      <p:ext uri="{BB962C8B-B14F-4D97-AF65-F5344CB8AC3E}">
        <p14:creationId xmlns:p14="http://schemas.microsoft.com/office/powerpoint/2010/main" val="3391694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Schema di ricostruzione categorie </a:t>
            </a:r>
            <a:endParaRPr lang="it-IT" dirty="0"/>
          </a:p>
        </p:txBody>
      </p:sp>
      <p:sp>
        <p:nvSpPr>
          <p:cNvPr id="5" name="Segnaposto contenuto 4"/>
          <p:cNvSpPr>
            <a:spLocks noGrp="1"/>
          </p:cNvSpPr>
          <p:nvPr>
            <p:ph idx="1"/>
          </p:nvPr>
        </p:nvSpPr>
        <p:spPr>
          <a:xfrm>
            <a:off x="611560" y="1268760"/>
            <a:ext cx="8229600" cy="576064"/>
          </a:xfrm>
        </p:spPr>
        <p:txBody>
          <a:bodyPr>
            <a:noAutofit/>
          </a:bodyPr>
          <a:lstStyle/>
          <a:p>
            <a:r>
              <a:rPr lang="it-IT" sz="1900" dirty="0" smtClean="0"/>
              <a:t>Per «</a:t>
            </a:r>
            <a:r>
              <a:rPr lang="it-IT" sz="1900" b="1" dirty="0" smtClean="0">
                <a:solidFill>
                  <a:srgbClr val="FF0000"/>
                </a:solidFill>
                <a:effectLst>
                  <a:outerShdw blurRad="38100" dist="38100" dir="2700000" algn="tl">
                    <a:srgbClr val="000000">
                      <a:alpha val="43137"/>
                    </a:srgbClr>
                  </a:outerShdw>
                </a:effectLst>
              </a:rPr>
              <a:t>OPERA</a:t>
            </a:r>
            <a:r>
              <a:rPr lang="it-IT" sz="1900" dirty="0" smtClean="0"/>
              <a:t>» </a:t>
            </a:r>
            <a:r>
              <a:rPr lang="it-IT" sz="1900" dirty="0"/>
              <a:t>o per </a:t>
            </a:r>
            <a:r>
              <a:rPr lang="it-IT" sz="1900" dirty="0" smtClean="0"/>
              <a:t>«</a:t>
            </a:r>
            <a:r>
              <a:rPr lang="it-IT" sz="1900" b="1" dirty="0" smtClean="0">
                <a:solidFill>
                  <a:srgbClr val="FF0000"/>
                </a:solidFill>
                <a:effectLst>
                  <a:outerShdw blurRad="38100" dist="38100" dir="2700000" algn="tl">
                    <a:srgbClr val="000000">
                      <a:alpha val="43137"/>
                    </a:srgbClr>
                  </a:outerShdw>
                </a:effectLst>
              </a:rPr>
              <a:t>INTERVENTO</a:t>
            </a:r>
            <a:r>
              <a:rPr lang="it-IT" sz="1900" dirty="0" smtClean="0"/>
              <a:t>» </a:t>
            </a:r>
            <a:r>
              <a:rPr lang="it-IT" sz="1900" dirty="0"/>
              <a:t>si intende </a:t>
            </a:r>
            <a:r>
              <a:rPr lang="it-IT" sz="1900" b="1" dirty="0">
                <a:solidFill>
                  <a:srgbClr val="FF0000"/>
                </a:solidFill>
                <a:effectLst>
                  <a:outerShdw blurRad="38100" dist="38100" dir="2700000" algn="tl">
                    <a:srgbClr val="000000">
                      <a:alpha val="43137"/>
                    </a:srgbClr>
                  </a:outerShdw>
                </a:effectLst>
              </a:rPr>
              <a:t>un insieme di lavorazioni capace di esplicare funzioni economiche e </a:t>
            </a:r>
            <a:r>
              <a:rPr lang="it-IT" sz="1900" b="1" dirty="0" smtClean="0">
                <a:solidFill>
                  <a:srgbClr val="FF0000"/>
                </a:solidFill>
                <a:effectLst>
                  <a:outerShdw blurRad="38100" dist="38100" dir="2700000" algn="tl">
                    <a:srgbClr val="000000">
                      <a:alpha val="43137"/>
                    </a:srgbClr>
                  </a:outerShdw>
                </a:effectLst>
              </a:rPr>
              <a:t>tecniche </a:t>
            </a:r>
            <a:r>
              <a:rPr lang="it-IT" sz="1900" dirty="0" smtClean="0"/>
              <a:t>che ai sensi della l. 80/2014 (</a:t>
            </a:r>
            <a:r>
              <a:rPr lang="it-IT" sz="1900" dirty="0" err="1" smtClean="0"/>
              <a:t>conv</a:t>
            </a:r>
            <a:r>
              <a:rPr lang="it-IT" sz="1900" dirty="0" smtClean="0"/>
              <a:t>. </a:t>
            </a:r>
            <a:r>
              <a:rPr lang="it-IT" sz="1900" dirty="0" err="1" smtClean="0"/>
              <a:t>mod</a:t>
            </a:r>
            <a:r>
              <a:rPr lang="it-IT" sz="1900" dirty="0" smtClean="0"/>
              <a:t>., </a:t>
            </a:r>
            <a:r>
              <a:rPr lang="it-IT" sz="1900" dirty="0"/>
              <a:t>del </a:t>
            </a:r>
            <a:r>
              <a:rPr lang="it-IT" sz="1900" dirty="0" smtClean="0"/>
              <a:t>DL 47/2014) co. 1 e 2 dell’art. 12 sono</a:t>
            </a:r>
            <a:r>
              <a:rPr lang="it-IT" dirty="0" smtClean="0"/>
              <a:t>:</a:t>
            </a:r>
            <a:endParaRPr lang="it-IT" dirty="0"/>
          </a:p>
        </p:txBody>
      </p:sp>
      <p:sp>
        <p:nvSpPr>
          <p:cNvPr id="6" name="Rettangolo arrotondato 5"/>
          <p:cNvSpPr/>
          <p:nvPr/>
        </p:nvSpPr>
        <p:spPr>
          <a:xfrm>
            <a:off x="467544" y="2276872"/>
            <a:ext cx="5544616" cy="3712521"/>
          </a:xfrm>
          <a:prstGeom prst="round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lang="it-IT" sz="2800" b="1" dirty="0" smtClean="0">
                <a:effectLst>
                  <a:outerShdw blurRad="38100" dist="38100" dir="2700000" algn="tl">
                    <a:srgbClr val="000000">
                      <a:alpha val="43137"/>
                    </a:srgbClr>
                  </a:outerShdw>
                </a:effectLst>
              </a:rPr>
              <a:t>Categorie a qualificazione obbligatoria</a:t>
            </a:r>
            <a:endParaRPr lang="it-IT" sz="2800" b="1" dirty="0">
              <a:effectLst>
                <a:outerShdw blurRad="38100" dist="38100" dir="2700000" algn="tl">
                  <a:srgbClr val="000000">
                    <a:alpha val="43137"/>
                  </a:srgbClr>
                </a:outerShdw>
              </a:effectLst>
            </a:endParaRPr>
          </a:p>
        </p:txBody>
      </p:sp>
      <p:sp>
        <p:nvSpPr>
          <p:cNvPr id="8" name="Rettangolo arrotondato 7"/>
          <p:cNvSpPr/>
          <p:nvPr/>
        </p:nvSpPr>
        <p:spPr>
          <a:xfrm>
            <a:off x="6156176" y="2276871"/>
            <a:ext cx="2808312" cy="3712521"/>
          </a:xfrm>
          <a:prstGeom prst="roundRect">
            <a:avLst>
              <a:gd name="adj" fmla="val 28579"/>
            </a:avLst>
          </a:prstGeom>
        </p:spPr>
        <p:style>
          <a:lnRef idx="2">
            <a:schemeClr val="accent3"/>
          </a:lnRef>
          <a:fillRef idx="1">
            <a:schemeClr val="lt1"/>
          </a:fillRef>
          <a:effectRef idx="0">
            <a:schemeClr val="accent3"/>
          </a:effectRef>
          <a:fontRef idx="minor">
            <a:schemeClr val="dk1"/>
          </a:fontRef>
        </p:style>
        <p:txBody>
          <a:bodyPr rtlCol="0" anchor="t"/>
          <a:lstStyle/>
          <a:p>
            <a:pPr algn="ctr">
              <a:lnSpc>
                <a:spcPts val="2880"/>
              </a:lnSpc>
            </a:pPr>
            <a:r>
              <a:rPr lang="it-IT" sz="2400" b="1" dirty="0" smtClean="0">
                <a:effectLst>
                  <a:outerShdw blurRad="38100" dist="38100" dir="2700000" algn="tl">
                    <a:srgbClr val="000000">
                      <a:alpha val="43137"/>
                    </a:srgbClr>
                  </a:outerShdw>
                </a:effectLst>
              </a:rPr>
              <a:t>Categorie a qualificazione non obbligatoria</a:t>
            </a:r>
            <a:endParaRPr lang="it-IT" sz="2400" b="1" dirty="0">
              <a:effectLst>
                <a:outerShdw blurRad="38100" dist="38100" dir="2700000" algn="tl">
                  <a:srgbClr val="000000">
                    <a:alpha val="43137"/>
                  </a:srgbClr>
                </a:outerShdw>
              </a:effectLst>
            </a:endParaRPr>
          </a:p>
        </p:txBody>
      </p:sp>
      <p:sp>
        <p:nvSpPr>
          <p:cNvPr id="7" name="Ovale 6"/>
          <p:cNvSpPr/>
          <p:nvPr/>
        </p:nvSpPr>
        <p:spPr>
          <a:xfrm>
            <a:off x="532812" y="3356992"/>
            <a:ext cx="2707040" cy="244827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it-IT" sz="2400" b="1" dirty="0" smtClean="0">
                <a:solidFill>
                  <a:srgbClr val="92D050"/>
                </a:solidFill>
                <a:effectLst>
                  <a:outerShdw blurRad="38100" dist="38100" dir="2700000" algn="tl">
                    <a:srgbClr val="000000">
                      <a:alpha val="43137"/>
                    </a:srgbClr>
                  </a:outerShdw>
                </a:effectLst>
              </a:rPr>
              <a:t>OG:</a:t>
            </a:r>
            <a:r>
              <a:rPr lang="it-IT" sz="2000" b="1" dirty="0" smtClean="0">
                <a:solidFill>
                  <a:srgbClr val="92D050"/>
                </a:solidFill>
                <a:effectLst>
                  <a:outerShdw blurRad="38100" dist="38100" dir="2700000" algn="tl">
                    <a:srgbClr val="000000">
                      <a:alpha val="43137"/>
                    </a:srgbClr>
                  </a:outerShdw>
                </a:effectLst>
              </a:rPr>
              <a:t> Opere </a:t>
            </a:r>
          </a:p>
          <a:p>
            <a:r>
              <a:rPr lang="it-IT" sz="2000" b="1" dirty="0" smtClean="0">
                <a:solidFill>
                  <a:srgbClr val="92D050"/>
                </a:solidFill>
                <a:effectLst>
                  <a:outerShdw blurRad="38100" dist="38100" dir="2700000" algn="tl">
                    <a:srgbClr val="000000">
                      <a:alpha val="43137"/>
                    </a:srgbClr>
                  </a:outerShdw>
                </a:effectLst>
              </a:rPr>
              <a:t>generali</a:t>
            </a:r>
          </a:p>
          <a:p>
            <a:pPr>
              <a:tabLst>
                <a:tab pos="1346200" algn="l"/>
              </a:tabLst>
            </a:pPr>
            <a:r>
              <a:rPr lang="it-IT" sz="2000" i="1" dirty="0" smtClean="0"/>
              <a:t>Opere </a:t>
            </a:r>
          </a:p>
          <a:p>
            <a:pPr>
              <a:tabLst>
                <a:tab pos="1346200" algn="l"/>
              </a:tabLst>
            </a:pPr>
            <a:r>
              <a:rPr lang="it-IT" sz="2000" i="1" dirty="0" smtClean="0"/>
              <a:t>compiute, pronte all’uso finale</a:t>
            </a:r>
            <a:endParaRPr lang="it-IT" sz="2000" i="1" dirty="0"/>
          </a:p>
        </p:txBody>
      </p:sp>
      <p:sp>
        <p:nvSpPr>
          <p:cNvPr id="9" name="Ovale 8"/>
          <p:cNvSpPr/>
          <p:nvPr/>
        </p:nvSpPr>
        <p:spPr>
          <a:xfrm>
            <a:off x="4211961" y="3717032"/>
            <a:ext cx="4176464" cy="2272361"/>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361950" algn="ctr">
              <a:tabLst>
                <a:tab pos="361950" algn="l"/>
              </a:tabLst>
            </a:pPr>
            <a:r>
              <a:rPr lang="it-IT" dirty="0" smtClean="0"/>
              <a:t> </a:t>
            </a:r>
            <a:r>
              <a:rPr lang="it-IT" sz="2400" b="1" dirty="0">
                <a:solidFill>
                  <a:srgbClr val="FF0000"/>
                </a:solidFill>
                <a:effectLst>
                  <a:outerShdw blurRad="38100" dist="38100" dir="2700000" algn="tl">
                    <a:srgbClr val="000000">
                      <a:alpha val="43137"/>
                    </a:srgbClr>
                  </a:outerShdw>
                </a:effectLst>
              </a:rPr>
              <a:t>OS</a:t>
            </a:r>
            <a:r>
              <a:rPr lang="it-IT" sz="2000" b="1" dirty="0">
                <a:solidFill>
                  <a:srgbClr val="FF0000"/>
                </a:solidFill>
                <a:effectLst>
                  <a:outerShdw blurRad="38100" dist="38100" dir="2700000" algn="tl">
                    <a:srgbClr val="000000">
                      <a:alpha val="43137"/>
                    </a:srgbClr>
                  </a:outerShdw>
                </a:effectLst>
              </a:rPr>
              <a:t>: </a:t>
            </a:r>
            <a:r>
              <a:rPr lang="it-IT" sz="2000" b="1" dirty="0" smtClean="0">
                <a:solidFill>
                  <a:srgbClr val="FF0000"/>
                </a:solidFill>
                <a:effectLst>
                  <a:outerShdw blurRad="38100" dist="38100" dir="2700000" algn="tl">
                    <a:srgbClr val="000000">
                      <a:alpha val="43137"/>
                    </a:srgbClr>
                  </a:outerShdw>
                </a:effectLst>
              </a:rPr>
              <a:t>Opere </a:t>
            </a:r>
          </a:p>
          <a:p>
            <a:pPr marL="361950" algn="ctr">
              <a:tabLst>
                <a:tab pos="361950" algn="l"/>
              </a:tabLst>
            </a:pPr>
            <a:r>
              <a:rPr lang="it-IT" sz="2000" b="1" dirty="0" smtClean="0">
                <a:solidFill>
                  <a:srgbClr val="FF0000"/>
                </a:solidFill>
                <a:effectLst>
                  <a:outerShdw blurRad="38100" dist="38100" dir="2700000" algn="tl">
                    <a:srgbClr val="000000">
                      <a:alpha val="43137"/>
                    </a:srgbClr>
                  </a:outerShdw>
                </a:effectLst>
              </a:rPr>
              <a:t>specializzate </a:t>
            </a:r>
          </a:p>
          <a:p>
            <a:pPr marL="361950" algn="ctr">
              <a:tabLst>
                <a:tab pos="361950" algn="l"/>
              </a:tabLst>
            </a:pPr>
            <a:r>
              <a:rPr lang="it-IT" sz="2000" b="1" i="1" dirty="0">
                <a:solidFill>
                  <a:srgbClr val="FF0000"/>
                </a:solidFill>
                <a:effectLst>
                  <a:outerShdw blurRad="38100" dist="38100" dir="2700000" algn="tl">
                    <a:srgbClr val="000000">
                      <a:alpha val="43137"/>
                    </a:srgbClr>
                  </a:outerShdw>
                </a:effectLst>
              </a:rPr>
              <a:t>	</a:t>
            </a:r>
            <a:r>
              <a:rPr lang="it-IT" sz="2000" i="1" dirty="0" smtClean="0"/>
              <a:t>Specifiche </a:t>
            </a:r>
            <a:r>
              <a:rPr lang="it-IT" sz="2000" i="1" dirty="0"/>
              <a:t>lavorazioni che costituiscono di norma parte del processo </a:t>
            </a:r>
            <a:r>
              <a:rPr lang="it-IT" sz="2000" i="1" dirty="0" smtClean="0"/>
              <a:t>realizzativo </a:t>
            </a:r>
            <a:endParaRPr lang="it-IT" sz="2000" i="1" dirty="0"/>
          </a:p>
        </p:txBody>
      </p:sp>
      <p:sp>
        <p:nvSpPr>
          <p:cNvPr id="10" name="Ovale 9"/>
          <p:cNvSpPr/>
          <p:nvPr/>
        </p:nvSpPr>
        <p:spPr>
          <a:xfrm>
            <a:off x="2339752" y="3356992"/>
            <a:ext cx="3240360" cy="2232248"/>
          </a:xfrm>
          <a:prstGeom prst="ellipse">
            <a:avLst/>
          </a:prstGeom>
          <a:solidFill>
            <a:schemeClr val="accent1">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rgbClr val="FFFF00"/>
                </a:solidFill>
                <a:effectLst>
                  <a:outerShdw blurRad="38100" dist="38100" dir="2700000" algn="tl">
                    <a:srgbClr val="000000">
                      <a:alpha val="43137"/>
                    </a:srgbClr>
                  </a:outerShdw>
                </a:effectLst>
              </a:rPr>
              <a:t>SIOS</a:t>
            </a:r>
          </a:p>
          <a:p>
            <a:pPr algn="ctr"/>
            <a:r>
              <a:rPr lang="it-IT" sz="1900" i="1" dirty="0" smtClean="0"/>
              <a:t>Opere </a:t>
            </a:r>
            <a:r>
              <a:rPr lang="it-IT" sz="1900" i="1" dirty="0"/>
              <a:t>per le quali sono necessari </a:t>
            </a:r>
            <a:r>
              <a:rPr lang="it-IT" sz="1900" i="1" dirty="0" smtClean="0"/>
              <a:t>notevole </a:t>
            </a:r>
            <a:r>
              <a:rPr lang="it-IT" sz="1900" i="1" dirty="0"/>
              <a:t>contenuto tecnologico o di </a:t>
            </a:r>
            <a:r>
              <a:rPr lang="it-IT" sz="1900" i="1" dirty="0" smtClean="0"/>
              <a:t>rilevante complessità</a:t>
            </a:r>
            <a:endParaRPr lang="it-IT" sz="1900" i="1" dirty="0"/>
          </a:p>
        </p:txBody>
      </p:sp>
      <p:sp>
        <p:nvSpPr>
          <p:cNvPr id="12" name="Freccia in giù 11"/>
          <p:cNvSpPr/>
          <p:nvPr/>
        </p:nvSpPr>
        <p:spPr>
          <a:xfrm>
            <a:off x="3491880" y="5589240"/>
            <a:ext cx="936104" cy="576064"/>
          </a:xfrm>
          <a:prstGeom prst="downArrow">
            <a:avLst>
              <a:gd name="adj1" fmla="val 50000"/>
              <a:gd name="adj2" fmla="val 38836"/>
            </a:avLst>
          </a:prstGeom>
          <a:solidFill>
            <a:schemeClr val="accent1">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400">
              <a:solidFill>
                <a:srgbClr val="FFFF00"/>
              </a:solidFill>
              <a:effectLst>
                <a:outerShdw blurRad="38100" dist="38100" dir="2700000" algn="tl">
                  <a:srgbClr val="000000">
                    <a:alpha val="43137"/>
                  </a:srgbClr>
                </a:outerShdw>
              </a:effectLst>
            </a:endParaRPr>
          </a:p>
        </p:txBody>
      </p:sp>
      <p:sp>
        <p:nvSpPr>
          <p:cNvPr id="13" name="Rettangolo arrotondato 12"/>
          <p:cNvSpPr/>
          <p:nvPr/>
        </p:nvSpPr>
        <p:spPr>
          <a:xfrm>
            <a:off x="467544" y="6093296"/>
            <a:ext cx="8496944" cy="369044"/>
          </a:xfrm>
          <a:prstGeom prst="roundRect">
            <a:avLst/>
          </a:prstGeom>
          <a:solidFill>
            <a:schemeClr val="accent1">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rgbClr val="FF0000"/>
                </a:solidFill>
                <a:effectLst>
                  <a:outerShdw blurRad="38100" dist="38100" dir="2700000" algn="tl">
                    <a:srgbClr val="000000">
                      <a:alpha val="43137"/>
                    </a:srgbClr>
                  </a:outerShdw>
                </a:effectLst>
              </a:rPr>
              <a:t>Decreto del </a:t>
            </a:r>
            <a:r>
              <a:rPr lang="it-IT" sz="2000" b="1" dirty="0" smtClean="0">
                <a:solidFill>
                  <a:srgbClr val="FF0000"/>
                </a:solidFill>
                <a:effectLst>
                  <a:outerShdw blurRad="38100" dist="38100" dir="2700000" algn="tl">
                    <a:srgbClr val="000000">
                      <a:alpha val="43137"/>
                    </a:srgbClr>
                  </a:outerShdw>
                </a:effectLst>
              </a:rPr>
              <a:t>MIT </a:t>
            </a:r>
            <a:r>
              <a:rPr lang="it-IT" sz="2000" dirty="0" smtClean="0"/>
              <a:t>in </a:t>
            </a:r>
            <a:r>
              <a:rPr lang="it-IT" sz="2000" dirty="0"/>
              <a:t>data 10/11/2016, n. </a:t>
            </a:r>
            <a:r>
              <a:rPr lang="it-IT" sz="2000" dirty="0" smtClean="0"/>
              <a:t>248: elenco e disciplina SIOS.</a:t>
            </a:r>
            <a:endParaRPr lang="it-IT" sz="20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32343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7" grpId="0" animBg="1"/>
      <p:bldP spid="9" grpId="0" animBg="1"/>
      <p:bldP spid="10" grpId="0" animBg="1"/>
      <p:bldP spid="12" grpId="0" animBg="1"/>
      <p:bldP spid="13"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ttangolo arrotondato 4"/>
          <p:cNvSpPr/>
          <p:nvPr/>
        </p:nvSpPr>
        <p:spPr>
          <a:xfrm>
            <a:off x="1403648" y="3933056"/>
            <a:ext cx="7488832" cy="10081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r>
              <a:rPr lang="it-IT" dirty="0" smtClean="0"/>
              <a:t>Categorie a qualificazione obbligatoria</a:t>
            </a:r>
            <a:endParaRPr lang="it-IT" dirty="0"/>
          </a:p>
        </p:txBody>
      </p:sp>
      <p:sp>
        <p:nvSpPr>
          <p:cNvPr id="3" name="Segnaposto contenuto 2"/>
          <p:cNvSpPr>
            <a:spLocks noGrp="1"/>
          </p:cNvSpPr>
          <p:nvPr>
            <p:ph idx="1"/>
          </p:nvPr>
        </p:nvSpPr>
        <p:spPr>
          <a:xfrm>
            <a:off x="467544" y="1628800"/>
            <a:ext cx="8229600" cy="5112568"/>
          </a:xfrm>
        </p:spPr>
        <p:txBody>
          <a:bodyPr>
            <a:normAutofit/>
          </a:bodyPr>
          <a:lstStyle/>
          <a:p>
            <a:r>
              <a:rPr lang="it-IT" b="1" dirty="0" smtClean="0">
                <a:solidFill>
                  <a:srgbClr val="FF0000"/>
                </a:solidFill>
                <a:effectLst>
                  <a:outerShdw blurRad="38100" dist="38100" dir="2700000" algn="tl">
                    <a:srgbClr val="000000">
                      <a:alpha val="43137"/>
                    </a:srgbClr>
                  </a:outerShdw>
                </a:effectLst>
              </a:rPr>
              <a:t>Non </a:t>
            </a:r>
            <a:r>
              <a:rPr lang="it-IT" b="1" dirty="0">
                <a:solidFill>
                  <a:srgbClr val="FF0000"/>
                </a:solidFill>
                <a:effectLst>
                  <a:outerShdw blurRad="38100" dist="38100" dir="2700000" algn="tl">
                    <a:srgbClr val="000000">
                      <a:alpha val="43137"/>
                    </a:srgbClr>
                  </a:outerShdw>
                </a:effectLst>
              </a:rPr>
              <a:t>possono essere eseguite direttamente </a:t>
            </a:r>
            <a:r>
              <a:rPr lang="it-IT" dirty="0"/>
              <a:t>dall’affidatario in possesso della qualificazione per la </a:t>
            </a:r>
            <a:r>
              <a:rPr lang="it-IT" b="1" dirty="0">
                <a:solidFill>
                  <a:srgbClr val="FF0000"/>
                </a:solidFill>
                <a:effectLst>
                  <a:outerShdw blurRad="38100" dist="38100" dir="2700000" algn="tl">
                    <a:srgbClr val="000000">
                      <a:alpha val="43137"/>
                    </a:srgbClr>
                  </a:outerShdw>
                </a:effectLst>
              </a:rPr>
              <a:t>sola categoria prevalente</a:t>
            </a:r>
            <a:r>
              <a:rPr lang="it-IT" dirty="0"/>
              <a:t>, </a:t>
            </a:r>
            <a:r>
              <a:rPr lang="it-IT" dirty="0" smtClean="0"/>
              <a:t>privo </a:t>
            </a:r>
            <a:r>
              <a:rPr lang="it-IT" dirty="0"/>
              <a:t>delle relative </a:t>
            </a:r>
            <a:r>
              <a:rPr lang="it-IT" dirty="0" smtClean="0"/>
              <a:t>qualificazioni</a:t>
            </a:r>
            <a:r>
              <a:rPr lang="it-IT" dirty="0"/>
              <a:t>, le lavorazioni a qualificazione obbligatoria, indicate nel </a:t>
            </a:r>
            <a:r>
              <a:rPr lang="it-IT" b="1" dirty="0">
                <a:effectLst>
                  <a:outerShdw blurRad="38100" dist="38100" dir="2700000" algn="tl">
                    <a:srgbClr val="000000">
                      <a:alpha val="43137"/>
                    </a:srgbClr>
                  </a:outerShdw>
                </a:effectLst>
              </a:rPr>
              <a:t>bando di gara </a:t>
            </a:r>
            <a:r>
              <a:rPr lang="it-IT" dirty="0"/>
              <a:t>o nell’</a:t>
            </a:r>
            <a:r>
              <a:rPr lang="it-IT" b="1" dirty="0">
                <a:effectLst>
                  <a:outerShdw blurRad="38100" dist="38100" dir="2700000" algn="tl">
                    <a:srgbClr val="000000">
                      <a:alpha val="43137"/>
                    </a:srgbClr>
                  </a:outerShdw>
                </a:effectLst>
              </a:rPr>
              <a:t>avviso di gara </a:t>
            </a:r>
            <a:r>
              <a:rPr lang="it-IT" dirty="0"/>
              <a:t>o nella </a:t>
            </a:r>
            <a:r>
              <a:rPr lang="it-IT" b="1" dirty="0">
                <a:effectLst>
                  <a:outerShdw blurRad="38100" dist="38100" dir="2700000" algn="tl">
                    <a:srgbClr val="000000">
                      <a:alpha val="43137"/>
                    </a:srgbClr>
                  </a:outerShdw>
                </a:effectLst>
              </a:rPr>
              <a:t>lettera di invito</a:t>
            </a:r>
            <a:r>
              <a:rPr lang="it-IT" dirty="0" smtClean="0"/>
              <a:t>, </a:t>
            </a:r>
            <a:r>
              <a:rPr lang="it-IT" dirty="0"/>
              <a:t>relative </a:t>
            </a:r>
            <a:r>
              <a:rPr lang="it-IT" dirty="0" smtClean="0"/>
              <a:t>a:</a:t>
            </a:r>
          </a:p>
          <a:p>
            <a:pPr lvl="1"/>
            <a:r>
              <a:rPr lang="it-IT" dirty="0"/>
              <a:t>l</a:t>
            </a:r>
            <a:r>
              <a:rPr lang="it-IT" dirty="0" smtClean="0"/>
              <a:t>e </a:t>
            </a:r>
            <a:r>
              <a:rPr lang="it-IT" b="1" i="1" dirty="0">
                <a:solidFill>
                  <a:srgbClr val="804A4B"/>
                </a:solidFill>
                <a:effectLst>
                  <a:outerShdw blurRad="38100" dist="38100" dir="2700000" algn="tl">
                    <a:srgbClr val="000000">
                      <a:alpha val="43137"/>
                    </a:srgbClr>
                  </a:outerShdw>
                </a:effectLst>
              </a:rPr>
              <a:t>categorie di opere generali </a:t>
            </a:r>
            <a:r>
              <a:rPr lang="it-IT" dirty="0"/>
              <a:t>od </a:t>
            </a:r>
            <a:r>
              <a:rPr lang="it-IT" b="1" i="1" dirty="0" smtClean="0">
                <a:solidFill>
                  <a:srgbClr val="804A4B"/>
                </a:solidFill>
                <a:effectLst>
                  <a:outerShdw blurRad="38100" dist="38100" dir="2700000" algn="tl">
                    <a:srgbClr val="000000">
                      <a:alpha val="43137"/>
                    </a:srgbClr>
                  </a:outerShdw>
                </a:effectLst>
              </a:rPr>
              <a:t>OG</a:t>
            </a:r>
            <a:r>
              <a:rPr lang="it-IT" b="1" i="1" dirty="0" smtClean="0">
                <a:solidFill>
                  <a:srgbClr val="00B050"/>
                </a:solidFill>
                <a:effectLst>
                  <a:outerShdw blurRad="38100" dist="38100" dir="2700000" algn="tl">
                    <a:srgbClr val="000000">
                      <a:alpha val="43137"/>
                    </a:srgbClr>
                  </a:outerShdw>
                </a:effectLst>
              </a:rPr>
              <a:t>; </a:t>
            </a:r>
          </a:p>
          <a:p>
            <a:pPr lvl="1"/>
            <a:r>
              <a:rPr lang="it-IT" dirty="0"/>
              <a:t>l</a:t>
            </a:r>
            <a:r>
              <a:rPr lang="it-IT" dirty="0" smtClean="0"/>
              <a:t>e sole </a:t>
            </a:r>
            <a:r>
              <a:rPr lang="it-IT" b="1" i="1" dirty="0" smtClean="0">
                <a:solidFill>
                  <a:srgbClr val="804A4B"/>
                </a:solidFill>
                <a:effectLst>
                  <a:outerShdw blurRad="38100" dist="38100" dir="2700000" algn="tl">
                    <a:srgbClr val="000000">
                      <a:alpha val="43137"/>
                    </a:srgbClr>
                  </a:outerShdw>
                </a:effectLst>
              </a:rPr>
              <a:t>categorie </a:t>
            </a:r>
            <a:r>
              <a:rPr lang="it-IT" b="1" i="1" dirty="0">
                <a:solidFill>
                  <a:srgbClr val="804A4B"/>
                </a:solidFill>
                <a:effectLst>
                  <a:outerShdw blurRad="38100" dist="38100" dir="2700000" algn="tl">
                    <a:srgbClr val="000000">
                      <a:alpha val="43137"/>
                    </a:srgbClr>
                  </a:outerShdw>
                </a:effectLst>
              </a:rPr>
              <a:t>di opere speciali</a:t>
            </a:r>
            <a:r>
              <a:rPr lang="it-IT" dirty="0" smtClean="0">
                <a:solidFill>
                  <a:srgbClr val="804A4B"/>
                </a:solidFill>
              </a:rPr>
              <a:t> </a:t>
            </a:r>
            <a:r>
              <a:rPr lang="it-IT" dirty="0" smtClean="0"/>
              <a:t>individuate con </a:t>
            </a:r>
            <a:r>
              <a:rPr lang="it-IT" dirty="0"/>
              <a:t>l’acronimo </a:t>
            </a:r>
            <a:r>
              <a:rPr lang="it-IT" b="1" i="1" dirty="0">
                <a:solidFill>
                  <a:srgbClr val="804A4B"/>
                </a:solidFill>
                <a:effectLst>
                  <a:outerShdw blurRad="38100" dist="38100" dir="2700000" algn="tl">
                    <a:srgbClr val="000000">
                      <a:alpha val="43137"/>
                    </a:srgbClr>
                  </a:outerShdw>
                </a:effectLst>
              </a:rPr>
              <a:t>OS</a:t>
            </a:r>
            <a:r>
              <a:rPr lang="it-IT" dirty="0"/>
              <a:t>, di seguito elencate: </a:t>
            </a:r>
            <a:endParaRPr lang="it-IT" dirty="0" smtClean="0"/>
          </a:p>
          <a:p>
            <a:pPr lvl="2"/>
            <a:r>
              <a:rPr lang="it-IT" dirty="0" smtClean="0"/>
              <a:t>OS </a:t>
            </a:r>
            <a:r>
              <a:rPr lang="it-IT" dirty="0"/>
              <a:t>2-A, OS 2-B, OS 3, OS 4, OS 5, OS 8, OS 10, OS 11, OS 12-A, OS 13, OS 14, OS 18-A, OS 18-B, OS 20-A, OS 20-B, OS 21, OS 24, OS 25, OS 28, OS 30, OS 33, OS 34, OS 35. </a:t>
            </a:r>
          </a:p>
          <a:p>
            <a:r>
              <a:rPr lang="it-IT" dirty="0" smtClean="0"/>
              <a:t>Le </a:t>
            </a:r>
            <a:r>
              <a:rPr lang="it-IT" dirty="0"/>
              <a:t>predette lavorazioni </a:t>
            </a:r>
            <a:r>
              <a:rPr lang="it-IT" dirty="0" smtClean="0"/>
              <a:t>sono</a:t>
            </a:r>
          </a:p>
          <a:p>
            <a:pPr lvl="1"/>
            <a:r>
              <a:rPr lang="it-IT" b="1" dirty="0" smtClean="0">
                <a:effectLst>
                  <a:outerShdw blurRad="38100" dist="38100" dir="2700000" algn="tl">
                    <a:srgbClr val="000000">
                      <a:alpha val="43137"/>
                    </a:srgbClr>
                  </a:outerShdw>
                </a:effectLst>
              </a:rPr>
              <a:t>comunque </a:t>
            </a:r>
            <a:r>
              <a:rPr lang="it-IT" b="1" dirty="0">
                <a:effectLst>
                  <a:outerShdw blurRad="38100" dist="38100" dir="2700000" algn="tl">
                    <a:srgbClr val="000000">
                      <a:alpha val="43137"/>
                    </a:srgbClr>
                  </a:outerShdw>
                </a:effectLst>
              </a:rPr>
              <a:t>subappaltabili </a:t>
            </a:r>
            <a:r>
              <a:rPr lang="it-IT" dirty="0"/>
              <a:t>ad imprese </a:t>
            </a:r>
            <a:r>
              <a:rPr lang="it-IT" dirty="0" smtClean="0"/>
              <a:t>idoneamente qualificate,</a:t>
            </a:r>
          </a:p>
          <a:p>
            <a:pPr lvl="1"/>
            <a:r>
              <a:rPr lang="it-IT" dirty="0" smtClean="0"/>
              <a:t> </a:t>
            </a:r>
            <a:r>
              <a:rPr lang="it-IT" b="1" dirty="0" smtClean="0">
                <a:solidFill>
                  <a:srgbClr val="FF0000"/>
                </a:solidFill>
                <a:effectLst>
                  <a:outerShdw blurRad="38100" dist="38100" dir="2700000" algn="tl">
                    <a:srgbClr val="000000">
                      <a:alpha val="43137"/>
                    </a:srgbClr>
                  </a:outerShdw>
                </a:effectLst>
              </a:rPr>
              <a:t>SCORPORABILI </a:t>
            </a:r>
            <a:r>
              <a:rPr lang="it-IT" dirty="0"/>
              <a:t>e sono indicate </a:t>
            </a:r>
            <a:r>
              <a:rPr lang="it-IT" b="1" dirty="0">
                <a:effectLst>
                  <a:outerShdw blurRad="38100" dist="38100" dir="2700000" algn="tl">
                    <a:srgbClr val="000000">
                      <a:alpha val="43137"/>
                    </a:srgbClr>
                  </a:outerShdw>
                </a:effectLst>
              </a:rPr>
              <a:t>nei bandi di gara ai fini della costituzione di</a:t>
            </a:r>
            <a:r>
              <a:rPr lang="it-IT" dirty="0"/>
              <a:t> </a:t>
            </a:r>
            <a:r>
              <a:rPr lang="it-IT" b="1" dirty="0" smtClean="0">
                <a:effectLst>
                  <a:outerShdw blurRad="38100" dist="38100" dir="2700000" algn="tl">
                    <a:srgbClr val="000000">
                      <a:alpha val="43137"/>
                    </a:srgbClr>
                  </a:outerShdw>
                </a:effectLst>
              </a:rPr>
              <a:t>ATI </a:t>
            </a:r>
            <a:r>
              <a:rPr lang="it-IT" dirty="0" smtClean="0"/>
              <a:t>di </a:t>
            </a:r>
            <a:r>
              <a:rPr lang="it-IT" dirty="0"/>
              <a:t>tipo </a:t>
            </a:r>
            <a:r>
              <a:rPr lang="it-IT" dirty="0" smtClean="0"/>
              <a:t>verticale.</a:t>
            </a:r>
            <a:endParaRPr lang="it-IT" dirty="0"/>
          </a:p>
        </p:txBody>
      </p:sp>
    </p:spTree>
    <p:extLst>
      <p:ext uri="{BB962C8B-B14F-4D97-AF65-F5344CB8AC3E}">
        <p14:creationId xmlns:p14="http://schemas.microsoft.com/office/powerpoint/2010/main" val="29124495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ttangolo arrotondato 1"/>
          <p:cNvSpPr/>
          <p:nvPr/>
        </p:nvSpPr>
        <p:spPr>
          <a:xfrm>
            <a:off x="1043608" y="4941168"/>
            <a:ext cx="7848872" cy="153819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it-IT" i="1" dirty="0"/>
              <a:t>NB: Nel bando di gara l’indicazione della categoria prevalente e della classifica alla quale appartengono le opere da appaltare non è rimessa alla discrezionalità dell’Ente, ma è invece, </a:t>
            </a:r>
            <a:r>
              <a:rPr lang="it-IT" b="1" i="1" dirty="0">
                <a:solidFill>
                  <a:srgbClr val="804A4B"/>
                </a:solidFill>
                <a:effectLst>
                  <a:outerShdw blurRad="38100" dist="38100" dir="2700000" algn="tl">
                    <a:srgbClr val="000000">
                      <a:alpha val="43137"/>
                    </a:srgbClr>
                  </a:outerShdw>
                </a:effectLst>
              </a:rPr>
              <a:t>specifico compito del progettista</a:t>
            </a:r>
            <a:r>
              <a:rPr lang="it-IT" i="1" dirty="0">
                <a:solidFill>
                  <a:srgbClr val="804A4B"/>
                </a:solidFill>
              </a:rPr>
              <a:t> </a:t>
            </a:r>
            <a:r>
              <a:rPr lang="it-IT" i="1" dirty="0"/>
              <a:t>procedere alla corretta individuazione delle lavorazioni di cui l’intervento è composto e alla loro esatta qualificazione in categorie e </a:t>
            </a:r>
            <a:r>
              <a:rPr lang="it-IT" i="1" dirty="0" smtClean="0"/>
              <a:t>classifiche (ex </a:t>
            </a:r>
            <a:r>
              <a:rPr lang="it-IT" i="1" dirty="0" err="1" smtClean="0"/>
              <a:t>multis</a:t>
            </a:r>
            <a:r>
              <a:rPr lang="it-IT" i="1" dirty="0"/>
              <a:t>,</a:t>
            </a:r>
            <a:r>
              <a:rPr lang="it-IT" i="1" dirty="0" smtClean="0"/>
              <a:t> ANAC parere </a:t>
            </a:r>
            <a:r>
              <a:rPr lang="it-IT" i="1" dirty="0" err="1" smtClean="0"/>
              <a:t>prec</a:t>
            </a:r>
            <a:r>
              <a:rPr lang="it-IT" i="1" dirty="0" smtClean="0"/>
              <a:t>. n.16/2014)</a:t>
            </a:r>
            <a:r>
              <a:rPr lang="it-IT" dirty="0" smtClean="0"/>
              <a:t>.</a:t>
            </a:r>
            <a:endParaRPr lang="it-IT" i="1" dirty="0"/>
          </a:p>
        </p:txBody>
      </p:sp>
      <p:sp>
        <p:nvSpPr>
          <p:cNvPr id="5" name="Titolo 4"/>
          <p:cNvSpPr>
            <a:spLocks noGrp="1"/>
          </p:cNvSpPr>
          <p:nvPr>
            <p:ph type="title"/>
          </p:nvPr>
        </p:nvSpPr>
        <p:spPr/>
        <p:txBody>
          <a:bodyPr/>
          <a:lstStyle/>
          <a:p>
            <a:r>
              <a:rPr lang="it-IT" dirty="0" smtClean="0"/>
              <a:t>Sistema di scorporo categorie </a:t>
            </a:r>
            <a:endParaRPr lang="it-IT" dirty="0"/>
          </a:p>
        </p:txBody>
      </p:sp>
      <p:sp>
        <p:nvSpPr>
          <p:cNvPr id="6" name="Segnaposto contenuto 5"/>
          <p:cNvSpPr>
            <a:spLocks noGrp="1"/>
          </p:cNvSpPr>
          <p:nvPr>
            <p:ph idx="1"/>
          </p:nvPr>
        </p:nvSpPr>
        <p:spPr>
          <a:xfrm>
            <a:off x="467544" y="1600200"/>
            <a:ext cx="8064895" cy="5146253"/>
          </a:xfrm>
        </p:spPr>
        <p:txBody>
          <a:bodyPr>
            <a:noAutofit/>
          </a:bodyPr>
          <a:lstStyle/>
          <a:p>
            <a:r>
              <a:rPr lang="it-IT" dirty="0" smtClean="0"/>
              <a:t>Il codice (art. 3, co 1, lett. </a:t>
            </a:r>
            <a:r>
              <a:rPr lang="it-IT" dirty="0" err="1" smtClean="0"/>
              <a:t>oo</a:t>
            </a:r>
            <a:r>
              <a:rPr lang="it-IT" dirty="0" smtClean="0"/>
              <a:t>- ter </a:t>
            </a:r>
            <a:r>
              <a:rPr lang="it-IT" dirty="0" err="1" smtClean="0"/>
              <a:t>oo</a:t>
            </a:r>
            <a:r>
              <a:rPr lang="it-IT" dirty="0" smtClean="0"/>
              <a:t>-, bis, </a:t>
            </a:r>
            <a:r>
              <a:rPr lang="it-IT" i="1" dirty="0" smtClean="0"/>
              <a:t>cfr. </a:t>
            </a:r>
            <a:r>
              <a:rPr lang="it-IT" dirty="0" smtClean="0"/>
              <a:t>correttivo</a:t>
            </a:r>
            <a:r>
              <a:rPr lang="it-IT" dirty="0"/>
              <a:t>) </a:t>
            </a:r>
            <a:r>
              <a:rPr lang="it-IT" dirty="0" smtClean="0"/>
              <a:t>definisce:</a:t>
            </a:r>
          </a:p>
          <a:p>
            <a:pPr lvl="1"/>
            <a:r>
              <a:rPr lang="it-IT" dirty="0" smtClean="0"/>
              <a:t>«</a:t>
            </a:r>
            <a:r>
              <a:rPr lang="it-IT" b="1" dirty="0">
                <a:solidFill>
                  <a:srgbClr val="FF0000"/>
                </a:solidFill>
                <a:effectLst>
                  <a:outerShdw blurRad="38100" dist="38100" dir="2700000" algn="tl">
                    <a:srgbClr val="000000">
                      <a:alpha val="43137"/>
                    </a:srgbClr>
                  </a:outerShdw>
                </a:effectLst>
              </a:rPr>
              <a:t>lavori di </a:t>
            </a:r>
            <a:r>
              <a:rPr lang="it-IT" b="1" dirty="0" smtClean="0">
                <a:solidFill>
                  <a:srgbClr val="FF0000"/>
                </a:solidFill>
                <a:effectLst>
                  <a:outerShdw blurRad="38100" dist="38100" dir="2700000" algn="tl">
                    <a:srgbClr val="000000">
                      <a:alpha val="43137"/>
                    </a:srgbClr>
                  </a:outerShdw>
                </a:effectLst>
              </a:rPr>
              <a:t>CATEGORIA PREVALENTE</a:t>
            </a:r>
            <a:r>
              <a:rPr lang="it-IT" dirty="0" smtClean="0"/>
              <a:t>», </a:t>
            </a:r>
            <a:r>
              <a:rPr lang="it-IT" dirty="0"/>
              <a:t>la categoria di lavori, generale o specializzata, di importo più elevato fra le categorie costituenti l'intervento e indicate nei documenti di </a:t>
            </a:r>
            <a:r>
              <a:rPr lang="it-IT" dirty="0" smtClean="0"/>
              <a:t>gara.</a:t>
            </a:r>
          </a:p>
          <a:p>
            <a:pPr lvl="1"/>
            <a:endParaRPr lang="it-IT" sz="500" dirty="0" smtClean="0"/>
          </a:p>
          <a:p>
            <a:pPr lvl="1"/>
            <a:r>
              <a:rPr lang="it-IT" sz="1900" dirty="0" smtClean="0"/>
              <a:t>«</a:t>
            </a:r>
            <a:r>
              <a:rPr lang="it-IT" sz="1900" b="1" dirty="0">
                <a:solidFill>
                  <a:srgbClr val="FF0000"/>
                </a:solidFill>
                <a:effectLst>
                  <a:outerShdw blurRad="38100" dist="38100" dir="2700000" algn="tl">
                    <a:srgbClr val="000000">
                      <a:alpha val="43137"/>
                    </a:srgbClr>
                  </a:outerShdw>
                </a:effectLst>
              </a:rPr>
              <a:t>lavori di </a:t>
            </a:r>
            <a:r>
              <a:rPr lang="it-IT" sz="1900" b="1" dirty="0" smtClean="0">
                <a:solidFill>
                  <a:srgbClr val="FF0000"/>
                </a:solidFill>
                <a:effectLst>
                  <a:outerShdw blurRad="38100" dist="38100" dir="2700000" algn="tl">
                    <a:srgbClr val="000000">
                      <a:alpha val="43137"/>
                    </a:srgbClr>
                  </a:outerShdw>
                </a:effectLst>
              </a:rPr>
              <a:t>CATEGORIA SCORPORABILE</a:t>
            </a:r>
            <a:r>
              <a:rPr lang="it-IT" sz="1900" dirty="0" smtClean="0"/>
              <a:t>», </a:t>
            </a:r>
            <a:r>
              <a:rPr lang="it-IT" sz="1900" dirty="0"/>
              <a:t>la categoria di lavori, individuata dalla </a:t>
            </a:r>
            <a:r>
              <a:rPr lang="it-IT" sz="1900" dirty="0" smtClean="0"/>
              <a:t>SA </a:t>
            </a:r>
            <a:r>
              <a:rPr lang="it-IT" sz="1900" dirty="0"/>
              <a:t>nei documenti di gara, tra quelli </a:t>
            </a:r>
            <a:endParaRPr lang="it-IT" sz="1900" dirty="0" smtClean="0"/>
          </a:p>
          <a:p>
            <a:pPr lvl="2">
              <a:spcBef>
                <a:spcPts val="0"/>
              </a:spcBef>
            </a:pPr>
            <a:r>
              <a:rPr lang="it-IT" sz="1900" dirty="0" smtClean="0"/>
              <a:t>non </a:t>
            </a:r>
            <a:r>
              <a:rPr lang="it-IT" sz="1900" dirty="0"/>
              <a:t>appartenenti alla categoria prevalente </a:t>
            </a:r>
            <a:r>
              <a:rPr lang="it-IT" sz="1900" dirty="0" smtClean="0"/>
              <a:t>e</a:t>
            </a:r>
          </a:p>
          <a:p>
            <a:pPr lvl="2">
              <a:spcBef>
                <a:spcPts val="0"/>
              </a:spcBef>
            </a:pPr>
            <a:r>
              <a:rPr lang="it-IT" sz="1900" dirty="0"/>
              <a:t>comunque</a:t>
            </a:r>
            <a:r>
              <a:rPr lang="it-IT" sz="1900" b="1" dirty="0" smtClean="0">
                <a:effectLst>
                  <a:outerShdw blurRad="38100" dist="38100" dir="2700000" algn="tl">
                    <a:srgbClr val="000000">
                      <a:alpha val="43137"/>
                    </a:srgbClr>
                  </a:outerShdw>
                </a:effectLst>
              </a:rPr>
              <a:t> </a:t>
            </a:r>
            <a:r>
              <a:rPr lang="it-IT" sz="1900" b="1" dirty="0">
                <a:effectLst>
                  <a:outerShdw blurRad="38100" dist="38100" dir="2700000" algn="tl">
                    <a:srgbClr val="000000">
                      <a:alpha val="43137"/>
                    </a:srgbClr>
                  </a:outerShdw>
                </a:effectLst>
              </a:rPr>
              <a:t>di importo superiore al </a:t>
            </a:r>
            <a:r>
              <a:rPr lang="it-IT" sz="1900" b="1" dirty="0" smtClean="0">
                <a:effectLst>
                  <a:outerShdw blurRad="38100" dist="38100" dir="2700000" algn="tl">
                    <a:srgbClr val="000000">
                      <a:alpha val="43137"/>
                    </a:srgbClr>
                  </a:outerShdw>
                </a:effectLst>
              </a:rPr>
              <a:t>10% </a:t>
            </a:r>
            <a:r>
              <a:rPr lang="it-IT" sz="1900" dirty="0" smtClean="0"/>
              <a:t>dell’importo </a:t>
            </a:r>
            <a:r>
              <a:rPr lang="it-IT" sz="1900" dirty="0"/>
              <a:t>complessivo dell’opera o lavoro,</a:t>
            </a:r>
            <a:r>
              <a:rPr lang="it-IT" sz="1900" b="1" dirty="0">
                <a:effectLst>
                  <a:outerShdw blurRad="38100" dist="38100" dir="2700000" algn="tl">
                    <a:srgbClr val="000000">
                      <a:alpha val="43137"/>
                    </a:srgbClr>
                  </a:outerShdw>
                </a:effectLst>
              </a:rPr>
              <a:t> </a:t>
            </a:r>
            <a:endParaRPr lang="it-IT" sz="1900" b="1" dirty="0" smtClean="0">
              <a:effectLst>
                <a:outerShdw blurRad="38100" dist="38100" dir="2700000" algn="tl">
                  <a:srgbClr val="000000">
                    <a:alpha val="43137"/>
                  </a:srgbClr>
                </a:outerShdw>
              </a:effectLst>
            </a:endParaRPr>
          </a:p>
          <a:p>
            <a:pPr lvl="2">
              <a:spcBef>
                <a:spcPts val="0"/>
              </a:spcBef>
            </a:pPr>
            <a:r>
              <a:rPr lang="it-IT" b="1" dirty="0" smtClean="0">
                <a:effectLst>
                  <a:outerShdw blurRad="38100" dist="38100" dir="2700000" algn="tl">
                    <a:srgbClr val="000000">
                      <a:alpha val="43137"/>
                    </a:srgbClr>
                  </a:outerShdw>
                </a:effectLst>
              </a:rPr>
              <a:t>ovvero di importo superiore a 150.000 </a:t>
            </a:r>
            <a:r>
              <a:rPr lang="it-IT" dirty="0" smtClean="0"/>
              <a:t>euro ovvero </a:t>
            </a:r>
            <a:r>
              <a:rPr lang="it-IT" b="1" dirty="0" smtClean="0">
                <a:solidFill>
                  <a:srgbClr val="FF0000"/>
                </a:solidFill>
                <a:effectLst>
                  <a:outerShdw blurRad="38100" dist="38100" dir="2700000" algn="tl">
                    <a:srgbClr val="000000">
                      <a:alpha val="43137"/>
                    </a:srgbClr>
                  </a:outerShdw>
                </a:effectLst>
              </a:rPr>
              <a:t>SIOS</a:t>
            </a:r>
            <a:r>
              <a:rPr lang="it-IT" dirty="0" smtClean="0"/>
              <a:t>.</a:t>
            </a:r>
            <a:endParaRPr lang="it-IT" dirty="0"/>
          </a:p>
        </p:txBody>
      </p:sp>
    </p:spTree>
    <p:extLst>
      <p:ext uri="{BB962C8B-B14F-4D97-AF65-F5344CB8AC3E}">
        <p14:creationId xmlns:p14="http://schemas.microsoft.com/office/powerpoint/2010/main" val="2081506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arrotondato 5"/>
          <p:cNvSpPr/>
          <p:nvPr/>
        </p:nvSpPr>
        <p:spPr>
          <a:xfrm>
            <a:off x="755576" y="3068960"/>
            <a:ext cx="8136904" cy="331236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it-IT"/>
          </a:p>
        </p:txBody>
      </p:sp>
      <p:sp>
        <p:nvSpPr>
          <p:cNvPr id="5" name="Rettangolo arrotondato 4"/>
          <p:cNvSpPr/>
          <p:nvPr/>
        </p:nvSpPr>
        <p:spPr>
          <a:xfrm>
            <a:off x="755576" y="1988840"/>
            <a:ext cx="8136904" cy="100811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r>
              <a:rPr lang="it-IT" dirty="0"/>
              <a:t>SIOS </a:t>
            </a:r>
            <a:r>
              <a:rPr lang="it-IT" dirty="0" smtClean="0"/>
              <a:t>≤ </a:t>
            </a:r>
            <a:r>
              <a:rPr lang="it-IT" dirty="0"/>
              <a:t>10% importo appalto</a:t>
            </a:r>
          </a:p>
        </p:txBody>
      </p:sp>
      <p:sp>
        <p:nvSpPr>
          <p:cNvPr id="3" name="Segnaposto contenuto 2"/>
          <p:cNvSpPr>
            <a:spLocks noGrp="1"/>
          </p:cNvSpPr>
          <p:nvPr>
            <p:ph idx="1"/>
          </p:nvPr>
        </p:nvSpPr>
        <p:spPr>
          <a:xfrm>
            <a:off x="457200" y="1600200"/>
            <a:ext cx="8229600" cy="4925144"/>
          </a:xfrm>
        </p:spPr>
        <p:txBody>
          <a:bodyPr>
            <a:noAutofit/>
          </a:bodyPr>
          <a:lstStyle/>
          <a:p>
            <a:pPr marL="452438" indent="-452438" defTabSz="361950">
              <a:lnSpc>
                <a:spcPct val="95000"/>
              </a:lnSpc>
              <a:spcBef>
                <a:spcPts val="0"/>
              </a:spcBef>
            </a:pPr>
            <a:r>
              <a:rPr lang="it-IT" dirty="0" smtClean="0">
                <a:ea typeface="Calibri"/>
                <a:cs typeface="Times New Roman"/>
              </a:rPr>
              <a:t>Nel </a:t>
            </a:r>
            <a:r>
              <a:rPr lang="it-IT" b="1" dirty="0" smtClean="0">
                <a:effectLst>
                  <a:outerShdw blurRad="38100" dist="38100" dir="2700000" algn="tl">
                    <a:srgbClr val="000000">
                      <a:alpha val="43137"/>
                    </a:srgbClr>
                  </a:outerShdw>
                </a:effectLst>
                <a:ea typeface="Calibri"/>
                <a:cs typeface="Times New Roman"/>
              </a:rPr>
              <a:t>DM del MIT n. </a:t>
            </a:r>
            <a:r>
              <a:rPr lang="it-IT" b="1" dirty="0" smtClean="0">
                <a:effectLst>
                  <a:outerShdw blurRad="38100" dist="38100" dir="2700000" algn="tl">
                    <a:srgbClr val="000000">
                      <a:alpha val="43137"/>
                    </a:srgbClr>
                  </a:outerShdw>
                </a:effectLst>
              </a:rPr>
              <a:t>248 </a:t>
            </a:r>
            <a:r>
              <a:rPr lang="it-IT" b="1" dirty="0">
                <a:effectLst>
                  <a:outerShdw blurRad="38100" dist="38100" dir="2700000" algn="tl">
                    <a:srgbClr val="000000">
                      <a:alpha val="43137"/>
                    </a:srgbClr>
                  </a:outerShdw>
                </a:effectLst>
              </a:rPr>
              <a:t>del </a:t>
            </a:r>
            <a:r>
              <a:rPr lang="it-IT" b="1" dirty="0" smtClean="0">
                <a:effectLst>
                  <a:outerShdw blurRad="38100" dist="38100" dir="2700000" algn="tl">
                    <a:srgbClr val="000000">
                      <a:alpha val="43137"/>
                    </a:srgbClr>
                  </a:outerShdw>
                </a:effectLst>
              </a:rPr>
              <a:t>10/11/2016 </a:t>
            </a:r>
            <a:r>
              <a:rPr lang="it-IT" dirty="0" smtClean="0">
                <a:ea typeface="Calibri"/>
                <a:cs typeface="Times New Roman"/>
              </a:rPr>
              <a:t>si specifica che le SIOS: </a:t>
            </a:r>
          </a:p>
          <a:p>
            <a:pPr marL="452438" indent="-452438" defTabSz="361950">
              <a:lnSpc>
                <a:spcPct val="95000"/>
              </a:lnSpc>
              <a:spcBef>
                <a:spcPts val="0"/>
              </a:spcBef>
            </a:pPr>
            <a:endParaRPr lang="it-IT" sz="1000" dirty="0" smtClean="0">
              <a:ea typeface="Calibri"/>
              <a:cs typeface="Times New Roman"/>
            </a:endParaRPr>
          </a:p>
          <a:p>
            <a:pPr marL="914400" lvl="1" indent="-457200">
              <a:lnSpc>
                <a:spcPct val="95000"/>
              </a:lnSpc>
              <a:spcBef>
                <a:spcPts val="0"/>
              </a:spcBef>
              <a:buFont typeface="+mj-lt"/>
              <a:buAutoNum type="arabicPeriod"/>
            </a:pPr>
            <a:r>
              <a:rPr lang="it-IT" b="1" dirty="0">
                <a:effectLst>
                  <a:outerShdw blurRad="38100" dist="38100" dir="2700000" algn="tl">
                    <a:srgbClr val="000000">
                      <a:alpha val="43137"/>
                    </a:srgbClr>
                  </a:outerShdw>
                </a:effectLst>
              </a:rPr>
              <a:t>indipendentemente dall’importo, sono </a:t>
            </a:r>
            <a:r>
              <a:rPr lang="it-IT" b="1" dirty="0">
                <a:solidFill>
                  <a:srgbClr val="FF0000"/>
                </a:solidFill>
                <a:effectLst>
                  <a:outerShdw blurRad="38100" dist="38100" dir="2700000" algn="tl">
                    <a:srgbClr val="000000">
                      <a:alpha val="43137"/>
                    </a:srgbClr>
                  </a:outerShdw>
                </a:effectLst>
              </a:rPr>
              <a:t>SEMPRE TUTTE SCORPORATE </a:t>
            </a:r>
            <a:r>
              <a:rPr lang="it-IT" dirty="0"/>
              <a:t>e devono essere affidate a </a:t>
            </a:r>
          </a:p>
          <a:p>
            <a:pPr marL="1314450" lvl="2" indent="-457200">
              <a:lnSpc>
                <a:spcPct val="95000"/>
              </a:lnSpc>
              <a:spcBef>
                <a:spcPts val="0"/>
              </a:spcBef>
            </a:pPr>
            <a:r>
              <a:rPr lang="it-IT" b="1" i="1" dirty="0">
                <a:solidFill>
                  <a:srgbClr val="804A4B"/>
                </a:solidFill>
                <a:effectLst>
                  <a:outerShdw blurRad="38100" dist="38100" dir="2700000" algn="tl">
                    <a:srgbClr val="000000">
                      <a:alpha val="43137"/>
                    </a:srgbClr>
                  </a:outerShdw>
                </a:effectLst>
              </a:rPr>
              <a:t>subappaltatore </a:t>
            </a:r>
            <a:r>
              <a:rPr lang="it-IT" b="1" i="1" dirty="0" smtClean="0">
                <a:solidFill>
                  <a:srgbClr val="804A4B"/>
                </a:solidFill>
                <a:effectLst>
                  <a:outerShdw blurRad="38100" dist="38100" dir="2700000" algn="tl">
                    <a:srgbClr val="000000">
                      <a:alpha val="43137"/>
                    </a:srgbClr>
                  </a:outerShdw>
                </a:effectLst>
              </a:rPr>
              <a:t>qualificato </a:t>
            </a:r>
            <a:r>
              <a:rPr lang="it-IT" dirty="0"/>
              <a:t>per le lavorazioni che </a:t>
            </a:r>
            <a:r>
              <a:rPr lang="it-IT" dirty="0" smtClean="0"/>
              <a:t>esegue.</a:t>
            </a:r>
          </a:p>
          <a:p>
            <a:pPr marL="1314450" lvl="2" indent="-457200">
              <a:lnSpc>
                <a:spcPct val="95000"/>
              </a:lnSpc>
              <a:spcBef>
                <a:spcPts val="0"/>
              </a:spcBef>
            </a:pPr>
            <a:endParaRPr lang="it-IT" sz="500" dirty="0" smtClean="0"/>
          </a:p>
          <a:p>
            <a:pPr marL="1314450" lvl="2" indent="-457200">
              <a:lnSpc>
                <a:spcPct val="95000"/>
              </a:lnSpc>
              <a:spcBef>
                <a:spcPts val="0"/>
              </a:spcBef>
            </a:pPr>
            <a:endParaRPr lang="it-IT" sz="1000" dirty="0"/>
          </a:p>
          <a:p>
            <a:pPr marL="857250" lvl="1" indent="-457200" defTabSz="361950">
              <a:lnSpc>
                <a:spcPct val="95000"/>
              </a:lnSpc>
              <a:spcBef>
                <a:spcPts val="0"/>
              </a:spcBef>
              <a:buFont typeface="+mj-lt"/>
              <a:buAutoNum type="arabicPeriod"/>
            </a:pPr>
            <a:r>
              <a:rPr lang="it-IT" b="1" dirty="0" smtClean="0">
                <a:effectLst>
                  <a:outerShdw blurRad="38100" dist="38100" dir="2700000" algn="tl">
                    <a:srgbClr val="000000">
                      <a:alpha val="43137"/>
                    </a:srgbClr>
                  </a:outerShdw>
                </a:effectLst>
                <a:ea typeface="Calibri"/>
                <a:cs typeface="Times New Roman"/>
              </a:rPr>
              <a:t>sotto</a:t>
            </a:r>
            <a:r>
              <a:rPr lang="it-IT" b="1" dirty="0" smtClean="0">
                <a:ea typeface="Calibri"/>
                <a:cs typeface="Times New Roman"/>
              </a:rPr>
              <a:t> </a:t>
            </a:r>
            <a:r>
              <a:rPr lang="it-IT" dirty="0">
                <a:ea typeface="Calibri"/>
                <a:cs typeface="Times New Roman"/>
              </a:rPr>
              <a:t>la</a:t>
            </a:r>
            <a:r>
              <a:rPr lang="it-IT" b="1" dirty="0">
                <a:ea typeface="Calibri"/>
                <a:cs typeface="Times New Roman"/>
              </a:rPr>
              <a:t> </a:t>
            </a:r>
            <a:r>
              <a:rPr lang="it-IT" b="1" dirty="0">
                <a:solidFill>
                  <a:srgbClr val="FF0000"/>
                </a:solidFill>
                <a:effectLst>
                  <a:outerShdw blurRad="38100" dist="38100" dir="2700000" algn="tl">
                    <a:srgbClr val="000000">
                      <a:alpha val="43137"/>
                    </a:srgbClr>
                  </a:outerShdw>
                </a:effectLst>
                <a:ea typeface="Calibri"/>
                <a:cs typeface="Times New Roman"/>
              </a:rPr>
              <a:t>quota del 10%, </a:t>
            </a:r>
            <a:r>
              <a:rPr lang="it-IT" dirty="0">
                <a:ea typeface="Calibri"/>
                <a:cs typeface="Times New Roman"/>
              </a:rPr>
              <a:t>(nel previgente d.lgs. 163/2006 tale percentuale era del 15</a:t>
            </a:r>
            <a:r>
              <a:rPr lang="it-IT" dirty="0" smtClean="0">
                <a:ea typeface="Calibri"/>
                <a:cs typeface="Times New Roman"/>
              </a:rPr>
              <a:t>%) sono identiche alle altre categorie a qualificazione obbligatoria, pertanto:</a:t>
            </a:r>
          </a:p>
          <a:p>
            <a:pPr marL="857250" lvl="1" indent="-457200" defTabSz="361950">
              <a:lnSpc>
                <a:spcPct val="95000"/>
              </a:lnSpc>
              <a:spcBef>
                <a:spcPts val="0"/>
              </a:spcBef>
              <a:buFont typeface="+mj-lt"/>
              <a:buAutoNum type="arabicPeriod"/>
            </a:pPr>
            <a:endParaRPr lang="it-IT" sz="700" b="1" dirty="0" smtClean="0">
              <a:ea typeface="Calibri"/>
              <a:cs typeface="Times New Roman"/>
            </a:endParaRPr>
          </a:p>
          <a:p>
            <a:pPr marL="1309688" lvl="2" indent="-457200" defTabSz="361950">
              <a:lnSpc>
                <a:spcPct val="95000"/>
              </a:lnSpc>
              <a:spcBef>
                <a:spcPts val="0"/>
              </a:spcBef>
              <a:buFont typeface="+mj-lt"/>
              <a:buAutoNum type="alphaUcPeriod"/>
            </a:pPr>
            <a:r>
              <a:rPr lang="it-IT" b="1" dirty="0" smtClean="0">
                <a:solidFill>
                  <a:srgbClr val="FF0000"/>
                </a:solidFill>
                <a:effectLst>
                  <a:outerShdw blurRad="38100" dist="38100" dir="2700000" algn="tl">
                    <a:srgbClr val="000000">
                      <a:alpha val="43137"/>
                    </a:srgbClr>
                  </a:outerShdw>
                </a:effectLst>
                <a:ea typeface="Calibri"/>
                <a:cs typeface="Times New Roman"/>
              </a:rPr>
              <a:t>possono </a:t>
            </a:r>
            <a:r>
              <a:rPr lang="it-IT" b="1" dirty="0">
                <a:solidFill>
                  <a:srgbClr val="FF0000"/>
                </a:solidFill>
                <a:effectLst>
                  <a:outerShdw blurRad="38100" dist="38100" dir="2700000" algn="tl">
                    <a:srgbClr val="000000">
                      <a:alpha val="43137"/>
                    </a:srgbClr>
                  </a:outerShdw>
                </a:effectLst>
                <a:ea typeface="Calibri"/>
                <a:cs typeface="Times New Roman"/>
              </a:rPr>
              <a:t>essere </a:t>
            </a:r>
            <a:r>
              <a:rPr lang="it-IT" b="1" dirty="0" smtClean="0">
                <a:solidFill>
                  <a:srgbClr val="FF0000"/>
                </a:solidFill>
                <a:effectLst>
                  <a:outerShdw blurRad="38100" dist="38100" dir="2700000" algn="tl">
                    <a:srgbClr val="000000">
                      <a:alpha val="43137"/>
                    </a:srgbClr>
                  </a:outerShdw>
                </a:effectLst>
                <a:ea typeface="Calibri"/>
                <a:cs typeface="Times New Roman"/>
              </a:rPr>
              <a:t>subappaltate </a:t>
            </a:r>
            <a:r>
              <a:rPr lang="it-IT" b="1" dirty="0">
                <a:effectLst>
                  <a:outerShdw blurRad="38100" dist="38100" dir="2700000" algn="tl">
                    <a:srgbClr val="000000">
                      <a:alpha val="43137"/>
                    </a:srgbClr>
                  </a:outerShdw>
                </a:effectLst>
                <a:ea typeface="Calibri"/>
                <a:cs typeface="Times New Roman"/>
              </a:rPr>
              <a:t>per l’intero </a:t>
            </a:r>
            <a:r>
              <a:rPr lang="it-IT" b="1" dirty="0" smtClean="0">
                <a:effectLst>
                  <a:outerShdw blurRad="38100" dist="38100" dir="2700000" algn="tl">
                    <a:srgbClr val="000000">
                      <a:alpha val="43137"/>
                    </a:srgbClr>
                  </a:outerShdw>
                </a:effectLst>
                <a:ea typeface="Calibri"/>
                <a:cs typeface="Times New Roman"/>
              </a:rPr>
              <a:t>importo</a:t>
            </a:r>
            <a:r>
              <a:rPr lang="it-IT" dirty="0" smtClean="0">
                <a:ea typeface="Calibri"/>
                <a:cs typeface="Times New Roman"/>
              </a:rPr>
              <a:t>;</a:t>
            </a:r>
          </a:p>
          <a:p>
            <a:pPr marL="1714500" lvl="3" indent="-457200" defTabSz="361950">
              <a:lnSpc>
                <a:spcPct val="95000"/>
              </a:lnSpc>
              <a:spcBef>
                <a:spcPts val="0"/>
              </a:spcBef>
            </a:pPr>
            <a:r>
              <a:rPr lang="it-IT" sz="2000" dirty="0" smtClean="0">
                <a:ea typeface="Calibri"/>
                <a:cs typeface="Times New Roman"/>
              </a:rPr>
              <a:t>le </a:t>
            </a:r>
            <a:r>
              <a:rPr lang="it-IT" sz="2000" b="1" dirty="0">
                <a:effectLst>
                  <a:outerShdw blurRad="38100" dist="38100" dir="2700000" algn="tl">
                    <a:srgbClr val="000000">
                      <a:alpha val="43137"/>
                    </a:srgbClr>
                  </a:outerShdw>
                </a:effectLst>
                <a:ea typeface="Calibri"/>
                <a:cs typeface="Times New Roman"/>
              </a:rPr>
              <a:t>imprese non specificatamente qualificate </a:t>
            </a:r>
            <a:r>
              <a:rPr lang="it-IT" sz="2000" dirty="0">
                <a:ea typeface="Calibri"/>
                <a:cs typeface="Times New Roman"/>
              </a:rPr>
              <a:t>nella </a:t>
            </a:r>
            <a:r>
              <a:rPr lang="it-IT" sz="2000" dirty="0" smtClean="0">
                <a:ea typeface="Calibri"/>
                <a:cs typeface="Times New Roman"/>
              </a:rPr>
              <a:t>SIOS, </a:t>
            </a:r>
            <a:r>
              <a:rPr lang="it-IT" sz="2000" dirty="0">
                <a:ea typeface="Calibri"/>
                <a:cs typeface="Times New Roman"/>
              </a:rPr>
              <a:t>prevista nel bando di gara </a:t>
            </a:r>
          </a:p>
          <a:p>
            <a:pPr marL="1970088" lvl="4" indent="-255588" defTabSz="361950">
              <a:lnSpc>
                <a:spcPct val="95000"/>
              </a:lnSpc>
              <a:spcBef>
                <a:spcPts val="0"/>
              </a:spcBef>
            </a:pPr>
            <a:r>
              <a:rPr lang="it-IT" sz="2000" b="1" dirty="0">
                <a:solidFill>
                  <a:srgbClr val="FF0000"/>
                </a:solidFill>
                <a:effectLst>
                  <a:outerShdw blurRad="38100" dist="38100" dir="2700000" algn="tl">
                    <a:srgbClr val="000000">
                      <a:alpha val="43137"/>
                    </a:srgbClr>
                  </a:outerShdw>
                </a:effectLst>
                <a:ea typeface="Calibri"/>
                <a:cs typeface="Times New Roman"/>
              </a:rPr>
              <a:t>potranno</a:t>
            </a:r>
            <a:r>
              <a:rPr lang="it-IT" sz="2000" dirty="0">
                <a:ea typeface="Calibri"/>
                <a:cs typeface="Times New Roman"/>
              </a:rPr>
              <a:t> </a:t>
            </a:r>
            <a:r>
              <a:rPr lang="it-IT" sz="2000" b="1" dirty="0">
                <a:effectLst>
                  <a:outerShdw blurRad="38100" dist="38100" dir="2700000" algn="tl">
                    <a:srgbClr val="000000">
                      <a:alpha val="43137"/>
                    </a:srgbClr>
                  </a:outerShdw>
                </a:effectLst>
                <a:ea typeface="Times New Roman"/>
                <a:cs typeface="Times New Roman"/>
              </a:rPr>
              <a:t>qualificarsi nella </a:t>
            </a:r>
            <a:r>
              <a:rPr lang="it-IT" sz="2000" b="1" dirty="0" smtClean="0">
                <a:effectLst>
                  <a:outerShdw blurRad="38100" dist="38100" dir="2700000" algn="tl">
                    <a:srgbClr val="000000">
                      <a:alpha val="43137"/>
                    </a:srgbClr>
                  </a:outerShdw>
                </a:effectLst>
                <a:ea typeface="Times New Roman"/>
                <a:cs typeface="Times New Roman"/>
              </a:rPr>
              <a:t>SIOS</a:t>
            </a:r>
            <a:r>
              <a:rPr lang="it-IT" sz="2000" b="1" i="1" dirty="0" smtClean="0">
                <a:solidFill>
                  <a:srgbClr val="00B050"/>
                </a:solidFill>
                <a:effectLst>
                  <a:outerShdw blurRad="38100" dist="38100" dir="2700000" algn="tl">
                    <a:srgbClr val="000000">
                      <a:alpha val="43137"/>
                    </a:srgbClr>
                  </a:outerShdw>
                </a:effectLst>
                <a:ea typeface="Times New Roman"/>
                <a:cs typeface="Times New Roman"/>
              </a:rPr>
              <a:t> </a:t>
            </a:r>
            <a:r>
              <a:rPr lang="it-IT" sz="2000" b="1" i="1" dirty="0" smtClean="0">
                <a:solidFill>
                  <a:srgbClr val="804A4B"/>
                </a:solidFill>
                <a:effectLst>
                  <a:outerShdw blurRad="38100" dist="38100" dir="2700000" algn="tl">
                    <a:srgbClr val="000000">
                      <a:alpha val="43137"/>
                    </a:srgbClr>
                  </a:outerShdw>
                </a:effectLst>
                <a:ea typeface="Times New Roman"/>
                <a:cs typeface="Times New Roman"/>
              </a:rPr>
              <a:t>per l’importo complessivo</a:t>
            </a:r>
            <a:r>
              <a:rPr lang="it-IT" sz="2000" dirty="0" smtClean="0">
                <a:ea typeface="Times New Roman"/>
                <a:cs typeface="Times New Roman"/>
              </a:rPr>
              <a:t>, </a:t>
            </a:r>
            <a:r>
              <a:rPr lang="it-IT" sz="2000" dirty="0">
                <a:ea typeface="Times New Roman"/>
                <a:cs typeface="Times New Roman"/>
              </a:rPr>
              <a:t>“coprendo” </a:t>
            </a:r>
            <a:r>
              <a:rPr lang="it-IT" sz="2000" dirty="0" smtClean="0">
                <a:ea typeface="Times New Roman"/>
                <a:cs typeface="Times New Roman"/>
              </a:rPr>
              <a:t>il subappalto </a:t>
            </a:r>
            <a:r>
              <a:rPr lang="it-IT" sz="2000" b="1" i="1" dirty="0">
                <a:solidFill>
                  <a:srgbClr val="804A4B"/>
                </a:solidFill>
                <a:effectLst>
                  <a:outerShdw blurRad="38100" dist="38100" dir="2700000" algn="tl">
                    <a:srgbClr val="000000">
                      <a:alpha val="43137"/>
                    </a:srgbClr>
                  </a:outerShdw>
                </a:effectLst>
                <a:ea typeface="Times New Roman"/>
                <a:cs typeface="Times New Roman"/>
              </a:rPr>
              <a:t>con </a:t>
            </a:r>
            <a:r>
              <a:rPr lang="it-IT" sz="2000" b="1" i="1" dirty="0" smtClean="0">
                <a:solidFill>
                  <a:srgbClr val="804A4B"/>
                </a:solidFill>
                <a:effectLst>
                  <a:outerShdw blurRad="38100" dist="38100" dir="2700000" algn="tl">
                    <a:srgbClr val="000000">
                      <a:alpha val="43137"/>
                    </a:srgbClr>
                  </a:outerShdw>
                </a:effectLst>
                <a:ea typeface="Times New Roman"/>
                <a:cs typeface="Times New Roman"/>
              </a:rPr>
              <a:t>la prevalente</a:t>
            </a:r>
            <a:r>
              <a:rPr lang="it-IT" sz="2000" dirty="0">
                <a:ea typeface="Times New Roman"/>
                <a:cs typeface="Times New Roman"/>
              </a:rPr>
              <a:t>;</a:t>
            </a:r>
          </a:p>
          <a:p>
            <a:pPr marL="1970088" lvl="4" indent="-255588" defTabSz="361950">
              <a:lnSpc>
                <a:spcPct val="95000"/>
              </a:lnSpc>
              <a:spcBef>
                <a:spcPts val="0"/>
              </a:spcBef>
            </a:pPr>
            <a:r>
              <a:rPr lang="it-IT" sz="2000" b="1" dirty="0">
                <a:solidFill>
                  <a:srgbClr val="FF0000"/>
                </a:solidFill>
                <a:effectLst>
                  <a:outerShdw blurRad="38100" dist="38100" dir="2700000" algn="tl">
                    <a:srgbClr val="000000">
                      <a:alpha val="43137"/>
                    </a:srgbClr>
                  </a:outerShdw>
                </a:effectLst>
                <a:ea typeface="Calibri"/>
                <a:cs typeface="Times New Roman"/>
              </a:rPr>
              <a:t>dovranno </a:t>
            </a:r>
            <a:r>
              <a:rPr lang="it-IT" sz="2000" b="1" dirty="0">
                <a:effectLst>
                  <a:outerShdw blurRad="38100" dist="38100" dir="2700000" algn="tl">
                    <a:srgbClr val="000000">
                      <a:alpha val="43137"/>
                    </a:srgbClr>
                  </a:outerShdw>
                </a:effectLst>
                <a:ea typeface="Times New Roman"/>
                <a:cs typeface="Times New Roman"/>
              </a:rPr>
              <a:t>indicare in gara </a:t>
            </a:r>
            <a:r>
              <a:rPr lang="it-IT" sz="2000" dirty="0" smtClean="0">
                <a:cs typeface="Times New Roman"/>
              </a:rPr>
              <a:t>il subappalto della SIOS.</a:t>
            </a:r>
          </a:p>
          <a:p>
            <a:pPr marL="1970088" lvl="4" indent="-255588" defTabSz="361950">
              <a:lnSpc>
                <a:spcPct val="95000"/>
              </a:lnSpc>
              <a:spcBef>
                <a:spcPts val="0"/>
              </a:spcBef>
            </a:pPr>
            <a:endParaRPr lang="it-IT" sz="700" dirty="0"/>
          </a:p>
          <a:p>
            <a:pPr marL="1309688" lvl="2" indent="-457200" defTabSz="361950">
              <a:lnSpc>
                <a:spcPct val="95000"/>
              </a:lnSpc>
              <a:spcBef>
                <a:spcPts val="0"/>
              </a:spcBef>
              <a:buFont typeface="+mj-lt"/>
              <a:buAutoNum type="alphaUcPeriod"/>
            </a:pPr>
            <a:r>
              <a:rPr lang="it-IT" b="1" dirty="0" smtClean="0">
                <a:solidFill>
                  <a:srgbClr val="FF0000"/>
                </a:solidFill>
                <a:effectLst>
                  <a:outerShdw blurRad="38100" dist="38100" dir="2700000" algn="tl">
                    <a:srgbClr val="000000">
                      <a:alpha val="43137"/>
                    </a:srgbClr>
                  </a:outerShdw>
                </a:effectLst>
                <a:ea typeface="Calibri"/>
                <a:cs typeface="Times New Roman"/>
              </a:rPr>
              <a:t>possono </a:t>
            </a:r>
            <a:r>
              <a:rPr lang="it-IT" b="1" dirty="0">
                <a:solidFill>
                  <a:srgbClr val="FF0000"/>
                </a:solidFill>
                <a:effectLst>
                  <a:outerShdw blurRad="38100" dist="38100" dir="2700000" algn="tl">
                    <a:srgbClr val="000000">
                      <a:alpha val="43137"/>
                    </a:srgbClr>
                  </a:outerShdw>
                </a:effectLst>
                <a:ea typeface="Calibri"/>
                <a:cs typeface="Times New Roman"/>
              </a:rPr>
              <a:t>essere oggetto di </a:t>
            </a:r>
            <a:r>
              <a:rPr lang="it-IT" b="1" dirty="0" smtClean="0">
                <a:solidFill>
                  <a:srgbClr val="FF0000"/>
                </a:solidFill>
                <a:effectLst>
                  <a:outerShdw blurRad="38100" dist="38100" dir="2700000" algn="tl">
                    <a:srgbClr val="000000">
                      <a:alpha val="43137"/>
                    </a:srgbClr>
                  </a:outerShdw>
                </a:effectLst>
                <a:ea typeface="Calibri"/>
                <a:cs typeface="Times New Roman"/>
              </a:rPr>
              <a:t>avvalimento.</a:t>
            </a:r>
          </a:p>
          <a:p>
            <a:pPr marL="1309688" lvl="2" indent="-457200" defTabSz="361950">
              <a:lnSpc>
                <a:spcPct val="95000"/>
              </a:lnSpc>
              <a:spcBef>
                <a:spcPts val="0"/>
              </a:spcBef>
              <a:buFont typeface="+mj-lt"/>
              <a:buAutoNum type="alphaUcPeriod"/>
            </a:pPr>
            <a:endParaRPr lang="it-IT" sz="1000" b="1" dirty="0">
              <a:solidFill>
                <a:srgbClr val="FF0000"/>
              </a:solidFill>
              <a:effectLst>
                <a:outerShdw blurRad="38100" dist="38100" dir="2700000" algn="tl">
                  <a:srgbClr val="000000">
                    <a:alpha val="43137"/>
                  </a:srgbClr>
                </a:outerShdw>
              </a:effectLst>
              <a:ea typeface="Calibri"/>
              <a:cs typeface="Times New Roman"/>
            </a:endParaRPr>
          </a:p>
        </p:txBody>
      </p:sp>
    </p:spTree>
    <p:extLst>
      <p:ext uri="{BB962C8B-B14F-4D97-AF65-F5344CB8AC3E}">
        <p14:creationId xmlns:p14="http://schemas.microsoft.com/office/powerpoint/2010/main" val="1584301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arrotondato 8"/>
          <p:cNvSpPr/>
          <p:nvPr/>
        </p:nvSpPr>
        <p:spPr>
          <a:xfrm>
            <a:off x="755576" y="1417638"/>
            <a:ext cx="8136904" cy="254888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it-IT"/>
          </a:p>
        </p:txBody>
      </p:sp>
      <p:sp>
        <p:nvSpPr>
          <p:cNvPr id="10" name="Rettangolo arrotondato 9"/>
          <p:cNvSpPr/>
          <p:nvPr/>
        </p:nvSpPr>
        <p:spPr>
          <a:xfrm>
            <a:off x="755576" y="4149080"/>
            <a:ext cx="8136904" cy="23846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it-IT"/>
          </a:p>
        </p:txBody>
      </p:sp>
      <p:sp>
        <p:nvSpPr>
          <p:cNvPr id="8" name="Rettangolo arrotondato 7"/>
          <p:cNvSpPr/>
          <p:nvPr/>
        </p:nvSpPr>
        <p:spPr>
          <a:xfrm>
            <a:off x="1763688" y="6093296"/>
            <a:ext cx="6912768" cy="36004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r>
              <a:rPr lang="it-IT" sz="1900" i="1" dirty="0" smtClean="0"/>
              <a:t>NB: la somma delle quote sembrerebbe </a:t>
            </a:r>
            <a:r>
              <a:rPr lang="it-IT" sz="1900" i="1" dirty="0"/>
              <a:t>estendersi alle SIOS </a:t>
            </a:r>
            <a:r>
              <a:rPr lang="it-IT" sz="1900" i="1" dirty="0" smtClean="0"/>
              <a:t>&lt; </a:t>
            </a:r>
            <a:r>
              <a:rPr lang="it-IT" sz="1900" i="1" dirty="0"/>
              <a:t>10</a:t>
            </a:r>
            <a:r>
              <a:rPr lang="it-IT" sz="1900" i="1" dirty="0" smtClean="0"/>
              <a:t>%.</a:t>
            </a:r>
            <a:endParaRPr lang="it-IT" sz="1900" i="1" dirty="0"/>
          </a:p>
        </p:txBody>
      </p:sp>
      <p:sp>
        <p:nvSpPr>
          <p:cNvPr id="2" name="Rettangolo arrotondato 1"/>
          <p:cNvSpPr/>
          <p:nvPr/>
        </p:nvSpPr>
        <p:spPr>
          <a:xfrm>
            <a:off x="2915816" y="3212976"/>
            <a:ext cx="5760640" cy="64807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it-IT" sz="2000" dirty="0"/>
              <a:t>Obbligo di ATI verticale per l’impresa priva di idonea</a:t>
            </a:r>
          </a:p>
          <a:p>
            <a:pPr algn="just"/>
            <a:r>
              <a:rPr lang="it-IT" sz="2000" dirty="0"/>
              <a:t>qualificazione della categoria SIOS richiesta in bando.</a:t>
            </a:r>
          </a:p>
        </p:txBody>
      </p:sp>
      <p:sp>
        <p:nvSpPr>
          <p:cNvPr id="5" name="Titolo 4"/>
          <p:cNvSpPr>
            <a:spLocks noGrp="1"/>
          </p:cNvSpPr>
          <p:nvPr>
            <p:ph type="title"/>
          </p:nvPr>
        </p:nvSpPr>
        <p:spPr/>
        <p:txBody>
          <a:bodyPr/>
          <a:lstStyle/>
          <a:p>
            <a:r>
              <a:rPr lang="it-IT" dirty="0" smtClean="0"/>
              <a:t>SIOS &gt; 10% importo appalto</a:t>
            </a:r>
            <a:endParaRPr lang="it-IT" dirty="0"/>
          </a:p>
        </p:txBody>
      </p:sp>
      <p:sp>
        <p:nvSpPr>
          <p:cNvPr id="6" name="Segnaposto contenuto 5"/>
          <p:cNvSpPr>
            <a:spLocks noGrp="1"/>
          </p:cNvSpPr>
          <p:nvPr>
            <p:ph idx="1"/>
          </p:nvPr>
        </p:nvSpPr>
        <p:spPr>
          <a:xfrm>
            <a:off x="457200" y="1600200"/>
            <a:ext cx="8229600" cy="4781128"/>
          </a:xfrm>
        </p:spPr>
        <p:txBody>
          <a:bodyPr>
            <a:normAutofit fontScale="70000" lnSpcReduction="20000"/>
          </a:bodyPr>
          <a:lstStyle/>
          <a:p>
            <a:pPr marL="914400" lvl="1" indent="-457200">
              <a:buFont typeface="+mj-lt"/>
              <a:buAutoNum type="arabicPeriod" startAt="3"/>
            </a:pPr>
            <a:r>
              <a:rPr lang="it-IT" sz="2900" b="1" dirty="0" smtClean="0">
                <a:effectLst>
                  <a:outerShdw blurRad="38100" dist="38100" dir="2700000" algn="tl">
                    <a:srgbClr val="000000">
                      <a:alpha val="43137"/>
                    </a:srgbClr>
                  </a:outerShdw>
                </a:effectLst>
              </a:rPr>
              <a:t>qualora </a:t>
            </a:r>
            <a:r>
              <a:rPr lang="it-IT" sz="2900" b="1" dirty="0">
                <a:effectLst>
                  <a:outerShdw blurRad="38100" dist="38100" dir="2700000" algn="tl">
                    <a:srgbClr val="000000">
                      <a:alpha val="43137"/>
                    </a:srgbClr>
                  </a:outerShdw>
                </a:effectLst>
              </a:rPr>
              <a:t>il relativo valore superi il 10% </a:t>
            </a:r>
            <a:r>
              <a:rPr lang="it-IT" sz="2900" dirty="0"/>
              <a:t>dell’importo totale dei lavori messi a </a:t>
            </a:r>
            <a:r>
              <a:rPr lang="it-IT" sz="2900" dirty="0" smtClean="0"/>
              <a:t>gara </a:t>
            </a:r>
            <a:r>
              <a:rPr lang="it-IT" sz="2900" b="1" dirty="0" smtClean="0">
                <a:solidFill>
                  <a:srgbClr val="FF0000"/>
                </a:solidFill>
                <a:effectLst>
                  <a:outerShdw blurRad="38100" dist="38100" dir="2700000" algn="tl">
                    <a:srgbClr val="000000">
                      <a:alpha val="43137"/>
                    </a:srgbClr>
                  </a:outerShdw>
                </a:effectLst>
              </a:rPr>
              <a:t>non </a:t>
            </a:r>
            <a:r>
              <a:rPr lang="it-IT" sz="2900" b="1" dirty="0">
                <a:solidFill>
                  <a:srgbClr val="FF0000"/>
                </a:solidFill>
                <a:effectLst>
                  <a:outerShdw blurRad="38100" dist="38100" dir="2700000" algn="tl">
                    <a:srgbClr val="000000">
                      <a:alpha val="43137"/>
                    </a:srgbClr>
                  </a:outerShdw>
                </a:effectLst>
              </a:rPr>
              <a:t>è </a:t>
            </a:r>
            <a:r>
              <a:rPr lang="it-IT" sz="2900" b="1" dirty="0" smtClean="0">
                <a:solidFill>
                  <a:srgbClr val="FF0000"/>
                </a:solidFill>
                <a:effectLst>
                  <a:outerShdw blurRad="38100" dist="38100" dir="2700000" algn="tl">
                    <a:srgbClr val="000000">
                      <a:alpha val="43137"/>
                    </a:srgbClr>
                  </a:outerShdw>
                </a:effectLst>
              </a:rPr>
              <a:t>consentito:</a:t>
            </a:r>
          </a:p>
          <a:p>
            <a:pPr marL="1314450" lvl="2" indent="-457200"/>
            <a:r>
              <a:rPr lang="it-IT" sz="2900" b="1" dirty="0" smtClean="0">
                <a:solidFill>
                  <a:srgbClr val="FF0000"/>
                </a:solidFill>
                <a:effectLst>
                  <a:outerShdw blurRad="38100" dist="38100" dir="2700000" algn="tl">
                    <a:srgbClr val="000000">
                      <a:alpha val="43137"/>
                    </a:srgbClr>
                  </a:outerShdw>
                </a:effectLst>
              </a:rPr>
              <a:t>fare </a:t>
            </a:r>
            <a:r>
              <a:rPr lang="it-IT" sz="2900" b="1" dirty="0">
                <a:solidFill>
                  <a:srgbClr val="FF0000"/>
                </a:solidFill>
                <a:effectLst>
                  <a:outerShdw blurRad="38100" dist="38100" dir="2700000" algn="tl">
                    <a:srgbClr val="000000">
                      <a:alpha val="43137"/>
                    </a:srgbClr>
                  </a:outerShdw>
                </a:effectLst>
              </a:rPr>
              <a:t>ricorso </a:t>
            </a:r>
            <a:r>
              <a:rPr lang="it-IT" sz="2900" b="1" dirty="0" smtClean="0">
                <a:solidFill>
                  <a:srgbClr val="FF0000"/>
                </a:solidFill>
                <a:effectLst>
                  <a:outerShdw blurRad="38100" dist="38100" dir="2700000" algn="tl">
                    <a:srgbClr val="000000">
                      <a:alpha val="43137"/>
                    </a:srgbClr>
                  </a:outerShdw>
                </a:effectLst>
              </a:rPr>
              <a:t>all’avvalimento, </a:t>
            </a:r>
          </a:p>
          <a:p>
            <a:pPr marL="1314450" lvl="2" indent="-457200"/>
            <a:r>
              <a:rPr lang="it-IT" sz="2900" b="1" dirty="0" smtClean="0">
                <a:solidFill>
                  <a:srgbClr val="FF0000"/>
                </a:solidFill>
                <a:effectLst>
                  <a:outerShdw blurRad="38100" dist="38100" dir="2700000" algn="tl">
                    <a:srgbClr val="000000">
                      <a:alpha val="43137"/>
                    </a:srgbClr>
                  </a:outerShdw>
                </a:effectLst>
              </a:rPr>
              <a:t>subappaltare oltre </a:t>
            </a:r>
            <a:r>
              <a:rPr lang="it-IT" sz="2900" b="1" dirty="0">
                <a:solidFill>
                  <a:srgbClr val="FF0000"/>
                </a:solidFill>
                <a:effectLst>
                  <a:outerShdw blurRad="38100" dist="38100" dir="2700000" algn="tl">
                    <a:srgbClr val="000000">
                      <a:alpha val="43137"/>
                    </a:srgbClr>
                  </a:outerShdw>
                </a:effectLst>
              </a:rPr>
              <a:t>il 30% </a:t>
            </a:r>
            <a:r>
              <a:rPr lang="it-IT" sz="2900" b="1" dirty="0" smtClean="0">
                <a:solidFill>
                  <a:srgbClr val="FF0000"/>
                </a:solidFill>
                <a:effectLst>
                  <a:outerShdw blurRad="38100" dist="38100" dir="2700000" algn="tl">
                    <a:srgbClr val="000000">
                      <a:alpha val="43137"/>
                    </a:srgbClr>
                  </a:outerShdw>
                </a:effectLst>
              </a:rPr>
              <a:t>del contratto di appalto,</a:t>
            </a:r>
          </a:p>
          <a:p>
            <a:pPr marL="1314450" lvl="2" indent="-457200"/>
            <a:r>
              <a:rPr lang="it-IT" sz="2900" b="1" dirty="0" smtClean="0">
                <a:solidFill>
                  <a:srgbClr val="FF0000"/>
                </a:solidFill>
                <a:effectLst>
                  <a:outerShdw blurRad="38100" dist="38100" dir="2700000" algn="tl">
                    <a:srgbClr val="000000">
                      <a:alpha val="43137"/>
                    </a:srgbClr>
                  </a:outerShdw>
                </a:effectLst>
              </a:rPr>
              <a:t>suddividere l’importo </a:t>
            </a:r>
            <a:r>
              <a:rPr lang="it-IT" sz="2900" dirty="0" smtClean="0"/>
              <a:t>delle opere senza </a:t>
            </a:r>
            <a:r>
              <a:rPr lang="it-IT" sz="2900" dirty="0"/>
              <a:t>ragioni obiettive</a:t>
            </a:r>
            <a:r>
              <a:rPr lang="it-IT" sz="2900" dirty="0" smtClean="0"/>
              <a:t>.</a:t>
            </a:r>
          </a:p>
          <a:p>
            <a:pPr marL="1314450" lvl="2" indent="-457200"/>
            <a:endParaRPr lang="it-IT" sz="1000" dirty="0" smtClean="0"/>
          </a:p>
          <a:p>
            <a:pPr marL="1314450" lvl="2" indent="-457200"/>
            <a:endParaRPr lang="it-IT" sz="2600" dirty="0" smtClean="0"/>
          </a:p>
          <a:p>
            <a:pPr marL="1314450" lvl="2" indent="-457200"/>
            <a:endParaRPr lang="it-IT" sz="2600" dirty="0"/>
          </a:p>
          <a:p>
            <a:pPr marL="1314450" lvl="2" indent="-457200"/>
            <a:endParaRPr lang="it-IT" sz="1700" dirty="0" smtClean="0"/>
          </a:p>
          <a:p>
            <a:pPr marL="1314450" lvl="2" indent="-457200"/>
            <a:endParaRPr lang="it-IT" sz="2300" dirty="0" smtClean="0"/>
          </a:p>
          <a:p>
            <a:pPr marL="914400" lvl="1" indent="-457200">
              <a:buFont typeface="+mj-lt"/>
              <a:buAutoNum type="arabicPeriod" startAt="3"/>
            </a:pPr>
            <a:r>
              <a:rPr lang="it-IT" sz="2900" b="1" dirty="0">
                <a:effectLst>
                  <a:outerShdw blurRad="38100" dist="38100" dir="2700000" algn="tl">
                    <a:srgbClr val="000000">
                      <a:alpha val="43137"/>
                    </a:srgbClr>
                  </a:outerShdw>
                </a:effectLst>
              </a:rPr>
              <a:t>la</a:t>
            </a:r>
            <a:r>
              <a:rPr lang="it-IT" sz="2900" dirty="0"/>
              <a:t> </a:t>
            </a:r>
            <a:r>
              <a:rPr lang="it-IT" sz="2900" b="1" dirty="0" smtClean="0">
                <a:solidFill>
                  <a:srgbClr val="FF0000"/>
                </a:solidFill>
                <a:effectLst>
                  <a:outerShdw blurRad="38100" dist="38100" dir="2700000" algn="tl">
                    <a:srgbClr val="000000">
                      <a:alpha val="43137"/>
                    </a:srgbClr>
                  </a:outerShdw>
                </a:effectLst>
              </a:rPr>
              <a:t>QUOTA DI SUBAPPALTO RISERVATA ALLA SIOS</a:t>
            </a:r>
            <a:r>
              <a:rPr lang="it-IT" sz="2900" dirty="0" smtClean="0"/>
              <a:t>, </a:t>
            </a:r>
            <a:r>
              <a:rPr lang="it-IT" sz="2900" b="1" dirty="0">
                <a:effectLst>
                  <a:outerShdw blurRad="38100" dist="38100" dir="2700000" algn="tl">
                    <a:srgbClr val="000000">
                      <a:alpha val="43137"/>
                    </a:srgbClr>
                  </a:outerShdw>
                </a:effectLst>
              </a:rPr>
              <a:t>non è computata ai fini del raggiungimento della quota complessiva di </a:t>
            </a:r>
            <a:r>
              <a:rPr lang="it-IT" sz="2900" b="1" dirty="0" smtClean="0">
                <a:effectLst>
                  <a:outerShdw blurRad="38100" dist="38100" dir="2700000" algn="tl">
                    <a:srgbClr val="000000">
                      <a:alpha val="43137"/>
                    </a:srgbClr>
                  </a:outerShdw>
                </a:effectLst>
              </a:rPr>
              <a:t>subappalto</a:t>
            </a:r>
          </a:p>
          <a:p>
            <a:pPr lvl="2">
              <a:lnSpc>
                <a:spcPct val="120000"/>
              </a:lnSpc>
              <a:spcBef>
                <a:spcPts val="600"/>
              </a:spcBef>
              <a:buFont typeface="+mj-lt"/>
              <a:buAutoNum type="alphaLcParenR"/>
            </a:pPr>
            <a:r>
              <a:rPr lang="it-IT" sz="2900" b="1" i="1" dirty="0" smtClean="0">
                <a:solidFill>
                  <a:srgbClr val="804A4B"/>
                </a:solidFill>
                <a:effectLst>
                  <a:outerShdw blurRad="38100" dist="38100" dir="2700000" algn="tl">
                    <a:srgbClr val="000000">
                      <a:alpha val="43137"/>
                    </a:srgbClr>
                  </a:outerShdw>
                </a:effectLst>
                <a:ea typeface="Times New Roman"/>
                <a:cs typeface="Times New Roman"/>
              </a:rPr>
              <a:t>nei </a:t>
            </a:r>
            <a:r>
              <a:rPr lang="it-IT" sz="2900" b="1" i="1" dirty="0">
                <a:solidFill>
                  <a:srgbClr val="804A4B"/>
                </a:solidFill>
                <a:effectLst>
                  <a:outerShdw blurRad="38100" dist="38100" dir="2700000" algn="tl">
                    <a:srgbClr val="000000">
                      <a:alpha val="43137"/>
                    </a:srgbClr>
                  </a:outerShdw>
                </a:effectLst>
                <a:ea typeface="Times New Roman"/>
                <a:cs typeface="Times New Roman"/>
              </a:rPr>
              <a:t>limiti </a:t>
            </a:r>
            <a:r>
              <a:rPr lang="it-IT" sz="2900" b="1" i="1" dirty="0" smtClean="0">
                <a:solidFill>
                  <a:srgbClr val="804A4B"/>
                </a:solidFill>
                <a:effectLst>
                  <a:outerShdw blurRad="38100" dist="38100" dir="2700000" algn="tl">
                    <a:srgbClr val="000000">
                      <a:alpha val="43137"/>
                    </a:srgbClr>
                  </a:outerShdw>
                </a:effectLst>
                <a:ea typeface="Times New Roman"/>
                <a:cs typeface="Times New Roman"/>
              </a:rPr>
              <a:t>del 30% dell’importo </a:t>
            </a:r>
            <a:r>
              <a:rPr lang="it-IT" sz="2900" b="1" i="1" dirty="0">
                <a:solidFill>
                  <a:srgbClr val="804A4B"/>
                </a:solidFill>
                <a:effectLst>
                  <a:outerShdw blurRad="38100" dist="38100" dir="2700000" algn="tl">
                    <a:srgbClr val="000000">
                      <a:alpha val="43137"/>
                    </a:srgbClr>
                  </a:outerShdw>
                </a:effectLst>
                <a:ea typeface="Times New Roman"/>
                <a:cs typeface="Times New Roman"/>
              </a:rPr>
              <a:t>complessivo </a:t>
            </a:r>
            <a:r>
              <a:rPr lang="it-IT" sz="2900" b="1" dirty="0">
                <a:effectLst>
                  <a:outerShdw blurRad="38100" dist="38100" dir="2700000" algn="tl">
                    <a:srgbClr val="000000">
                      <a:alpha val="43137"/>
                    </a:srgbClr>
                  </a:outerShdw>
                </a:effectLst>
                <a:ea typeface="Times New Roman"/>
                <a:cs typeface="Times New Roman"/>
              </a:rPr>
              <a:t>qualificarsi nella SIOS</a:t>
            </a:r>
            <a:r>
              <a:rPr lang="it-IT" sz="2900" dirty="0">
                <a:ea typeface="Times New Roman"/>
                <a:cs typeface="Times New Roman"/>
              </a:rPr>
              <a:t>, “coprendo” </a:t>
            </a:r>
            <a:r>
              <a:rPr lang="it-IT" sz="2900" dirty="0" smtClean="0">
                <a:ea typeface="Times New Roman"/>
                <a:cs typeface="Times New Roman"/>
              </a:rPr>
              <a:t>la </a:t>
            </a:r>
            <a:r>
              <a:rPr lang="it-IT" sz="2900" dirty="0">
                <a:ea typeface="Times New Roman"/>
                <a:cs typeface="Times New Roman"/>
              </a:rPr>
              <a:t>quota di subappalto (facendola eseguire da impresa qualificata) </a:t>
            </a:r>
            <a:r>
              <a:rPr lang="it-IT" sz="2900" b="1" dirty="0">
                <a:effectLst>
                  <a:outerShdw blurRad="38100" dist="38100" dir="2700000" algn="tl">
                    <a:srgbClr val="000000">
                      <a:alpha val="43137"/>
                    </a:srgbClr>
                  </a:outerShdw>
                </a:effectLst>
                <a:ea typeface="Times New Roman"/>
                <a:cs typeface="Times New Roman"/>
              </a:rPr>
              <a:t>con la propria SOA </a:t>
            </a:r>
            <a:r>
              <a:rPr lang="it-IT" sz="2900" b="1" dirty="0">
                <a:solidFill>
                  <a:srgbClr val="804A4B"/>
                </a:solidFill>
                <a:effectLst>
                  <a:outerShdw blurRad="38100" dist="38100" dir="2700000" algn="tl">
                    <a:srgbClr val="000000">
                      <a:alpha val="43137"/>
                    </a:srgbClr>
                  </a:outerShdw>
                </a:effectLst>
                <a:ea typeface="Times New Roman"/>
                <a:cs typeface="Times New Roman"/>
              </a:rPr>
              <a:t>nella categoria prevalente</a:t>
            </a:r>
            <a:r>
              <a:rPr lang="it-IT" sz="2900" dirty="0">
                <a:ea typeface="Times New Roman"/>
                <a:cs typeface="Times New Roman"/>
              </a:rPr>
              <a:t>;</a:t>
            </a:r>
          </a:p>
          <a:p>
            <a:pPr lvl="2">
              <a:lnSpc>
                <a:spcPct val="120000"/>
              </a:lnSpc>
              <a:spcBef>
                <a:spcPts val="600"/>
              </a:spcBef>
              <a:buFont typeface="+mj-lt"/>
              <a:buAutoNum type="alphaLcParenR"/>
            </a:pPr>
            <a:r>
              <a:rPr lang="it-IT" sz="2900" b="1" i="1" dirty="0">
                <a:solidFill>
                  <a:srgbClr val="804A4B"/>
                </a:solidFill>
                <a:effectLst>
                  <a:outerShdw blurRad="38100" dist="38100" dir="2700000" algn="tl">
                    <a:srgbClr val="000000">
                      <a:alpha val="43137"/>
                    </a:srgbClr>
                  </a:outerShdw>
                </a:effectLst>
                <a:ea typeface="Times New Roman"/>
                <a:cs typeface="Times New Roman"/>
              </a:rPr>
              <a:t>per il restante 70%, </a:t>
            </a:r>
            <a:r>
              <a:rPr lang="it-IT" sz="2900" b="1" dirty="0">
                <a:effectLst>
                  <a:outerShdw blurRad="38100" dist="38100" dir="2700000" algn="tl">
                    <a:srgbClr val="000000">
                      <a:alpha val="43137"/>
                    </a:srgbClr>
                  </a:outerShdw>
                </a:effectLst>
                <a:ea typeface="Times New Roman"/>
                <a:cs typeface="Times New Roman"/>
              </a:rPr>
              <a:t>concorrere in </a:t>
            </a:r>
            <a:r>
              <a:rPr lang="it-IT" sz="2900" b="1" dirty="0" smtClean="0">
                <a:solidFill>
                  <a:srgbClr val="FF0000"/>
                </a:solidFill>
                <a:effectLst>
                  <a:outerShdw blurRad="38100" dist="38100" dir="2700000" algn="tl">
                    <a:srgbClr val="000000">
                      <a:alpha val="43137"/>
                    </a:srgbClr>
                  </a:outerShdw>
                </a:effectLst>
                <a:ea typeface="Times New Roman"/>
                <a:cs typeface="Times New Roman"/>
              </a:rPr>
              <a:t>ATI verticale</a:t>
            </a:r>
            <a:r>
              <a:rPr lang="it-IT" sz="2900" b="1" dirty="0" smtClean="0">
                <a:ea typeface="Times New Roman"/>
                <a:cs typeface="Times New Roman"/>
              </a:rPr>
              <a:t>.</a:t>
            </a:r>
            <a:endParaRPr lang="it-IT" sz="2900" dirty="0">
              <a:ea typeface="Times New Roman"/>
              <a:cs typeface="Times New Roman"/>
            </a:endParaRPr>
          </a:p>
          <a:p>
            <a:pPr marL="1314450" lvl="2" indent="-457200"/>
            <a:endParaRPr lang="it-IT" dirty="0"/>
          </a:p>
        </p:txBody>
      </p:sp>
      <p:sp>
        <p:nvSpPr>
          <p:cNvPr id="7" name="Freccia in giù 6"/>
          <p:cNvSpPr/>
          <p:nvPr/>
        </p:nvSpPr>
        <p:spPr>
          <a:xfrm>
            <a:off x="7596336" y="2708920"/>
            <a:ext cx="1080120" cy="576064"/>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1742500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8" grpId="0" animBg="1"/>
      <p:bldP spid="2"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operatori </a:t>
            </a:r>
            <a:r>
              <a:rPr lang="it-IT" dirty="0"/>
              <a:t>economici </a:t>
            </a:r>
          </a:p>
        </p:txBody>
      </p:sp>
      <p:sp>
        <p:nvSpPr>
          <p:cNvPr id="3" name="Segnaposto contenuto 2"/>
          <p:cNvSpPr>
            <a:spLocks noGrp="1"/>
          </p:cNvSpPr>
          <p:nvPr>
            <p:ph idx="1"/>
          </p:nvPr>
        </p:nvSpPr>
        <p:spPr>
          <a:xfrm>
            <a:off x="457200" y="1600200"/>
            <a:ext cx="8229600" cy="4781128"/>
          </a:xfrm>
        </p:spPr>
        <p:txBody>
          <a:bodyPr>
            <a:normAutofit lnSpcReduction="10000"/>
          </a:bodyPr>
          <a:lstStyle/>
          <a:p>
            <a:r>
              <a:rPr lang="it-IT" dirty="0" smtClean="0"/>
              <a:t>Secondo l'</a:t>
            </a:r>
            <a:r>
              <a:rPr lang="it-IT" b="1" dirty="0" smtClean="0">
                <a:solidFill>
                  <a:srgbClr val="FF0000"/>
                </a:solidFill>
                <a:effectLst>
                  <a:outerShdw blurRad="38100" dist="38100" dir="2700000" algn="tl">
                    <a:srgbClr val="000000">
                      <a:alpha val="43137"/>
                    </a:srgbClr>
                  </a:outerShdw>
                </a:effectLst>
              </a:rPr>
              <a:t>art. </a:t>
            </a:r>
            <a:r>
              <a:rPr lang="it-IT" b="1" dirty="0">
                <a:solidFill>
                  <a:srgbClr val="FF0000"/>
                </a:solidFill>
                <a:effectLst>
                  <a:outerShdw blurRad="38100" dist="38100" dir="2700000" algn="tl">
                    <a:srgbClr val="000000">
                      <a:alpha val="43137"/>
                    </a:srgbClr>
                  </a:outerShdw>
                </a:effectLst>
              </a:rPr>
              <a:t>45, </a:t>
            </a:r>
            <a:r>
              <a:rPr lang="it-IT" b="1" dirty="0" smtClean="0">
                <a:solidFill>
                  <a:srgbClr val="FF0000"/>
                </a:solidFill>
                <a:effectLst>
                  <a:outerShdw blurRad="38100" dist="38100" dir="2700000" algn="tl">
                    <a:srgbClr val="000000">
                      <a:alpha val="43137"/>
                    </a:srgbClr>
                  </a:outerShdw>
                </a:effectLst>
              </a:rPr>
              <a:t>co. 2</a:t>
            </a:r>
            <a:r>
              <a:rPr lang="it-IT" dirty="0" smtClean="0"/>
              <a:t>, sono </a:t>
            </a:r>
            <a:r>
              <a:rPr lang="it-IT" dirty="0"/>
              <a:t>ammessi a partecipare alle procedure di affidamento dei contratti pubblici </a:t>
            </a:r>
            <a:r>
              <a:rPr lang="it-IT" dirty="0" smtClean="0"/>
              <a:t>i </a:t>
            </a:r>
            <a:r>
              <a:rPr lang="it-IT" dirty="0"/>
              <a:t>seguenti </a:t>
            </a:r>
            <a:r>
              <a:rPr lang="it-IT" dirty="0" smtClean="0"/>
              <a:t>concorrenti che </a:t>
            </a:r>
            <a:r>
              <a:rPr lang="it-IT" b="1" dirty="0" smtClean="0">
                <a:effectLst>
                  <a:outerShdw blurRad="38100" dist="38100" dir="2700000" algn="tl">
                    <a:srgbClr val="000000">
                      <a:alpha val="43137"/>
                    </a:srgbClr>
                  </a:outerShdw>
                </a:effectLst>
              </a:rPr>
              <a:t>assumono le seguenti forme plurisoggettive</a:t>
            </a:r>
            <a:r>
              <a:rPr lang="it-IT" dirty="0" smtClean="0"/>
              <a:t> dell'operatore economico negli appalti: </a:t>
            </a:r>
            <a:endParaRPr lang="it-IT" dirty="0"/>
          </a:p>
          <a:p>
            <a:pPr marL="857250" lvl="1" indent="-457200">
              <a:buClr>
                <a:srgbClr val="804A4B"/>
              </a:buClr>
              <a:buFont typeface="+mj-lt"/>
              <a:buAutoNum type="alphaLcParenR"/>
            </a:pPr>
            <a:r>
              <a:rPr lang="it-IT" b="1" dirty="0" smtClean="0">
                <a:solidFill>
                  <a:srgbClr val="FF0000"/>
                </a:solidFill>
                <a:effectLst>
                  <a:outerShdw blurRad="38100" dist="38100" dir="2700000" algn="tl">
                    <a:srgbClr val="000000">
                      <a:alpha val="43137"/>
                    </a:srgbClr>
                  </a:outerShdw>
                </a:effectLst>
              </a:rPr>
              <a:t>CONSORZI STABILI</a:t>
            </a:r>
            <a:r>
              <a:rPr lang="it-IT" dirty="0" smtClean="0">
                <a:solidFill>
                  <a:srgbClr val="FF0000"/>
                </a:solidFill>
              </a:rPr>
              <a:t>,</a:t>
            </a:r>
          </a:p>
          <a:p>
            <a:pPr marL="857250" lvl="1" indent="-457200">
              <a:buClr>
                <a:srgbClr val="804A4B"/>
              </a:buClr>
              <a:buFont typeface="+mj-lt"/>
              <a:buAutoNum type="alphaLcParenR"/>
            </a:pPr>
            <a:r>
              <a:rPr lang="it-IT" b="1" dirty="0" smtClean="0">
                <a:solidFill>
                  <a:srgbClr val="FF0000"/>
                </a:solidFill>
                <a:effectLst>
                  <a:outerShdw blurRad="38100" dist="38100" dir="2700000" algn="tl">
                    <a:srgbClr val="000000">
                      <a:alpha val="43137"/>
                    </a:srgbClr>
                  </a:outerShdw>
                </a:effectLst>
              </a:rPr>
              <a:t>RAGGRUPPAMENTI TEMPORANEI DI CONCORRENTI</a:t>
            </a:r>
            <a:r>
              <a:rPr lang="it-IT" dirty="0" smtClean="0">
                <a:solidFill>
                  <a:srgbClr val="FF0000"/>
                </a:solidFill>
              </a:rPr>
              <a:t>,</a:t>
            </a:r>
          </a:p>
          <a:p>
            <a:pPr marL="857250" lvl="1" indent="-457200">
              <a:buClr>
                <a:srgbClr val="804A4B"/>
              </a:buClr>
              <a:buFont typeface="+mj-lt"/>
              <a:buAutoNum type="alphaLcParenR"/>
            </a:pPr>
            <a:r>
              <a:rPr lang="it-IT" b="1" dirty="0" smtClean="0">
                <a:solidFill>
                  <a:srgbClr val="FF0000"/>
                </a:solidFill>
                <a:effectLst>
                  <a:outerShdw blurRad="38100" dist="38100" dir="2700000" algn="tl">
                    <a:srgbClr val="000000">
                      <a:alpha val="43137"/>
                    </a:srgbClr>
                  </a:outerShdw>
                </a:effectLst>
              </a:rPr>
              <a:t>CONSORZI ORDINARI DI CONCORRENTI</a:t>
            </a:r>
            <a:r>
              <a:rPr lang="it-IT" dirty="0" smtClean="0"/>
              <a:t>;</a:t>
            </a:r>
            <a:endParaRPr lang="it-IT" dirty="0"/>
          </a:p>
          <a:p>
            <a:pPr marL="857250" lvl="1" indent="-457200">
              <a:buClr>
                <a:srgbClr val="804A4B"/>
              </a:buClr>
              <a:buFont typeface="+mj-lt"/>
              <a:buAutoNum type="alphaLcParenR"/>
            </a:pPr>
            <a:r>
              <a:rPr lang="it-IT" b="1" dirty="0" smtClean="0">
                <a:solidFill>
                  <a:srgbClr val="FF0000"/>
                </a:solidFill>
                <a:effectLst>
                  <a:outerShdw blurRad="38100" dist="38100" dir="2700000" algn="tl">
                    <a:srgbClr val="000000">
                      <a:alpha val="43137"/>
                    </a:srgbClr>
                  </a:outerShdw>
                </a:effectLst>
              </a:rPr>
              <a:t>IMPRESE ADERENTI AL CONTRATTO DI RETE.</a:t>
            </a:r>
          </a:p>
          <a:p>
            <a:pPr marL="400050" lvl="1" indent="0">
              <a:buClr>
                <a:srgbClr val="804A4B"/>
              </a:buClr>
              <a:buNone/>
            </a:pPr>
            <a:endParaRPr lang="it-IT" b="1" dirty="0" smtClean="0">
              <a:effectLst>
                <a:outerShdw blurRad="38100" dist="38100" dir="2700000" algn="tl">
                  <a:srgbClr val="000000">
                    <a:alpha val="43137"/>
                  </a:srgbClr>
                </a:outerShdw>
              </a:effectLst>
            </a:endParaRPr>
          </a:p>
          <a:p>
            <a:pPr marL="400050" lvl="1" indent="0">
              <a:buClr>
                <a:srgbClr val="804A4B"/>
              </a:buClr>
              <a:buNone/>
            </a:pPr>
            <a:r>
              <a:rPr lang="it-IT" dirty="0"/>
              <a:t>Sono altresì </a:t>
            </a:r>
            <a:r>
              <a:rPr lang="it-IT" dirty="0" smtClean="0"/>
              <a:t>ammessi alla partecipazione:</a:t>
            </a:r>
            <a:endParaRPr lang="it-IT" dirty="0"/>
          </a:p>
          <a:p>
            <a:pPr marL="857250" lvl="1" indent="-457200">
              <a:buClr>
                <a:srgbClr val="804A4B"/>
              </a:buClr>
              <a:buFont typeface="+mj-lt"/>
              <a:buAutoNum type="alphaLcParenR"/>
            </a:pPr>
            <a:r>
              <a:rPr lang="it-IT" b="1" dirty="0">
                <a:effectLst>
                  <a:outerShdw blurRad="38100" dist="38100" dir="2700000" algn="tl">
                    <a:srgbClr val="000000">
                      <a:alpha val="43137"/>
                    </a:srgbClr>
                  </a:outerShdw>
                </a:effectLst>
              </a:rPr>
              <a:t>imprenditori individuali</a:t>
            </a:r>
            <a:r>
              <a:rPr lang="it-IT" dirty="0"/>
              <a:t>, anche artigiani, e le società, anche cooperative;</a:t>
            </a:r>
          </a:p>
          <a:p>
            <a:pPr marL="857250" lvl="1" indent="-457200">
              <a:buClr>
                <a:srgbClr val="804A4B"/>
              </a:buClr>
              <a:buFont typeface="+mj-lt"/>
              <a:buAutoNum type="alphaLcParenR"/>
            </a:pPr>
            <a:r>
              <a:rPr lang="it-IT" b="1" dirty="0">
                <a:effectLst>
                  <a:outerShdw blurRad="38100" dist="38100" dir="2700000" algn="tl">
                    <a:srgbClr val="000000">
                      <a:alpha val="43137"/>
                    </a:srgbClr>
                  </a:outerShdw>
                </a:effectLst>
              </a:rPr>
              <a:t>consorzi fra società cooperative </a:t>
            </a:r>
            <a:r>
              <a:rPr lang="it-IT" dirty="0"/>
              <a:t>di produzione e lavoro e i </a:t>
            </a:r>
            <a:r>
              <a:rPr lang="it-IT" b="1" dirty="0">
                <a:effectLst>
                  <a:outerShdw blurRad="38100" dist="38100" dir="2700000" algn="tl">
                    <a:srgbClr val="000000">
                      <a:alpha val="43137"/>
                    </a:srgbClr>
                  </a:outerShdw>
                </a:effectLst>
              </a:rPr>
              <a:t>consorzi tra imprese artigiane</a:t>
            </a:r>
            <a:r>
              <a:rPr lang="it-IT" dirty="0"/>
              <a:t>.</a:t>
            </a:r>
          </a:p>
          <a:p>
            <a:pPr marL="857250" lvl="1" indent="-457200">
              <a:buClr>
                <a:srgbClr val="804A4B"/>
              </a:buClr>
              <a:buFont typeface="+mj-lt"/>
              <a:buAutoNum type="alphaLcParenR"/>
            </a:pPr>
            <a:r>
              <a:rPr lang="it-IT" b="1" dirty="0" smtClean="0">
                <a:effectLst>
                  <a:outerShdw blurRad="38100" dist="38100" dir="2700000" algn="tl">
                    <a:srgbClr val="000000">
                      <a:alpha val="43137"/>
                    </a:srgbClr>
                  </a:outerShdw>
                </a:effectLst>
              </a:rPr>
              <a:t>GEIE</a:t>
            </a:r>
            <a:r>
              <a:rPr lang="it-IT" dirty="0" smtClean="0"/>
              <a:t> ovvero coloro </a:t>
            </a:r>
            <a:r>
              <a:rPr lang="it-IT" dirty="0"/>
              <a:t>che abbiano stipulato il contratto di gruppo europeo di interesse economico </a:t>
            </a:r>
            <a:r>
              <a:rPr lang="it-IT" dirty="0" smtClean="0"/>
              <a:t>(ai </a:t>
            </a:r>
            <a:r>
              <a:rPr lang="it-IT" dirty="0"/>
              <a:t>sensi del </a:t>
            </a:r>
            <a:r>
              <a:rPr lang="it-IT" dirty="0" smtClean="0"/>
              <a:t>d.lgs. n. 240/1991</a:t>
            </a:r>
          </a:p>
          <a:p>
            <a:pPr marL="857250" lvl="1" indent="-457200">
              <a:buClr>
                <a:srgbClr val="804A4B"/>
              </a:buClr>
              <a:buFont typeface="+mj-lt"/>
              <a:buAutoNum type="alphaLcParenR"/>
            </a:pPr>
            <a:endParaRPr lang="it-IT" dirty="0"/>
          </a:p>
          <a:p>
            <a:endParaRPr lang="it-IT" dirty="0"/>
          </a:p>
        </p:txBody>
      </p:sp>
    </p:spTree>
    <p:extLst>
      <p:ext uri="{BB962C8B-B14F-4D97-AF65-F5344CB8AC3E}">
        <p14:creationId xmlns:p14="http://schemas.microsoft.com/office/powerpoint/2010/main" val="3712386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par>
                          <p:cTn id="29" fill="hold">
                            <p:stCondLst>
                              <p:cond delay="1000"/>
                            </p:stCondLst>
                            <p:childTnLst>
                              <p:par>
                                <p:cTn id="30" presetID="10" presetClass="entr" presetSubtype="0" fill="hold" nodeType="after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par>
                          <p:cTn id="33" fill="hold">
                            <p:stCondLst>
                              <p:cond delay="1500"/>
                            </p:stCondLst>
                            <p:childTnLst>
                              <p:par>
                                <p:cTn id="34" presetID="10" presetClass="entr" presetSubtype="0" fill="hold" nodeType="after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ttangolo arrotondato 17"/>
          <p:cNvSpPr/>
          <p:nvPr/>
        </p:nvSpPr>
        <p:spPr>
          <a:xfrm>
            <a:off x="6156176" y="2348880"/>
            <a:ext cx="2888704" cy="297710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a:p>
        </p:txBody>
      </p:sp>
      <p:sp>
        <p:nvSpPr>
          <p:cNvPr id="17" name="Rettangolo arrotondato 16"/>
          <p:cNvSpPr/>
          <p:nvPr/>
        </p:nvSpPr>
        <p:spPr>
          <a:xfrm>
            <a:off x="251520" y="2348880"/>
            <a:ext cx="5760640" cy="396044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r>
              <a:rPr lang="it-IT" dirty="0" smtClean="0"/>
              <a:t>Requisiti qualificazione SIOS </a:t>
            </a:r>
            <a:endParaRPr lang="it-IT" dirty="0"/>
          </a:p>
        </p:txBody>
      </p:sp>
      <p:sp>
        <p:nvSpPr>
          <p:cNvPr id="3" name="Segnaposto contenuto 2"/>
          <p:cNvSpPr>
            <a:spLocks noGrp="1"/>
          </p:cNvSpPr>
          <p:nvPr>
            <p:ph idx="1"/>
          </p:nvPr>
        </p:nvSpPr>
        <p:spPr>
          <a:xfrm>
            <a:off x="457200" y="1600200"/>
            <a:ext cx="8229600" cy="820688"/>
          </a:xfrm>
        </p:spPr>
        <p:txBody>
          <a:bodyPr>
            <a:noAutofit/>
          </a:bodyPr>
          <a:lstStyle/>
          <a:p>
            <a:r>
              <a:rPr lang="it-IT" dirty="0" smtClean="0"/>
              <a:t>Il </a:t>
            </a:r>
            <a:r>
              <a:rPr lang="it-IT" b="1" dirty="0" smtClean="0">
                <a:effectLst>
                  <a:outerShdw blurRad="38100" dist="38100" dir="2700000" algn="tl">
                    <a:srgbClr val="000000">
                      <a:alpha val="43137"/>
                    </a:srgbClr>
                  </a:outerShdw>
                </a:effectLst>
              </a:rPr>
              <a:t>DM </a:t>
            </a:r>
            <a:r>
              <a:rPr lang="it-IT" b="1" dirty="0">
                <a:effectLst>
                  <a:outerShdw blurRad="38100" dist="38100" dir="2700000" algn="tl">
                    <a:srgbClr val="000000">
                      <a:alpha val="43137"/>
                    </a:srgbClr>
                  </a:outerShdw>
                </a:effectLst>
              </a:rPr>
              <a:t>n. </a:t>
            </a:r>
            <a:r>
              <a:rPr lang="it-IT" b="1" dirty="0" smtClean="0">
                <a:effectLst>
                  <a:outerShdw blurRad="38100" dist="38100" dir="2700000" algn="tl">
                    <a:srgbClr val="000000">
                      <a:alpha val="43137"/>
                    </a:srgbClr>
                  </a:outerShdw>
                </a:effectLst>
              </a:rPr>
              <a:t>248/2016</a:t>
            </a:r>
            <a:r>
              <a:rPr lang="it-IT" dirty="0" smtClean="0"/>
              <a:t> elenca le</a:t>
            </a:r>
            <a:r>
              <a:rPr lang="it-IT" b="1" dirty="0" smtClean="0">
                <a:effectLst>
                  <a:outerShdw blurRad="38100" dist="38100" dir="2700000" algn="tl">
                    <a:srgbClr val="000000">
                      <a:alpha val="43137"/>
                    </a:srgbClr>
                  </a:outerShdw>
                </a:effectLst>
              </a:rPr>
              <a:t> </a:t>
            </a:r>
            <a:r>
              <a:rPr lang="it-IT" b="1" dirty="0">
                <a:effectLst>
                  <a:outerShdw blurRad="38100" dist="38100" dir="2700000" algn="tl">
                    <a:srgbClr val="000000">
                      <a:alpha val="43137"/>
                    </a:srgbClr>
                  </a:outerShdw>
                </a:effectLst>
              </a:rPr>
              <a:t>opere ad alto contenuto tecnologico</a:t>
            </a:r>
            <a:r>
              <a:rPr lang="it-IT" dirty="0"/>
              <a:t> o di complessità tale da richiedere elevati livelli di </a:t>
            </a:r>
            <a:r>
              <a:rPr lang="it-IT" dirty="0" smtClean="0"/>
              <a:t>specializzazione.</a:t>
            </a:r>
          </a:p>
          <a:p>
            <a:pPr marL="1314450" lvl="2" indent="-457200">
              <a:spcBef>
                <a:spcPts val="0"/>
              </a:spcBef>
            </a:pPr>
            <a:endParaRPr lang="it-IT" dirty="0" smtClean="0"/>
          </a:p>
        </p:txBody>
      </p:sp>
      <p:sp>
        <p:nvSpPr>
          <p:cNvPr id="7" name="Rettangolo arrotondato 6"/>
          <p:cNvSpPr/>
          <p:nvPr/>
        </p:nvSpPr>
        <p:spPr>
          <a:xfrm>
            <a:off x="395536" y="2636912"/>
            <a:ext cx="2736304" cy="1499483"/>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t-IT" sz="2000" b="1" i="1" dirty="0" smtClean="0">
                <a:solidFill>
                  <a:srgbClr val="804A4B"/>
                </a:solidFill>
                <a:effectLst>
                  <a:outerShdw blurRad="38100" dist="38100" dir="2700000" algn="tl">
                    <a:srgbClr val="000000">
                      <a:alpha val="43137"/>
                    </a:srgbClr>
                  </a:outerShdw>
                </a:effectLst>
              </a:rPr>
              <a:t>Sicurezza delle infrastrutture e strutture</a:t>
            </a:r>
          </a:p>
          <a:p>
            <a:pPr algn="ctr"/>
            <a:r>
              <a:rPr lang="it-IT" sz="2000" b="1" dirty="0" smtClean="0">
                <a:effectLst>
                  <a:outerShdw blurRad="38100" dist="38100" dir="2700000" algn="tl">
                    <a:srgbClr val="000000">
                      <a:alpha val="43137"/>
                    </a:srgbClr>
                  </a:outerShdw>
                </a:effectLst>
              </a:rPr>
              <a:t>OS </a:t>
            </a:r>
            <a:r>
              <a:rPr lang="it-IT" sz="2000" b="1" dirty="0">
                <a:effectLst>
                  <a:outerShdw blurRad="38100" dist="38100" dir="2700000" algn="tl">
                    <a:srgbClr val="000000">
                      <a:alpha val="43137"/>
                    </a:srgbClr>
                  </a:outerShdw>
                </a:effectLst>
              </a:rPr>
              <a:t>11, OS 12-A, </a:t>
            </a:r>
            <a:r>
              <a:rPr lang="it-IT" sz="2000" b="1" dirty="0" smtClean="0">
                <a:effectLst>
                  <a:outerShdw blurRad="38100" dist="38100" dir="2700000" algn="tl">
                    <a:srgbClr val="000000">
                      <a:alpha val="43137"/>
                    </a:srgbClr>
                  </a:outerShdw>
                </a:effectLst>
              </a:rPr>
              <a:t>OS12-B , </a:t>
            </a:r>
            <a:r>
              <a:rPr lang="it-IT" sz="2000" b="1" dirty="0">
                <a:effectLst>
                  <a:outerShdw blurRad="38100" dist="38100" dir="2700000" algn="tl">
                    <a:srgbClr val="000000">
                      <a:alpha val="43137"/>
                    </a:srgbClr>
                  </a:outerShdw>
                </a:effectLst>
              </a:rPr>
              <a:t>OS </a:t>
            </a:r>
            <a:r>
              <a:rPr lang="it-IT" sz="2000" b="1" dirty="0" smtClean="0">
                <a:effectLst>
                  <a:outerShdw blurRad="38100" dist="38100" dir="2700000" algn="tl">
                    <a:srgbClr val="000000">
                      <a:alpha val="43137"/>
                    </a:srgbClr>
                  </a:outerShdw>
                </a:effectLst>
              </a:rPr>
              <a:t>21</a:t>
            </a:r>
            <a:endParaRPr lang="it-IT" sz="2000" dirty="0"/>
          </a:p>
        </p:txBody>
      </p:sp>
      <p:sp>
        <p:nvSpPr>
          <p:cNvPr id="8" name="Rettangolo arrotondato 7"/>
          <p:cNvSpPr/>
          <p:nvPr/>
        </p:nvSpPr>
        <p:spPr>
          <a:xfrm>
            <a:off x="6228184" y="2636912"/>
            <a:ext cx="2736304" cy="93610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t-IT" sz="2000" b="1" i="1" dirty="0" smtClean="0">
                <a:solidFill>
                  <a:srgbClr val="804A4B"/>
                </a:solidFill>
                <a:effectLst>
                  <a:outerShdw blurRad="38100" dist="38100" dir="2700000" algn="tl">
                    <a:srgbClr val="000000">
                      <a:alpha val="43137"/>
                    </a:srgbClr>
                  </a:outerShdw>
                </a:effectLst>
              </a:rPr>
              <a:t>Beni </a:t>
            </a:r>
            <a:r>
              <a:rPr lang="it-IT" sz="2000" b="1" i="1" dirty="0">
                <a:solidFill>
                  <a:srgbClr val="804A4B"/>
                </a:solidFill>
                <a:effectLst>
                  <a:outerShdw blurRad="38100" dist="38100" dir="2700000" algn="tl">
                    <a:srgbClr val="000000">
                      <a:alpha val="43137"/>
                    </a:srgbClr>
                  </a:outerShdw>
                </a:effectLst>
              </a:rPr>
              <a:t>culturali</a:t>
            </a:r>
          </a:p>
          <a:p>
            <a:pPr algn="ctr"/>
            <a:r>
              <a:rPr lang="it-IT" b="1" dirty="0" smtClean="0">
                <a:effectLst>
                  <a:outerShdw blurRad="38100" dist="38100" dir="2700000" algn="tl">
                    <a:srgbClr val="000000">
                      <a:alpha val="43137"/>
                    </a:srgbClr>
                  </a:outerShdw>
                </a:effectLst>
              </a:rPr>
              <a:t>OS </a:t>
            </a:r>
            <a:r>
              <a:rPr lang="it-IT" b="1" dirty="0">
                <a:effectLst>
                  <a:outerShdw blurRad="38100" dist="38100" dir="2700000" algn="tl">
                    <a:srgbClr val="000000">
                      <a:alpha val="43137"/>
                    </a:srgbClr>
                  </a:outerShdw>
                </a:effectLst>
              </a:rPr>
              <a:t>2-A, OS 2-B e OS 25</a:t>
            </a:r>
            <a:r>
              <a:rPr lang="it-IT" dirty="0">
                <a:effectLst>
                  <a:outerShdw blurRad="38100" dist="38100" dir="2700000" algn="tl">
                    <a:srgbClr val="000000">
                      <a:alpha val="43137"/>
                    </a:srgbClr>
                  </a:outerShdw>
                </a:effectLst>
              </a:rPr>
              <a:t> </a:t>
            </a:r>
            <a:endParaRPr lang="it-IT" dirty="0"/>
          </a:p>
        </p:txBody>
      </p:sp>
      <p:sp>
        <p:nvSpPr>
          <p:cNvPr id="10" name="Rettangolo arrotondato 9"/>
          <p:cNvSpPr/>
          <p:nvPr/>
        </p:nvSpPr>
        <p:spPr>
          <a:xfrm>
            <a:off x="3203848" y="2636912"/>
            <a:ext cx="2736304" cy="12241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lvl="0" algn="ctr"/>
            <a:r>
              <a:rPr lang="it-IT" sz="2000" b="1" i="1" dirty="0" smtClean="0">
                <a:solidFill>
                  <a:srgbClr val="804A4B"/>
                </a:solidFill>
                <a:effectLst>
                  <a:outerShdw blurRad="38100" dist="38100" dir="2700000" algn="tl">
                    <a:srgbClr val="000000">
                      <a:alpha val="43137"/>
                    </a:srgbClr>
                  </a:outerShdw>
                </a:effectLst>
              </a:rPr>
              <a:t>Realizzazione delle infrastrutture</a:t>
            </a:r>
          </a:p>
          <a:p>
            <a:pPr lvl="0" algn="ctr"/>
            <a:r>
              <a:rPr lang="it-IT" sz="2000" b="1" dirty="0" smtClean="0">
                <a:effectLst>
                  <a:outerShdw blurRad="38100" dist="38100" dir="2700000" algn="tl">
                    <a:srgbClr val="000000">
                      <a:alpha val="43137"/>
                    </a:srgbClr>
                  </a:outerShdw>
                </a:effectLst>
              </a:rPr>
              <a:t>OS 13, 18-A</a:t>
            </a:r>
            <a:r>
              <a:rPr lang="it-IT" sz="2000" b="1" dirty="0"/>
              <a:t>, </a:t>
            </a:r>
            <a:r>
              <a:rPr lang="it-IT" sz="2000" b="1" dirty="0">
                <a:effectLst>
                  <a:outerShdw blurRad="38100" dist="38100" dir="2700000" algn="tl">
                    <a:srgbClr val="000000">
                      <a:alpha val="43137"/>
                    </a:srgbClr>
                  </a:outerShdw>
                </a:effectLst>
              </a:rPr>
              <a:t>OS </a:t>
            </a:r>
            <a:r>
              <a:rPr lang="it-IT" sz="2000" b="1" dirty="0" smtClean="0">
                <a:effectLst>
                  <a:outerShdw blurRad="38100" dist="38100" dir="2700000" algn="tl">
                    <a:srgbClr val="000000">
                      <a:alpha val="43137"/>
                    </a:srgbClr>
                  </a:outerShdw>
                </a:effectLst>
              </a:rPr>
              <a:t>18-B e </a:t>
            </a:r>
            <a:r>
              <a:rPr lang="it-IT" sz="2000" b="1" dirty="0">
                <a:effectLst>
                  <a:outerShdw blurRad="38100" dist="38100" dir="2700000" algn="tl">
                    <a:srgbClr val="000000">
                      <a:alpha val="43137"/>
                    </a:srgbClr>
                  </a:outerShdw>
                </a:effectLst>
              </a:rPr>
              <a:t>OS 32</a:t>
            </a:r>
            <a:r>
              <a:rPr lang="it-IT" sz="2000" dirty="0">
                <a:effectLst>
                  <a:outerShdw blurRad="38100" dist="38100" dir="2700000" algn="tl">
                    <a:srgbClr val="000000">
                      <a:alpha val="43137"/>
                    </a:srgbClr>
                  </a:outerShdw>
                </a:effectLst>
              </a:rPr>
              <a:t> </a:t>
            </a:r>
            <a:endParaRPr lang="it-IT" sz="2000" b="1" i="1" dirty="0">
              <a:solidFill>
                <a:srgbClr val="00B050"/>
              </a:solidFill>
              <a:effectLst>
                <a:outerShdw blurRad="38100" dist="38100" dir="2700000" algn="tl">
                  <a:srgbClr val="000000">
                    <a:alpha val="43137"/>
                  </a:srgbClr>
                </a:outerShdw>
              </a:effectLst>
            </a:endParaRPr>
          </a:p>
        </p:txBody>
      </p:sp>
      <p:sp>
        <p:nvSpPr>
          <p:cNvPr id="11" name="Rettangolo arrotondato 10"/>
          <p:cNvSpPr/>
          <p:nvPr/>
        </p:nvSpPr>
        <p:spPr>
          <a:xfrm>
            <a:off x="395536" y="4257092"/>
            <a:ext cx="2736304" cy="68407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t-IT" sz="2000" b="1" i="1" dirty="0" smtClean="0">
                <a:solidFill>
                  <a:srgbClr val="804A4B"/>
                </a:solidFill>
                <a:effectLst>
                  <a:outerShdw blurRad="38100" dist="38100" dir="2700000" algn="tl">
                    <a:srgbClr val="000000">
                      <a:alpha val="43137"/>
                    </a:srgbClr>
                  </a:outerShdw>
                </a:effectLst>
              </a:rPr>
              <a:t>Ciclo </a:t>
            </a:r>
            <a:r>
              <a:rPr lang="it-IT" sz="2000" b="1" i="1" dirty="0">
                <a:solidFill>
                  <a:srgbClr val="804A4B"/>
                </a:solidFill>
                <a:effectLst>
                  <a:outerShdw blurRad="38100" dist="38100" dir="2700000" algn="tl">
                    <a:srgbClr val="000000">
                      <a:alpha val="43137"/>
                    </a:srgbClr>
                  </a:outerShdw>
                </a:effectLst>
              </a:rPr>
              <a:t>dei rifiuti </a:t>
            </a:r>
          </a:p>
          <a:p>
            <a:pPr algn="ctr"/>
            <a:r>
              <a:rPr lang="it-IT" b="1" dirty="0" smtClean="0">
                <a:effectLst>
                  <a:outerShdw blurRad="38100" dist="38100" dir="2700000" algn="tl">
                    <a:srgbClr val="000000">
                      <a:alpha val="43137"/>
                    </a:srgbClr>
                  </a:outerShdw>
                </a:effectLst>
              </a:rPr>
              <a:t>OS </a:t>
            </a:r>
            <a:r>
              <a:rPr lang="it-IT" b="1" dirty="0">
                <a:effectLst>
                  <a:outerShdw blurRad="38100" dist="38100" dir="2700000" algn="tl">
                    <a:srgbClr val="000000">
                      <a:alpha val="43137"/>
                    </a:srgbClr>
                  </a:outerShdw>
                </a:effectLst>
              </a:rPr>
              <a:t>14 </a:t>
            </a:r>
            <a:endParaRPr lang="it-IT" dirty="0"/>
          </a:p>
        </p:txBody>
      </p:sp>
      <p:sp>
        <p:nvSpPr>
          <p:cNvPr id="12" name="Rettangolo arrotondato 11"/>
          <p:cNvSpPr/>
          <p:nvPr/>
        </p:nvSpPr>
        <p:spPr>
          <a:xfrm>
            <a:off x="3203848" y="3969060"/>
            <a:ext cx="2736304" cy="97210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t-IT" sz="2000" b="1" i="1" dirty="0" smtClean="0">
                <a:solidFill>
                  <a:srgbClr val="804A4B"/>
                </a:solidFill>
                <a:effectLst>
                  <a:outerShdw blurRad="38100" dist="38100" dir="2700000" algn="tl">
                    <a:srgbClr val="000000">
                      <a:alpha val="43137"/>
                    </a:srgbClr>
                  </a:outerShdw>
                </a:effectLst>
              </a:rPr>
              <a:t>Impiantistica</a:t>
            </a:r>
          </a:p>
          <a:p>
            <a:pPr algn="ctr"/>
            <a:endParaRPr lang="it-IT" sz="500" b="1" i="1" dirty="0">
              <a:solidFill>
                <a:srgbClr val="00B050"/>
              </a:solidFill>
              <a:effectLst>
                <a:outerShdw blurRad="38100" dist="38100" dir="2700000" algn="tl">
                  <a:srgbClr val="000000">
                    <a:alpha val="43137"/>
                  </a:srgbClr>
                </a:outerShdw>
              </a:effectLst>
            </a:endParaRPr>
          </a:p>
          <a:p>
            <a:pPr algn="ctr"/>
            <a:r>
              <a:rPr lang="it-IT" sz="2000" b="1" dirty="0" smtClean="0">
                <a:effectLst>
                  <a:outerShdw blurRad="38100" dist="38100" dir="2700000" algn="tl">
                    <a:srgbClr val="000000">
                      <a:alpha val="43137"/>
                    </a:srgbClr>
                  </a:outerShdw>
                </a:effectLst>
              </a:rPr>
              <a:t>OG </a:t>
            </a:r>
            <a:r>
              <a:rPr lang="it-IT" sz="2000" b="1" dirty="0">
                <a:effectLst>
                  <a:outerShdw blurRad="38100" dist="38100" dir="2700000" algn="tl">
                    <a:srgbClr val="000000">
                      <a:alpha val="43137"/>
                    </a:srgbClr>
                  </a:outerShdw>
                </a:effectLst>
              </a:rPr>
              <a:t>11, OS 4 e OS 30</a:t>
            </a:r>
            <a:r>
              <a:rPr lang="it-IT" sz="2000" dirty="0">
                <a:effectLst>
                  <a:outerShdw blurRad="38100" dist="38100" dir="2700000" algn="tl">
                    <a:srgbClr val="000000">
                      <a:alpha val="43137"/>
                    </a:srgbClr>
                  </a:outerShdw>
                </a:effectLst>
              </a:rPr>
              <a:t> </a:t>
            </a:r>
            <a:endParaRPr lang="it-IT" sz="2000" dirty="0"/>
          </a:p>
        </p:txBody>
      </p:sp>
      <p:sp>
        <p:nvSpPr>
          <p:cNvPr id="13" name="Rettangolo arrotondato 12"/>
          <p:cNvSpPr/>
          <p:nvPr/>
        </p:nvSpPr>
        <p:spPr>
          <a:xfrm>
            <a:off x="395536" y="5121188"/>
            <a:ext cx="5544616" cy="9001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lvl="1" algn="just"/>
            <a:r>
              <a:rPr lang="it-IT" sz="2000" dirty="0" smtClean="0"/>
              <a:t>I </a:t>
            </a:r>
            <a:r>
              <a:rPr lang="it-IT" sz="2000" b="1" dirty="0">
                <a:solidFill>
                  <a:srgbClr val="FF0000"/>
                </a:solidFill>
                <a:effectLst>
                  <a:outerShdw blurRad="38100" dist="38100" dir="2700000" algn="tl">
                    <a:srgbClr val="000000">
                      <a:alpha val="43137"/>
                    </a:srgbClr>
                  </a:outerShdw>
                </a:effectLst>
              </a:rPr>
              <a:t>requisiti «aggiuntivi</a:t>
            </a:r>
            <a:r>
              <a:rPr lang="it-IT" sz="2000" b="1" dirty="0" smtClean="0">
                <a:solidFill>
                  <a:srgbClr val="FF0000"/>
                </a:solidFill>
                <a:effectLst>
                  <a:outerShdw blurRad="38100" dist="38100" dir="2700000" algn="tl">
                    <a:srgbClr val="000000">
                      <a:alpha val="43137"/>
                    </a:srgbClr>
                  </a:outerShdw>
                </a:effectLst>
              </a:rPr>
              <a:t>» </a:t>
            </a:r>
            <a:r>
              <a:rPr lang="it-IT" sz="2000" dirty="0" smtClean="0"/>
              <a:t>di </a:t>
            </a:r>
            <a:r>
              <a:rPr lang="it-IT" sz="2000" dirty="0"/>
              <a:t>specializzazione richiesti </a:t>
            </a:r>
            <a:r>
              <a:rPr lang="it-IT" sz="2000" dirty="0" smtClean="0"/>
              <a:t>nel DM 248/2016 </a:t>
            </a:r>
            <a:r>
              <a:rPr lang="it-IT" sz="2000" b="1" u="sng" dirty="0" smtClean="0">
                <a:solidFill>
                  <a:srgbClr val="FF0000"/>
                </a:solidFill>
                <a:effectLst>
                  <a:outerShdw blurRad="38100" dist="38100" dir="2700000" algn="tl">
                    <a:srgbClr val="000000">
                      <a:alpha val="43137"/>
                    </a:srgbClr>
                  </a:outerShdw>
                </a:effectLst>
              </a:rPr>
              <a:t>per </a:t>
            </a:r>
            <a:r>
              <a:rPr lang="it-IT" sz="2000" b="1" u="sng" dirty="0">
                <a:solidFill>
                  <a:srgbClr val="FF0000"/>
                </a:solidFill>
                <a:effectLst>
                  <a:outerShdw blurRad="38100" dist="38100" dir="2700000" algn="tl">
                    <a:srgbClr val="000000">
                      <a:alpha val="43137"/>
                    </a:srgbClr>
                  </a:outerShdw>
                </a:effectLst>
              </a:rPr>
              <a:t>la qualificazione </a:t>
            </a:r>
            <a:r>
              <a:rPr lang="it-IT" sz="2000" b="1" dirty="0">
                <a:solidFill>
                  <a:srgbClr val="FF0000"/>
                </a:solidFill>
                <a:effectLst>
                  <a:outerShdw blurRad="38100" dist="38100" dir="2700000" algn="tl">
                    <a:srgbClr val="000000">
                      <a:alpha val="43137"/>
                    </a:srgbClr>
                  </a:outerShdw>
                </a:effectLst>
              </a:rPr>
              <a:t>SOA</a:t>
            </a:r>
            <a:r>
              <a:rPr lang="it-IT" sz="2000" dirty="0"/>
              <a:t>.</a:t>
            </a:r>
          </a:p>
        </p:txBody>
      </p:sp>
      <p:sp>
        <p:nvSpPr>
          <p:cNvPr id="15" name="Rettangolo arrotondato 14"/>
          <p:cNvSpPr/>
          <p:nvPr/>
        </p:nvSpPr>
        <p:spPr>
          <a:xfrm>
            <a:off x="6228184" y="4005064"/>
            <a:ext cx="2736304" cy="111612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b="1" dirty="0" smtClean="0">
                <a:effectLst>
                  <a:outerShdw blurRad="38100" dist="38100" dir="2700000" algn="tl">
                    <a:srgbClr val="000000">
                      <a:alpha val="43137"/>
                    </a:srgbClr>
                  </a:outerShdw>
                </a:effectLst>
              </a:rPr>
              <a:t>DM </a:t>
            </a:r>
            <a:r>
              <a:rPr lang="it-IT" b="1" dirty="0" err="1" smtClean="0">
                <a:effectLst>
                  <a:outerShdw blurRad="38100" dist="38100" dir="2700000" algn="tl">
                    <a:srgbClr val="000000">
                      <a:alpha val="43137"/>
                    </a:srgbClr>
                  </a:outerShdw>
                </a:effectLst>
              </a:rPr>
              <a:t>MiBACT</a:t>
            </a:r>
            <a:r>
              <a:rPr lang="it-IT" b="1" dirty="0" smtClean="0">
                <a:effectLst>
                  <a:outerShdw blurRad="38100" dist="38100" dir="2700000" algn="tl">
                    <a:srgbClr val="000000">
                      <a:alpha val="43137"/>
                    </a:srgbClr>
                  </a:outerShdw>
                </a:effectLst>
              </a:rPr>
              <a:t> </a:t>
            </a:r>
            <a:r>
              <a:rPr lang="it-IT" dirty="0" smtClean="0"/>
              <a:t>n. 154/2017</a:t>
            </a:r>
            <a:endParaRPr lang="it-IT" dirty="0"/>
          </a:p>
        </p:txBody>
      </p:sp>
      <p:sp>
        <p:nvSpPr>
          <p:cNvPr id="16" name="Freccia in giù 15"/>
          <p:cNvSpPr/>
          <p:nvPr/>
        </p:nvSpPr>
        <p:spPr>
          <a:xfrm>
            <a:off x="7056276" y="3573016"/>
            <a:ext cx="1080120" cy="576064"/>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a:p>
        </p:txBody>
      </p:sp>
      <p:sp>
        <p:nvSpPr>
          <p:cNvPr id="19" name="Freccia in giù 18"/>
          <p:cNvSpPr/>
          <p:nvPr/>
        </p:nvSpPr>
        <p:spPr>
          <a:xfrm>
            <a:off x="2627784" y="4591957"/>
            <a:ext cx="1080120" cy="576064"/>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a:p>
        </p:txBody>
      </p:sp>
      <p:sp>
        <p:nvSpPr>
          <p:cNvPr id="20" name="Rettangolo 19"/>
          <p:cNvSpPr/>
          <p:nvPr/>
        </p:nvSpPr>
        <p:spPr>
          <a:xfrm>
            <a:off x="6228184" y="5445224"/>
            <a:ext cx="2816696" cy="1169551"/>
          </a:xfrm>
          <a:prstGeom prst="rect">
            <a:avLst/>
          </a:prstGeom>
        </p:spPr>
        <p:txBody>
          <a:bodyPr wrap="square">
            <a:spAutoFit/>
          </a:bodyPr>
          <a:lstStyle/>
          <a:p>
            <a:pPr algn="just"/>
            <a:r>
              <a:rPr lang="it-IT" sz="1400" i="1" dirty="0" smtClean="0"/>
              <a:t>NB: la OS 11 - apparecchiature strutturali speciali - </a:t>
            </a:r>
            <a:r>
              <a:rPr lang="it-IT" sz="1400" i="1" dirty="0"/>
              <a:t>ricomprende ora anche </a:t>
            </a:r>
            <a:r>
              <a:rPr lang="it-IT" sz="1400" b="1" i="1" dirty="0"/>
              <a:t>i sistemi di precompressione a cavi post-tesi</a:t>
            </a:r>
            <a:r>
              <a:rPr lang="it-IT" sz="1400" b="1" i="1" dirty="0" smtClean="0"/>
              <a:t>. </a:t>
            </a:r>
            <a:endParaRPr lang="it-IT" sz="1400" dirty="0"/>
          </a:p>
        </p:txBody>
      </p:sp>
    </p:spTree>
    <p:extLst>
      <p:ext uri="{BB962C8B-B14F-4D97-AF65-F5344CB8AC3E}">
        <p14:creationId xmlns:p14="http://schemas.microsoft.com/office/powerpoint/2010/main" val="1353512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500"/>
                                        <p:tgtEl>
                                          <p:spTgt spid="18"/>
                                        </p:tgtEl>
                                      </p:cBhvr>
                                    </p:animEffect>
                                  </p:childTnLst>
                                </p:cTn>
                              </p:par>
                            </p:childTnLst>
                          </p:cTn>
                        </p:par>
                        <p:par>
                          <p:cTn id="47" fill="hold">
                            <p:stCondLst>
                              <p:cond delay="500"/>
                            </p:stCondLst>
                            <p:childTnLst>
                              <p:par>
                                <p:cTn id="48" presetID="10" presetClass="entr" presetSubtype="0"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500"/>
                                        <p:tgtEl>
                                          <p:spTgt spid="16"/>
                                        </p:tgtEl>
                                      </p:cBhvr>
                                    </p:animEffect>
                                  </p:childTnLst>
                                </p:cTn>
                              </p:par>
                            </p:childTnLst>
                          </p:cTn>
                        </p:par>
                        <p:par>
                          <p:cTn id="51" fill="hold">
                            <p:stCondLst>
                              <p:cond delay="1000"/>
                            </p:stCondLst>
                            <p:childTnLst>
                              <p:par>
                                <p:cTn id="52" presetID="10" presetClass="entr" presetSubtype="0" fill="hold" grpId="0" nodeType="after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7" grpId="0" animBg="1"/>
      <p:bldP spid="7" grpId="0" animBg="1"/>
      <p:bldP spid="8" grpId="0" animBg="1"/>
      <p:bldP spid="10" grpId="0" animBg="1"/>
      <p:bldP spid="11" grpId="0" animBg="1"/>
      <p:bldP spid="12" grpId="0" animBg="1"/>
      <p:bldP spid="13" grpId="0" animBg="1"/>
      <p:bldP spid="15" grpId="0" animBg="1"/>
      <p:bldP spid="16" grpId="0" animBg="1"/>
      <p:bldP spid="19" grpId="0" animBg="1"/>
      <p:bldP spid="20"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lnSpc>
                <a:spcPct val="100000"/>
              </a:lnSpc>
            </a:pPr>
            <a:r>
              <a:rPr lang="it-IT" dirty="0" smtClean="0"/>
              <a:t>5</a:t>
            </a:r>
            <a:r>
              <a:rPr lang="it-IT" dirty="0"/>
              <a:t>. Il subappalto </a:t>
            </a:r>
            <a:r>
              <a:rPr lang="it-IT" dirty="0" smtClean="0"/>
              <a:t>NECESSARIO </a:t>
            </a:r>
            <a:r>
              <a:rPr lang="it-IT" dirty="0"/>
              <a:t>e </a:t>
            </a:r>
            <a:r>
              <a:rPr lang="it-IT" dirty="0" smtClean="0"/>
              <a:t>Contratti </a:t>
            </a:r>
            <a:r>
              <a:rPr lang="it-IT" dirty="0"/>
              <a:t>similari</a:t>
            </a:r>
            <a:endParaRPr lang="it-IT" dirty="0">
              <a:latin typeface="+mn-lt"/>
            </a:endParaRPr>
          </a:p>
        </p:txBody>
      </p:sp>
      <p:sp>
        <p:nvSpPr>
          <p:cNvPr id="3" name="Segnaposto testo 2"/>
          <p:cNvSpPr>
            <a:spLocks noGrp="1"/>
          </p:cNvSpPr>
          <p:nvPr>
            <p:ph type="body" idx="1"/>
          </p:nvPr>
        </p:nvSpPr>
        <p:spPr/>
        <p:txBody>
          <a:bodyPr/>
          <a:lstStyle/>
          <a:p>
            <a:pPr algn="ctr">
              <a:lnSpc>
                <a:spcPct val="100000"/>
              </a:lnSpc>
            </a:pPr>
            <a:r>
              <a:rPr lang="it-IT" b="1" i="1" dirty="0"/>
              <a:t>FORME DELL'OPERATORE ECONOMICO NEGLI APPALTI</a:t>
            </a:r>
          </a:p>
        </p:txBody>
      </p:sp>
    </p:spTree>
    <p:extLst>
      <p:ext uri="{BB962C8B-B14F-4D97-AF65-F5344CB8AC3E}">
        <p14:creationId xmlns:p14="http://schemas.microsoft.com/office/powerpoint/2010/main" val="207154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arrotondato 6"/>
          <p:cNvSpPr/>
          <p:nvPr/>
        </p:nvSpPr>
        <p:spPr>
          <a:xfrm>
            <a:off x="467544" y="4005064"/>
            <a:ext cx="8280920" cy="237626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179388" lvl="1" algn="just"/>
            <a:endParaRPr lang="it-IT" sz="2000" dirty="0">
              <a:solidFill>
                <a:schemeClr val="tx1"/>
              </a:solidFill>
            </a:endParaRPr>
          </a:p>
        </p:txBody>
      </p:sp>
      <p:sp>
        <p:nvSpPr>
          <p:cNvPr id="2" name="Titolo 1"/>
          <p:cNvSpPr>
            <a:spLocks noGrp="1"/>
          </p:cNvSpPr>
          <p:nvPr>
            <p:ph type="title"/>
          </p:nvPr>
        </p:nvSpPr>
        <p:spPr/>
        <p:txBody>
          <a:bodyPr/>
          <a:lstStyle/>
          <a:p>
            <a:r>
              <a:rPr lang="it-IT" dirty="0" smtClean="0"/>
              <a:t>Subappalto </a:t>
            </a:r>
            <a:r>
              <a:rPr lang="it-IT" dirty="0"/>
              <a:t>necessario </a:t>
            </a:r>
            <a:r>
              <a:rPr lang="it-IT" dirty="0" smtClean="0"/>
              <a:t>e facoltativo </a:t>
            </a:r>
            <a:endParaRPr lang="it-IT" dirty="0"/>
          </a:p>
        </p:txBody>
      </p:sp>
      <p:sp>
        <p:nvSpPr>
          <p:cNvPr id="3" name="Segnaposto contenuto 2"/>
          <p:cNvSpPr>
            <a:spLocks noGrp="1"/>
          </p:cNvSpPr>
          <p:nvPr>
            <p:ph idx="1"/>
          </p:nvPr>
        </p:nvSpPr>
        <p:spPr>
          <a:xfrm>
            <a:off x="457200" y="1340767"/>
            <a:ext cx="8229600" cy="5040561"/>
          </a:xfrm>
        </p:spPr>
        <p:txBody>
          <a:bodyPr>
            <a:normAutofit fontScale="92500"/>
          </a:bodyPr>
          <a:lstStyle/>
          <a:p>
            <a:pPr>
              <a:lnSpc>
                <a:spcPct val="110000"/>
              </a:lnSpc>
              <a:spcBef>
                <a:spcPts val="600"/>
              </a:spcBef>
            </a:pPr>
            <a:r>
              <a:rPr lang="it-IT" dirty="0" smtClean="0"/>
              <a:t>L’art</a:t>
            </a:r>
            <a:r>
              <a:rPr lang="it-IT" dirty="0"/>
              <a:t>. 105 del </a:t>
            </a:r>
            <a:r>
              <a:rPr lang="it-IT" dirty="0" smtClean="0"/>
              <a:t>Codice: </a:t>
            </a:r>
          </a:p>
          <a:p>
            <a:pPr lvl="1">
              <a:lnSpc>
                <a:spcPct val="110000"/>
              </a:lnSpc>
              <a:spcBef>
                <a:spcPts val="600"/>
              </a:spcBef>
            </a:pPr>
            <a:r>
              <a:rPr lang="it-IT" b="1" dirty="0">
                <a:solidFill>
                  <a:srgbClr val="C00000"/>
                </a:solidFill>
                <a:effectLst>
                  <a:outerShdw blurRad="38100" dist="38100" dir="2700000" algn="tl">
                    <a:srgbClr val="000000">
                      <a:alpha val="43137"/>
                    </a:srgbClr>
                  </a:outerShdw>
                </a:effectLst>
              </a:rPr>
              <a:t>non fa </a:t>
            </a:r>
            <a:r>
              <a:rPr lang="it-IT" dirty="0"/>
              <a:t>alcuna </a:t>
            </a:r>
            <a:r>
              <a:rPr lang="it-IT" b="1" dirty="0">
                <a:solidFill>
                  <a:srgbClr val="C00000"/>
                </a:solidFill>
                <a:effectLst>
                  <a:outerShdw blurRad="38100" dist="38100" dir="2700000" algn="tl">
                    <a:srgbClr val="000000">
                      <a:alpha val="43137"/>
                    </a:srgbClr>
                  </a:outerShdw>
                </a:effectLst>
              </a:rPr>
              <a:t>menzione</a:t>
            </a:r>
            <a:r>
              <a:rPr lang="it-IT" dirty="0"/>
              <a:t> della </a:t>
            </a:r>
            <a:r>
              <a:rPr lang="it-IT" b="1" i="1" dirty="0">
                <a:solidFill>
                  <a:srgbClr val="804A4B"/>
                </a:solidFill>
                <a:effectLst>
                  <a:outerShdw blurRad="38100" dist="38100" dir="2700000" algn="tl">
                    <a:srgbClr val="000000">
                      <a:alpha val="43137"/>
                    </a:srgbClr>
                  </a:outerShdw>
                </a:effectLst>
              </a:rPr>
              <a:t>facoltà di poter prendere </a:t>
            </a:r>
            <a:r>
              <a:rPr lang="it-IT" b="1" dirty="0">
                <a:solidFill>
                  <a:srgbClr val="C00000"/>
                </a:solidFill>
                <a:effectLst>
                  <a:outerShdw blurRad="38100" dist="38100" dir="2700000" algn="tl">
                    <a:srgbClr val="000000">
                      <a:alpha val="43137"/>
                    </a:srgbClr>
                  </a:outerShdw>
                </a:effectLst>
              </a:rPr>
              <a:t>parte alla competizione mediante i requisiti del subappaltatore</a:t>
            </a:r>
            <a:r>
              <a:rPr lang="it-IT" b="1" i="1" dirty="0" smtClean="0">
                <a:solidFill>
                  <a:srgbClr val="804A4B"/>
                </a:solidFill>
                <a:effectLst>
                  <a:outerShdw blurRad="38100" dist="38100" dir="2700000" algn="tl">
                    <a:srgbClr val="000000">
                      <a:alpha val="43137"/>
                    </a:srgbClr>
                  </a:outerShdw>
                </a:effectLst>
              </a:rPr>
              <a:t>;</a:t>
            </a:r>
          </a:p>
          <a:p>
            <a:pPr lvl="1">
              <a:lnSpc>
                <a:spcPct val="110000"/>
              </a:lnSpc>
              <a:spcBef>
                <a:spcPts val="600"/>
              </a:spcBef>
            </a:pPr>
            <a:r>
              <a:rPr lang="it-IT" dirty="0"/>
              <a:t>specifica </a:t>
            </a:r>
            <a:r>
              <a:rPr lang="it-IT" dirty="0" smtClean="0"/>
              <a:t>che i </a:t>
            </a:r>
            <a:r>
              <a:rPr lang="it-IT" dirty="0"/>
              <a:t>soggetti affidatari dei contratti </a:t>
            </a:r>
            <a:r>
              <a:rPr lang="it-IT" b="1" i="1" dirty="0">
                <a:solidFill>
                  <a:srgbClr val="804A4B"/>
                </a:solidFill>
                <a:effectLst>
                  <a:outerShdw blurRad="38100" dist="38100" dir="2700000" algn="tl">
                    <a:srgbClr val="000000">
                      <a:alpha val="43137"/>
                    </a:srgbClr>
                  </a:outerShdw>
                </a:effectLst>
              </a:rPr>
              <a:t>possono affidare in subappalto le opere</a:t>
            </a:r>
            <a:r>
              <a:rPr lang="it-IT" dirty="0"/>
              <a:t> </a:t>
            </a:r>
            <a:r>
              <a:rPr lang="it-IT" dirty="0" smtClean="0"/>
              <a:t>comprese </a:t>
            </a:r>
            <a:r>
              <a:rPr lang="it-IT" dirty="0"/>
              <a:t>nel contratto, </a:t>
            </a:r>
            <a:r>
              <a:rPr lang="it-IT" b="1" i="1" dirty="0">
                <a:solidFill>
                  <a:srgbClr val="804A4B"/>
                </a:solidFill>
                <a:effectLst>
                  <a:outerShdw blurRad="38100" dist="38100" dir="2700000" algn="tl">
                    <a:srgbClr val="000000">
                      <a:alpha val="43137"/>
                    </a:srgbClr>
                  </a:outerShdw>
                </a:effectLst>
              </a:rPr>
              <a:t>previa autorizzazione della SA</a:t>
            </a:r>
            <a:r>
              <a:rPr lang="it-IT" dirty="0" smtClean="0"/>
              <a:t> </a:t>
            </a:r>
            <a:r>
              <a:rPr lang="it-IT" dirty="0"/>
              <a:t>purché, tra l’altro, all'atto dell'offerta siano </a:t>
            </a:r>
            <a:r>
              <a:rPr lang="it-IT" b="1" i="1" dirty="0">
                <a:solidFill>
                  <a:srgbClr val="804A4B"/>
                </a:solidFill>
                <a:effectLst>
                  <a:outerShdw blurRad="38100" dist="38100" dir="2700000" algn="tl">
                    <a:srgbClr val="000000">
                      <a:alpha val="43137"/>
                    </a:srgbClr>
                  </a:outerShdw>
                </a:effectLst>
              </a:rPr>
              <a:t>stati indicati i lavori o le parti di opere </a:t>
            </a:r>
            <a:r>
              <a:rPr lang="it-IT" dirty="0" smtClean="0"/>
              <a:t>che </a:t>
            </a:r>
            <a:r>
              <a:rPr lang="it-IT" dirty="0"/>
              <a:t>si intende subappaltare</a:t>
            </a:r>
            <a:r>
              <a:rPr lang="it-IT" dirty="0" smtClean="0"/>
              <a:t>.</a:t>
            </a:r>
          </a:p>
          <a:p>
            <a:pPr lvl="1">
              <a:lnSpc>
                <a:spcPct val="110000"/>
              </a:lnSpc>
              <a:spcBef>
                <a:spcPts val="600"/>
              </a:spcBef>
            </a:pPr>
            <a:endParaRPr lang="it-IT" sz="1100" dirty="0" smtClean="0"/>
          </a:p>
          <a:p>
            <a:pPr>
              <a:lnSpc>
                <a:spcPct val="110000"/>
              </a:lnSpc>
              <a:spcBef>
                <a:spcPts val="600"/>
              </a:spcBef>
            </a:pPr>
            <a:r>
              <a:rPr lang="it-IT" dirty="0"/>
              <a:t>Il </a:t>
            </a:r>
            <a:r>
              <a:rPr lang="it-IT" b="1" dirty="0">
                <a:solidFill>
                  <a:srgbClr val="C00000"/>
                </a:solidFill>
                <a:effectLst>
                  <a:outerShdw blurRad="38100" dist="38100" dir="2700000" algn="tl">
                    <a:srgbClr val="000000">
                      <a:alpha val="43137"/>
                    </a:srgbClr>
                  </a:outerShdw>
                </a:effectLst>
              </a:rPr>
              <a:t>subappalto necessario </a:t>
            </a:r>
            <a:r>
              <a:rPr lang="it-IT" dirty="0"/>
              <a:t>(o qualificante) è un istituto di creazione giurisprudenziale </a:t>
            </a:r>
            <a:r>
              <a:rPr lang="it-IT" dirty="0" smtClean="0"/>
              <a:t>scaturisce dalla </a:t>
            </a:r>
            <a:r>
              <a:rPr lang="it-IT" b="1" i="1" dirty="0">
                <a:solidFill>
                  <a:srgbClr val="804A4B"/>
                </a:solidFill>
                <a:effectLst>
                  <a:outerShdw blurRad="38100" dist="38100" dir="2700000" algn="tl">
                    <a:srgbClr val="000000">
                      <a:alpha val="43137"/>
                    </a:srgbClr>
                  </a:outerShdw>
                </a:effectLst>
              </a:rPr>
              <a:t>regola generale per cui l’impresa singola che sia qualificata nella categoria prevalente per l’importo totale dei lavori può eseguire tutte le lavorazioni </a:t>
            </a:r>
            <a:r>
              <a:rPr lang="it-IT" dirty="0"/>
              <a:t>oggetto di affidamento ove copra con la qualifica prevalente i requisiti non posseduti nelle scorporabili, </a:t>
            </a:r>
            <a:r>
              <a:rPr lang="it-IT" b="1" i="1" dirty="0">
                <a:solidFill>
                  <a:srgbClr val="804A4B"/>
                </a:solidFill>
                <a:effectLst>
                  <a:outerShdw blurRad="38100" dist="38100" dir="2700000" algn="tl">
                    <a:srgbClr val="000000">
                      <a:alpha val="43137"/>
                    </a:srgbClr>
                  </a:outerShdw>
                </a:effectLst>
              </a:rPr>
              <a:t>con l’eccezione </a:t>
            </a:r>
            <a:r>
              <a:rPr lang="it-IT" dirty="0"/>
              <a:t>secondo la quale, le “</a:t>
            </a:r>
            <a:r>
              <a:rPr lang="it-IT" b="1" i="1" dirty="0">
                <a:solidFill>
                  <a:srgbClr val="804A4B"/>
                </a:solidFill>
                <a:effectLst>
                  <a:outerShdw blurRad="38100" dist="38100" dir="2700000" algn="tl">
                    <a:srgbClr val="000000">
                      <a:alpha val="43137"/>
                    </a:srgbClr>
                  </a:outerShdw>
                </a:effectLst>
              </a:rPr>
              <a:t>categorie a qualificazione obbligatoria</a:t>
            </a:r>
            <a:r>
              <a:rPr lang="it-IT" dirty="0" smtClean="0"/>
              <a:t>”,  che </a:t>
            </a:r>
            <a:r>
              <a:rPr lang="it-IT" b="1" dirty="0" smtClean="0">
                <a:solidFill>
                  <a:srgbClr val="C00000"/>
                </a:solidFill>
                <a:effectLst>
                  <a:outerShdw blurRad="38100" dist="38100" dir="2700000" algn="tl">
                    <a:srgbClr val="000000">
                      <a:alpha val="43137"/>
                    </a:srgbClr>
                  </a:outerShdw>
                </a:effectLst>
              </a:rPr>
              <a:t>devono </a:t>
            </a:r>
            <a:r>
              <a:rPr lang="it-IT" b="1" dirty="0">
                <a:solidFill>
                  <a:srgbClr val="C00000"/>
                </a:solidFill>
                <a:effectLst>
                  <a:outerShdw blurRad="38100" dist="38100" dir="2700000" algn="tl">
                    <a:srgbClr val="000000">
                      <a:alpha val="43137"/>
                    </a:srgbClr>
                  </a:outerShdw>
                </a:effectLst>
              </a:rPr>
              <a:t>essere subappaltate </a:t>
            </a:r>
            <a:r>
              <a:rPr lang="it-IT" dirty="0"/>
              <a:t>ad imprese munite delle specifiche attestazioni.</a:t>
            </a:r>
          </a:p>
          <a:p>
            <a:pPr lvl="1">
              <a:lnSpc>
                <a:spcPct val="110000"/>
              </a:lnSpc>
              <a:spcBef>
                <a:spcPts val="600"/>
              </a:spcBef>
            </a:pPr>
            <a:endParaRPr lang="it-IT" dirty="0" smtClean="0"/>
          </a:p>
          <a:p>
            <a:pPr>
              <a:lnSpc>
                <a:spcPct val="110000"/>
              </a:lnSpc>
              <a:spcBef>
                <a:spcPts val="600"/>
              </a:spcBef>
            </a:pPr>
            <a:endParaRPr lang="it-IT" dirty="0"/>
          </a:p>
        </p:txBody>
      </p:sp>
    </p:spTree>
    <p:extLst>
      <p:ext uri="{BB962C8B-B14F-4D97-AF65-F5344CB8AC3E}">
        <p14:creationId xmlns:p14="http://schemas.microsoft.com/office/powerpoint/2010/main" val="98497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461952" y="4293096"/>
            <a:ext cx="8302448" cy="204606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179388" lvl="1" algn="ctr"/>
            <a:endParaRPr lang="it-IT" sz="2000" b="1" i="1" dirty="0">
              <a:solidFill>
                <a:srgbClr val="804A4B"/>
              </a:solidFill>
              <a:effectLst>
                <a:outerShdw blurRad="38100" dist="38100" dir="2700000" algn="tl">
                  <a:srgbClr val="000000">
                    <a:alpha val="43137"/>
                  </a:srgbClr>
                </a:outerShdw>
              </a:effectLst>
            </a:endParaRPr>
          </a:p>
        </p:txBody>
      </p:sp>
      <p:sp>
        <p:nvSpPr>
          <p:cNvPr id="6" name="Rettangolo arrotondato 5"/>
          <p:cNvSpPr/>
          <p:nvPr/>
        </p:nvSpPr>
        <p:spPr>
          <a:xfrm>
            <a:off x="461952" y="1340768"/>
            <a:ext cx="8312792" cy="14401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179388" lvl="1" algn="ctr"/>
            <a:endParaRPr lang="it-IT" sz="2000" b="1" i="1" dirty="0">
              <a:solidFill>
                <a:srgbClr val="804A4B"/>
              </a:solidFill>
              <a:effectLst>
                <a:outerShdw blurRad="38100" dist="38100" dir="2700000" algn="tl">
                  <a:srgbClr val="000000">
                    <a:alpha val="43137"/>
                  </a:srgbClr>
                </a:outerShdw>
              </a:effectLst>
            </a:endParaRPr>
          </a:p>
        </p:txBody>
      </p:sp>
      <p:sp>
        <p:nvSpPr>
          <p:cNvPr id="2" name="Titolo 1"/>
          <p:cNvSpPr>
            <a:spLocks noGrp="1"/>
          </p:cNvSpPr>
          <p:nvPr>
            <p:ph type="title"/>
          </p:nvPr>
        </p:nvSpPr>
        <p:spPr/>
        <p:txBody>
          <a:bodyPr/>
          <a:lstStyle/>
          <a:p>
            <a:r>
              <a:rPr lang="it-IT" dirty="0" smtClean="0"/>
              <a:t>Subappalto </a:t>
            </a:r>
            <a:r>
              <a:rPr lang="it-IT" dirty="0"/>
              <a:t>necessario </a:t>
            </a:r>
            <a:r>
              <a:rPr lang="it-IT" dirty="0" smtClean="0"/>
              <a:t>e facoltativo </a:t>
            </a:r>
            <a:endParaRPr lang="it-IT" dirty="0"/>
          </a:p>
        </p:txBody>
      </p:sp>
      <p:sp>
        <p:nvSpPr>
          <p:cNvPr id="3" name="Segnaposto contenuto 2"/>
          <p:cNvSpPr>
            <a:spLocks noGrp="1"/>
          </p:cNvSpPr>
          <p:nvPr>
            <p:ph idx="1"/>
          </p:nvPr>
        </p:nvSpPr>
        <p:spPr>
          <a:xfrm>
            <a:off x="457200" y="1340767"/>
            <a:ext cx="8229600" cy="5112569"/>
          </a:xfrm>
        </p:spPr>
        <p:txBody>
          <a:bodyPr>
            <a:normAutofit/>
          </a:bodyPr>
          <a:lstStyle/>
          <a:p>
            <a:r>
              <a:rPr lang="it-IT" dirty="0"/>
              <a:t>Il </a:t>
            </a:r>
            <a:r>
              <a:rPr lang="it-IT" b="1" dirty="0">
                <a:solidFill>
                  <a:srgbClr val="C00000"/>
                </a:solidFill>
                <a:effectLst>
                  <a:outerShdw blurRad="38100" dist="38100" dir="2700000" algn="tl">
                    <a:srgbClr val="000000">
                      <a:alpha val="43137"/>
                    </a:srgbClr>
                  </a:outerShdw>
                </a:effectLst>
              </a:rPr>
              <a:t>subappalto necessario </a:t>
            </a:r>
            <a:r>
              <a:rPr lang="it-IT" dirty="0"/>
              <a:t>(o qualificante) </a:t>
            </a:r>
            <a:endParaRPr lang="it-IT" dirty="0" smtClean="0"/>
          </a:p>
          <a:p>
            <a:pPr marL="400050" lvl="1" indent="0">
              <a:buNone/>
            </a:pPr>
            <a:r>
              <a:rPr lang="it-IT" dirty="0" smtClean="0"/>
              <a:t>L</a:t>
            </a:r>
            <a:r>
              <a:rPr lang="it-IT" b="1" dirty="0" smtClean="0">
                <a:effectLst>
                  <a:outerShdw blurRad="38100" dist="38100" dir="2700000" algn="tl">
                    <a:srgbClr val="000000">
                      <a:alpha val="43137"/>
                    </a:srgbClr>
                  </a:outerShdw>
                </a:effectLst>
              </a:rPr>
              <a:t>’appaltatore difetta </a:t>
            </a:r>
            <a:r>
              <a:rPr lang="it-IT" b="1" dirty="0">
                <a:effectLst>
                  <a:outerShdw blurRad="38100" dist="38100" dir="2700000" algn="tl">
                    <a:srgbClr val="000000">
                      <a:alpha val="43137"/>
                    </a:srgbClr>
                  </a:outerShdw>
                </a:effectLst>
              </a:rPr>
              <a:t>dei requisiti necessari per realizzare una o più prestazioni dell’appalto</a:t>
            </a:r>
            <a:r>
              <a:rPr lang="it-IT" dirty="0"/>
              <a:t>, motivo per cui è </a:t>
            </a:r>
            <a:r>
              <a:rPr lang="it-IT" sz="2100" b="1" i="1" dirty="0">
                <a:solidFill>
                  <a:srgbClr val="804A4B"/>
                </a:solidFill>
                <a:effectLst>
                  <a:outerShdw blurRad="38100" dist="38100" dir="2700000" algn="tl">
                    <a:srgbClr val="000000">
                      <a:alpha val="43137"/>
                    </a:srgbClr>
                  </a:outerShdw>
                </a:effectLst>
              </a:rPr>
              <a:t>obbligato a subappaltarle </a:t>
            </a:r>
            <a:r>
              <a:rPr lang="it-IT" dirty="0"/>
              <a:t>ad un’impresa in possesso di quegli stessi requisiti</a:t>
            </a:r>
            <a:r>
              <a:rPr lang="it-IT" dirty="0" smtClean="0"/>
              <a:t>.</a:t>
            </a:r>
          </a:p>
          <a:p>
            <a:pPr marL="400050" lvl="1" indent="0">
              <a:buNone/>
            </a:pPr>
            <a:endParaRPr lang="it-IT" dirty="0" smtClean="0"/>
          </a:p>
          <a:p>
            <a:pPr marL="400050" lvl="1" indent="0">
              <a:buNone/>
            </a:pPr>
            <a:endParaRPr lang="it-IT" dirty="0"/>
          </a:p>
          <a:p>
            <a:pPr marL="400050" lvl="1" indent="0">
              <a:buNone/>
            </a:pPr>
            <a:endParaRPr lang="it-IT" dirty="0" smtClean="0"/>
          </a:p>
          <a:p>
            <a:pPr marL="400050" lvl="1" indent="0">
              <a:buNone/>
            </a:pPr>
            <a:endParaRPr lang="it-IT" dirty="0"/>
          </a:p>
          <a:p>
            <a:pPr>
              <a:spcBef>
                <a:spcPts val="1200"/>
              </a:spcBef>
            </a:pPr>
            <a:r>
              <a:rPr lang="it-IT" dirty="0" smtClean="0"/>
              <a:t>Il </a:t>
            </a:r>
            <a:r>
              <a:rPr lang="it-IT" sz="2100" b="1" dirty="0" smtClean="0">
                <a:solidFill>
                  <a:srgbClr val="C00000"/>
                </a:solidFill>
                <a:effectLst>
                  <a:outerShdw blurRad="38100" dist="38100" dir="2700000" algn="tl">
                    <a:srgbClr val="000000">
                      <a:alpha val="43137"/>
                    </a:srgbClr>
                  </a:outerShdw>
                </a:effectLst>
              </a:rPr>
              <a:t>subappalto facoltativo </a:t>
            </a:r>
            <a:r>
              <a:rPr lang="it-IT" dirty="0" smtClean="0"/>
              <a:t>(od ordinario)</a:t>
            </a:r>
          </a:p>
          <a:p>
            <a:pPr marL="400050" lvl="1" indent="0">
              <a:buNone/>
            </a:pPr>
            <a:r>
              <a:rPr lang="it-IT" dirty="0" smtClean="0"/>
              <a:t>L</a:t>
            </a:r>
            <a:r>
              <a:rPr lang="it-IT" b="1" dirty="0" smtClean="0">
                <a:effectLst>
                  <a:outerShdw blurRad="38100" dist="38100" dir="2700000" algn="tl">
                    <a:srgbClr val="000000">
                      <a:alpha val="43137"/>
                    </a:srgbClr>
                  </a:outerShdw>
                </a:effectLst>
              </a:rPr>
              <a:t>’appaltatore </a:t>
            </a:r>
            <a:r>
              <a:rPr lang="it-IT" sz="2100" b="1" dirty="0" smtClean="0">
                <a:effectLst>
                  <a:outerShdw blurRad="38100" dist="38100" dir="2700000" algn="tl">
                    <a:srgbClr val="000000">
                      <a:alpha val="43137"/>
                    </a:srgbClr>
                  </a:outerShdw>
                </a:effectLst>
              </a:rPr>
              <a:t>già possiede in proprio tutti i requisiti necessari per l’esecuzione dell’appalto</a:t>
            </a:r>
            <a:r>
              <a:rPr lang="it-IT" dirty="0" smtClean="0"/>
              <a:t>, ma sceglie, sulla base di una valutazione discrezionale e di </a:t>
            </a:r>
            <a:r>
              <a:rPr lang="it-IT" b="1" i="1" dirty="0" smtClean="0">
                <a:solidFill>
                  <a:srgbClr val="804A4B"/>
                </a:solidFill>
                <a:effectLst>
                  <a:outerShdw blurRad="38100" dist="38100" dir="2700000" algn="tl">
                    <a:srgbClr val="000000">
                      <a:alpha val="43137"/>
                    </a:srgbClr>
                  </a:outerShdw>
                </a:effectLst>
              </a:rPr>
              <a:t>mera opportunità economica</a:t>
            </a:r>
            <a:r>
              <a:rPr lang="it-IT" dirty="0" smtClean="0"/>
              <a:t>, di subappaltare talune prestazioni ad un’altra impresa, anch’essa </a:t>
            </a:r>
            <a:r>
              <a:rPr lang="it-IT" sz="2100" b="1" i="1" dirty="0" smtClean="0">
                <a:solidFill>
                  <a:srgbClr val="804A4B"/>
                </a:solidFill>
                <a:effectLst>
                  <a:outerShdw blurRad="38100" dist="38100" dir="2700000" algn="tl">
                    <a:srgbClr val="000000">
                      <a:alpha val="43137"/>
                    </a:srgbClr>
                  </a:outerShdw>
                </a:effectLst>
              </a:rPr>
              <a:t>in possesso di tutti i requisiti necessari per l’esecuzione</a:t>
            </a:r>
            <a:r>
              <a:rPr lang="it-IT" dirty="0" smtClean="0"/>
              <a:t>.</a:t>
            </a:r>
          </a:p>
          <a:p>
            <a:pPr marL="720725" lvl="1" indent="-263525">
              <a:buFont typeface="+mj-lt"/>
              <a:buAutoNum type="arabicPeriod"/>
            </a:pPr>
            <a:endParaRPr lang="it-IT" dirty="0" smtClean="0"/>
          </a:p>
          <a:p>
            <a:pPr lvl="1"/>
            <a:endParaRPr lang="it-IT" dirty="0" smtClean="0"/>
          </a:p>
          <a:p>
            <a:endParaRPr lang="it-IT" dirty="0"/>
          </a:p>
        </p:txBody>
      </p:sp>
      <p:sp>
        <p:nvSpPr>
          <p:cNvPr id="8" name="Rettangolo arrotondato 7"/>
          <p:cNvSpPr/>
          <p:nvPr/>
        </p:nvSpPr>
        <p:spPr>
          <a:xfrm>
            <a:off x="1043608" y="2924944"/>
            <a:ext cx="7704856" cy="115212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indent="-277812" algn="just">
              <a:lnSpc>
                <a:spcPct val="90000"/>
              </a:lnSpc>
            </a:pPr>
            <a:r>
              <a:rPr lang="it-IT" sz="2000" b="1" i="1" dirty="0">
                <a:solidFill>
                  <a:srgbClr val="804A4B"/>
                </a:solidFill>
                <a:effectLst>
                  <a:outerShdw blurRad="38100" dist="38100" dir="2700000" algn="tl">
                    <a:srgbClr val="000000">
                      <a:alpha val="43137"/>
                    </a:srgbClr>
                  </a:outerShdw>
                </a:effectLst>
              </a:rPr>
              <a:t>NB: </a:t>
            </a:r>
            <a:r>
              <a:rPr lang="it-IT" sz="2000" i="1" dirty="0" smtClean="0">
                <a:solidFill>
                  <a:schemeClr val="tx1"/>
                </a:solidFill>
              </a:rPr>
              <a:t>gli </a:t>
            </a:r>
            <a:r>
              <a:rPr lang="it-IT" sz="2000" b="1" i="1" dirty="0" smtClean="0">
                <a:solidFill>
                  <a:srgbClr val="804A4B"/>
                </a:solidFill>
                <a:effectLst>
                  <a:outerShdw blurRad="38100" dist="38100" dir="2700000" algn="tl">
                    <a:srgbClr val="000000">
                      <a:alpha val="43137"/>
                    </a:srgbClr>
                  </a:outerShdw>
                </a:effectLst>
              </a:rPr>
              <a:t>accesi </a:t>
            </a:r>
            <a:r>
              <a:rPr lang="it-IT" sz="2000" b="1" i="1" dirty="0">
                <a:solidFill>
                  <a:srgbClr val="804A4B"/>
                </a:solidFill>
                <a:effectLst>
                  <a:outerShdw blurRad="38100" dist="38100" dir="2700000" algn="tl">
                    <a:srgbClr val="000000">
                      <a:alpha val="43137"/>
                    </a:srgbClr>
                  </a:outerShdw>
                </a:effectLst>
              </a:rPr>
              <a:t>dibattiti riguardanti soprattutto l’onere di dichiarare il nominativo</a:t>
            </a:r>
            <a:r>
              <a:rPr lang="it-IT" sz="2000" i="1" dirty="0">
                <a:solidFill>
                  <a:schemeClr val="tx1"/>
                </a:solidFill>
              </a:rPr>
              <a:t> del subappaltatore già in sede di partecipazione, </a:t>
            </a:r>
            <a:r>
              <a:rPr lang="it-IT" sz="2000" i="1" dirty="0" smtClean="0">
                <a:solidFill>
                  <a:schemeClr val="tx1"/>
                </a:solidFill>
              </a:rPr>
              <a:t>sono conclusi (non del tutto) solamente </a:t>
            </a:r>
            <a:r>
              <a:rPr lang="it-IT" sz="2000" i="1" dirty="0">
                <a:solidFill>
                  <a:schemeClr val="tx1"/>
                </a:solidFill>
              </a:rPr>
              <a:t>con la pronuncia dell’Adunanza Plenaria n. </a:t>
            </a:r>
            <a:r>
              <a:rPr lang="it-IT" sz="2000" i="1" dirty="0" smtClean="0">
                <a:solidFill>
                  <a:schemeClr val="tx1"/>
                </a:solidFill>
              </a:rPr>
              <a:t>9/2015 </a:t>
            </a:r>
            <a:r>
              <a:rPr lang="it-IT" sz="2000" i="1" dirty="0">
                <a:solidFill>
                  <a:schemeClr val="tx1"/>
                </a:solidFill>
              </a:rPr>
              <a:t>che</a:t>
            </a:r>
            <a:r>
              <a:rPr lang="it-IT" sz="2000" b="1" i="1" dirty="0">
                <a:solidFill>
                  <a:srgbClr val="804A4B"/>
                </a:solidFill>
                <a:effectLst>
                  <a:outerShdw blurRad="38100" dist="38100" dir="2700000" algn="tl">
                    <a:srgbClr val="000000">
                      <a:alpha val="43137"/>
                    </a:srgbClr>
                  </a:outerShdw>
                </a:effectLst>
              </a:rPr>
              <a:t> ha escluso la necessità di indicare il </a:t>
            </a:r>
            <a:r>
              <a:rPr lang="it-IT" sz="2000" b="1" i="1" dirty="0" smtClean="0">
                <a:solidFill>
                  <a:srgbClr val="804A4B"/>
                </a:solidFill>
                <a:effectLst>
                  <a:outerShdw blurRad="38100" dist="38100" dir="2700000" algn="tl">
                    <a:srgbClr val="000000">
                      <a:alpha val="43137"/>
                    </a:srgbClr>
                  </a:outerShdw>
                </a:effectLst>
              </a:rPr>
              <a:t>nominativo</a:t>
            </a:r>
            <a:r>
              <a:rPr lang="it-IT" sz="2000" dirty="0" smtClean="0">
                <a:solidFill>
                  <a:schemeClr val="tx1"/>
                </a:solidFill>
              </a:rPr>
              <a:t>.</a:t>
            </a:r>
            <a:endParaRPr lang="it-IT" sz="2000" dirty="0">
              <a:solidFill>
                <a:schemeClr val="tx1"/>
              </a:solidFill>
            </a:endParaRPr>
          </a:p>
        </p:txBody>
      </p:sp>
      <p:sp>
        <p:nvSpPr>
          <p:cNvPr id="7" name="Freccia in giù 6"/>
          <p:cNvSpPr/>
          <p:nvPr/>
        </p:nvSpPr>
        <p:spPr>
          <a:xfrm>
            <a:off x="5652120" y="2552328"/>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Tree>
    <p:extLst>
      <p:ext uri="{BB962C8B-B14F-4D97-AF65-F5344CB8AC3E}">
        <p14:creationId xmlns:p14="http://schemas.microsoft.com/office/powerpoint/2010/main" val="405212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2" presetClass="entr" presetSubtype="4"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par>
                          <p:cTn id="29" fill="hold">
                            <p:stCondLst>
                              <p:cond delay="500"/>
                            </p:stCondLst>
                            <p:childTnLst>
                              <p:par>
                                <p:cTn id="30" presetID="10" presetClass="entr" presetSubtype="0" fill="hold" nodeType="after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TAR </a:t>
            </a:r>
            <a:r>
              <a:rPr lang="it-IT" dirty="0" smtClean="0"/>
              <a:t>Roma</a:t>
            </a:r>
            <a:r>
              <a:rPr lang="it-IT" dirty="0"/>
              <a:t>, Sez. I Bis, </a:t>
            </a:r>
            <a:r>
              <a:rPr lang="it-IT" dirty="0" smtClean="0"/>
              <a:t>7 </a:t>
            </a:r>
            <a:r>
              <a:rPr lang="it-IT" dirty="0"/>
              <a:t>gennaio 2019, n. </a:t>
            </a:r>
            <a:r>
              <a:rPr lang="it-IT" dirty="0" smtClean="0"/>
              <a:t>146</a:t>
            </a:r>
            <a:endParaRPr lang="it-IT" dirty="0"/>
          </a:p>
        </p:txBody>
      </p:sp>
      <p:sp>
        <p:nvSpPr>
          <p:cNvPr id="3" name="Segnaposto contenuto 2"/>
          <p:cNvSpPr>
            <a:spLocks noGrp="1"/>
          </p:cNvSpPr>
          <p:nvPr>
            <p:ph idx="1"/>
          </p:nvPr>
        </p:nvSpPr>
        <p:spPr>
          <a:xfrm>
            <a:off x="457200" y="1600200"/>
            <a:ext cx="8229600" cy="4781128"/>
          </a:xfrm>
        </p:spPr>
        <p:txBody>
          <a:bodyPr>
            <a:normAutofit/>
          </a:bodyPr>
          <a:lstStyle/>
          <a:p>
            <a:pPr>
              <a:spcBef>
                <a:spcPts val="1200"/>
              </a:spcBef>
            </a:pPr>
            <a:r>
              <a:rPr lang="it-IT" dirty="0" smtClean="0"/>
              <a:t>Il concorrente </a:t>
            </a:r>
            <a:r>
              <a:rPr lang="it-IT" b="1" dirty="0">
                <a:solidFill>
                  <a:srgbClr val="C00000"/>
                </a:solidFill>
                <a:effectLst>
                  <a:outerShdw blurRad="38100" dist="38100" dir="2700000" algn="tl">
                    <a:srgbClr val="000000">
                      <a:alpha val="43137"/>
                    </a:srgbClr>
                  </a:outerShdw>
                </a:effectLst>
              </a:rPr>
              <a:t>è tenuto ad indicare </a:t>
            </a:r>
            <a:r>
              <a:rPr lang="it-IT" b="1" i="1" dirty="0">
                <a:solidFill>
                  <a:srgbClr val="804A4B"/>
                </a:solidFill>
                <a:effectLst>
                  <a:outerShdw blurRad="38100" dist="38100" dir="2700000" algn="tl">
                    <a:srgbClr val="000000">
                      <a:alpha val="43137"/>
                    </a:srgbClr>
                  </a:outerShdw>
                </a:effectLst>
              </a:rPr>
              <a:t>in modo tutt’altro che generico, già </a:t>
            </a:r>
            <a:r>
              <a:rPr lang="it-IT" dirty="0"/>
              <a:t>in sede d’offerta,</a:t>
            </a:r>
            <a:r>
              <a:rPr lang="it-IT" b="1" i="1" dirty="0">
                <a:solidFill>
                  <a:srgbClr val="804A4B"/>
                </a:solidFill>
                <a:effectLst>
                  <a:outerShdw blurRad="38100" dist="38100" dir="2700000" algn="tl">
                    <a:srgbClr val="000000">
                      <a:alpha val="43137"/>
                    </a:srgbClr>
                  </a:outerShdw>
                </a:effectLst>
              </a:rPr>
              <a:t> </a:t>
            </a:r>
            <a:r>
              <a:rPr lang="it-IT" b="1" dirty="0">
                <a:solidFill>
                  <a:srgbClr val="C00000"/>
                </a:solidFill>
                <a:effectLst>
                  <a:outerShdw blurRad="38100" dist="38100" dir="2700000" algn="tl">
                    <a:srgbClr val="000000">
                      <a:alpha val="43137"/>
                    </a:srgbClr>
                  </a:outerShdw>
                </a:effectLst>
              </a:rPr>
              <a:t>i </a:t>
            </a:r>
            <a:r>
              <a:rPr lang="it-IT" b="1" dirty="0" smtClean="0">
                <a:solidFill>
                  <a:srgbClr val="C00000"/>
                </a:solidFill>
                <a:effectLst>
                  <a:outerShdw blurRad="38100" dist="38100" dir="2700000" algn="tl">
                    <a:srgbClr val="000000">
                      <a:alpha val="43137"/>
                    </a:srgbClr>
                  </a:outerShdw>
                </a:effectLst>
              </a:rPr>
              <a:t>lavori</a:t>
            </a:r>
            <a:r>
              <a:rPr lang="it-IT" dirty="0" smtClean="0"/>
              <a:t> (</a:t>
            </a:r>
            <a:r>
              <a:rPr lang="it-IT" dirty="0"/>
              <a:t>o parti di </a:t>
            </a:r>
            <a:r>
              <a:rPr lang="it-IT" dirty="0" smtClean="0"/>
              <a:t>essi) </a:t>
            </a:r>
            <a:r>
              <a:rPr lang="it-IT" b="1" dirty="0">
                <a:solidFill>
                  <a:srgbClr val="C00000"/>
                </a:solidFill>
                <a:effectLst>
                  <a:outerShdw blurRad="38100" dist="38100" dir="2700000" algn="tl">
                    <a:srgbClr val="000000">
                      <a:alpha val="43137"/>
                    </a:srgbClr>
                  </a:outerShdw>
                </a:effectLst>
              </a:rPr>
              <a:t>che </a:t>
            </a:r>
            <a:r>
              <a:rPr lang="it-IT" b="1" dirty="0" smtClean="0">
                <a:solidFill>
                  <a:srgbClr val="C00000"/>
                </a:solidFill>
                <a:effectLst>
                  <a:outerShdw blurRad="38100" dist="38100" dir="2700000" algn="tl">
                    <a:srgbClr val="000000">
                      <a:alpha val="43137"/>
                    </a:srgbClr>
                  </a:outerShdw>
                </a:effectLst>
              </a:rPr>
              <a:t>intende </a:t>
            </a:r>
            <a:r>
              <a:rPr lang="it-IT" b="1" dirty="0">
                <a:solidFill>
                  <a:srgbClr val="C00000"/>
                </a:solidFill>
                <a:effectLst>
                  <a:outerShdw blurRad="38100" dist="38100" dir="2700000" algn="tl">
                    <a:srgbClr val="000000">
                      <a:alpha val="43137"/>
                    </a:srgbClr>
                  </a:outerShdw>
                </a:effectLst>
              </a:rPr>
              <a:t>subappaltare</a:t>
            </a:r>
            <a:r>
              <a:rPr lang="it-IT" dirty="0"/>
              <a:t>. </a:t>
            </a:r>
            <a:endParaRPr lang="it-IT" dirty="0" smtClean="0"/>
          </a:p>
          <a:p>
            <a:pPr>
              <a:spcBef>
                <a:spcPts val="1200"/>
              </a:spcBef>
            </a:pPr>
            <a:endParaRPr lang="it-IT" dirty="0"/>
          </a:p>
          <a:p>
            <a:pPr>
              <a:spcBef>
                <a:spcPts val="1200"/>
              </a:spcBef>
            </a:pPr>
            <a:endParaRPr lang="it-IT" dirty="0" smtClean="0"/>
          </a:p>
          <a:p>
            <a:pPr>
              <a:spcBef>
                <a:spcPts val="1200"/>
              </a:spcBef>
            </a:pPr>
            <a:r>
              <a:rPr lang="it-IT" dirty="0" smtClean="0"/>
              <a:t>In </a:t>
            </a:r>
            <a:r>
              <a:rPr lang="it-IT" dirty="0"/>
              <a:t>tale ipotesi, invero, </a:t>
            </a:r>
            <a:r>
              <a:rPr lang="it-IT" b="1" dirty="0">
                <a:solidFill>
                  <a:srgbClr val="C00000"/>
                </a:solidFill>
                <a:effectLst>
                  <a:outerShdw blurRad="38100" dist="38100" dir="2700000" algn="tl">
                    <a:srgbClr val="000000">
                      <a:alpha val="43137"/>
                    </a:srgbClr>
                  </a:outerShdw>
                </a:effectLst>
              </a:rPr>
              <a:t>non è possibile ricorrere all’istituto del soccorso istruttorio, </a:t>
            </a:r>
            <a:r>
              <a:rPr lang="it-IT" dirty="0"/>
              <a:t>in quanto, così facendo, si consentirebbe all’impresa </a:t>
            </a:r>
            <a:r>
              <a:rPr lang="it-IT" b="1" i="1" dirty="0">
                <a:solidFill>
                  <a:srgbClr val="804A4B"/>
                </a:solidFill>
                <a:effectLst>
                  <a:outerShdw blurRad="38100" dist="38100" dir="2700000" algn="tl">
                    <a:srgbClr val="000000">
                      <a:alpha val="43137"/>
                    </a:srgbClr>
                  </a:outerShdw>
                </a:effectLst>
              </a:rPr>
              <a:t>non di sanare un vizio formale ma </a:t>
            </a:r>
            <a:r>
              <a:rPr lang="it-IT" dirty="0"/>
              <a:t>sostanzialmente di modificare l’offerta, integrandola con la previsione di un subappalto necessario (</a:t>
            </a:r>
            <a:r>
              <a:rPr lang="it-IT" b="1" i="1" dirty="0">
                <a:solidFill>
                  <a:srgbClr val="804A4B"/>
                </a:solidFill>
                <a:effectLst>
                  <a:outerShdw blurRad="38100" dist="38100" dir="2700000" algn="tl">
                    <a:srgbClr val="000000">
                      <a:alpha val="43137"/>
                    </a:srgbClr>
                  </a:outerShdw>
                </a:effectLst>
              </a:rPr>
              <a:t>indispensabile per il possesso dei requisiti di gara</a:t>
            </a:r>
            <a:r>
              <a:rPr lang="it-IT" dirty="0"/>
              <a:t>), inizialmente non previsto</a:t>
            </a:r>
            <a:r>
              <a:rPr lang="it-IT" dirty="0" smtClean="0"/>
              <a:t>.</a:t>
            </a:r>
          </a:p>
        </p:txBody>
      </p:sp>
      <p:sp>
        <p:nvSpPr>
          <p:cNvPr id="4" name="Rettangolo arrotondato 3"/>
          <p:cNvSpPr/>
          <p:nvPr/>
        </p:nvSpPr>
        <p:spPr>
          <a:xfrm>
            <a:off x="1403648" y="2348880"/>
            <a:ext cx="7416824" cy="7669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indent="-277812" algn="just">
              <a:lnSpc>
                <a:spcPct val="90000"/>
              </a:lnSpc>
            </a:pPr>
            <a:r>
              <a:rPr lang="it-IT" sz="2000" b="1" i="1" dirty="0">
                <a:solidFill>
                  <a:srgbClr val="804A4B"/>
                </a:solidFill>
                <a:effectLst>
                  <a:outerShdw blurRad="38100" dist="38100" dir="2700000" algn="tl">
                    <a:srgbClr val="000000">
                      <a:alpha val="43137"/>
                    </a:srgbClr>
                  </a:outerShdw>
                </a:effectLst>
              </a:rPr>
              <a:t>NB: </a:t>
            </a:r>
            <a:r>
              <a:rPr lang="it-IT" sz="2000" i="1" dirty="0">
                <a:solidFill>
                  <a:schemeClr val="tx1"/>
                </a:solidFill>
              </a:rPr>
              <a:t>Tale indicazione specifica dei lavori “</a:t>
            </a:r>
            <a:r>
              <a:rPr lang="it-IT" sz="2000" i="1" dirty="0" err="1">
                <a:solidFill>
                  <a:schemeClr val="tx1"/>
                </a:solidFill>
              </a:rPr>
              <a:t>subappaltandi</a:t>
            </a:r>
            <a:r>
              <a:rPr lang="it-IT" sz="2000" i="1" dirty="0">
                <a:solidFill>
                  <a:schemeClr val="tx1"/>
                </a:solidFill>
              </a:rPr>
              <a:t>” risulta necessaria </a:t>
            </a:r>
            <a:r>
              <a:rPr lang="it-IT" sz="2000" b="1" i="1" dirty="0">
                <a:solidFill>
                  <a:srgbClr val="804A4B"/>
                </a:solidFill>
                <a:effectLst>
                  <a:outerShdw blurRad="38100" dist="38100" dir="2700000" algn="tl">
                    <a:srgbClr val="000000">
                      <a:alpha val="43137"/>
                    </a:srgbClr>
                  </a:outerShdw>
                </a:effectLst>
              </a:rPr>
              <a:t>a fortiori nell’ipotesi di subappalto necessario</a:t>
            </a:r>
            <a:r>
              <a:rPr lang="it-IT" sz="2000" dirty="0" smtClean="0">
                <a:solidFill>
                  <a:schemeClr val="tx1"/>
                </a:solidFill>
              </a:rPr>
              <a:t>.</a:t>
            </a:r>
            <a:endParaRPr lang="it-IT" sz="2000" dirty="0">
              <a:solidFill>
                <a:schemeClr val="tx1"/>
              </a:solidFill>
            </a:endParaRPr>
          </a:p>
        </p:txBody>
      </p:sp>
      <p:sp>
        <p:nvSpPr>
          <p:cNvPr id="5" name="Freccia in giù 4"/>
          <p:cNvSpPr/>
          <p:nvPr/>
        </p:nvSpPr>
        <p:spPr>
          <a:xfrm>
            <a:off x="7236296" y="1988840"/>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
        <p:nvSpPr>
          <p:cNvPr id="7" name="Rettangolo arrotondato 6"/>
          <p:cNvSpPr/>
          <p:nvPr/>
        </p:nvSpPr>
        <p:spPr>
          <a:xfrm>
            <a:off x="1403648" y="5085184"/>
            <a:ext cx="7416824" cy="12241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gn="just" fontAlgn="auto">
              <a:spcBef>
                <a:spcPts val="1200"/>
              </a:spcBef>
              <a:spcAft>
                <a:spcPts val="0"/>
              </a:spcAft>
              <a:buClr>
                <a:srgbClr val="C00000"/>
              </a:buClr>
            </a:pPr>
            <a:r>
              <a:rPr lang="it-IT" sz="2000" b="1" dirty="0" smtClean="0">
                <a:solidFill>
                  <a:srgbClr val="C00000"/>
                </a:solidFill>
                <a:effectLst>
                  <a:outerShdw blurRad="38100" dist="38100" dir="2700000" algn="tl">
                    <a:srgbClr val="000000">
                      <a:alpha val="43137"/>
                    </a:srgbClr>
                  </a:outerShdw>
                </a:effectLst>
              </a:rPr>
              <a:t>Diversamente</a:t>
            </a:r>
            <a:r>
              <a:rPr lang="it-IT" sz="2000" dirty="0">
                <a:solidFill>
                  <a:srgbClr val="2F2B20"/>
                </a:solidFill>
              </a:rPr>
              <a:t>, se l’aggiudicataria </a:t>
            </a:r>
            <a:r>
              <a:rPr lang="it-IT" sz="2000" b="1" dirty="0">
                <a:solidFill>
                  <a:srgbClr val="2F2B20"/>
                </a:solidFill>
                <a:effectLst>
                  <a:outerShdw blurRad="38100" dist="38100" dir="2700000" algn="tl">
                    <a:srgbClr val="000000">
                      <a:alpha val="43137"/>
                    </a:srgbClr>
                  </a:outerShdw>
                </a:effectLst>
              </a:rPr>
              <a:t>possiede i requisiti per lo svolgimento dell’appalto</a:t>
            </a:r>
            <a:r>
              <a:rPr lang="it-IT" sz="2000" dirty="0">
                <a:solidFill>
                  <a:srgbClr val="2F2B20"/>
                </a:solidFill>
              </a:rPr>
              <a:t>, indipendentemente da come ha strutturato l’offerta, la mancata </a:t>
            </a:r>
            <a:r>
              <a:rPr lang="it-IT" sz="2000" dirty="0" smtClean="0">
                <a:solidFill>
                  <a:srgbClr val="2F2B20"/>
                </a:solidFill>
              </a:rPr>
              <a:t>indicazione del subappalto </a:t>
            </a:r>
            <a:r>
              <a:rPr lang="it-IT" sz="2000" dirty="0">
                <a:solidFill>
                  <a:srgbClr val="2F2B20"/>
                </a:solidFill>
              </a:rPr>
              <a:t>non costituisce causa di legittima esclusione </a:t>
            </a:r>
            <a:r>
              <a:rPr lang="sv-SE" sz="2000" dirty="0">
                <a:solidFill>
                  <a:srgbClr val="2F2B20"/>
                </a:solidFill>
              </a:rPr>
              <a:t>(Tar GE, 112/2018</a:t>
            </a:r>
            <a:r>
              <a:rPr lang="sv-SE" sz="2000" dirty="0" smtClean="0">
                <a:solidFill>
                  <a:srgbClr val="2F2B20"/>
                </a:solidFill>
              </a:rPr>
              <a:t>)</a:t>
            </a:r>
            <a:r>
              <a:rPr lang="it-IT" sz="2000" dirty="0" smtClean="0">
                <a:solidFill>
                  <a:srgbClr val="2F2B20"/>
                </a:solidFill>
              </a:rPr>
              <a:t>.</a:t>
            </a:r>
            <a:endParaRPr lang="it-IT" sz="2000" dirty="0">
              <a:solidFill>
                <a:srgbClr val="2F2B20"/>
              </a:solidFill>
            </a:endParaRPr>
          </a:p>
        </p:txBody>
      </p:sp>
      <p:sp>
        <p:nvSpPr>
          <p:cNvPr id="8" name="Freccia in giù 7"/>
          <p:cNvSpPr/>
          <p:nvPr/>
        </p:nvSpPr>
        <p:spPr>
          <a:xfrm>
            <a:off x="7092280" y="4648685"/>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Tree>
    <p:extLst>
      <p:ext uri="{BB962C8B-B14F-4D97-AF65-F5344CB8AC3E}">
        <p14:creationId xmlns:p14="http://schemas.microsoft.com/office/powerpoint/2010/main" val="2306146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2" presetClass="entr" presetSubtype="4"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Contratti similari</a:t>
            </a:r>
            <a:endParaRPr lang="it-IT" dirty="0"/>
          </a:p>
        </p:txBody>
      </p:sp>
      <p:sp>
        <p:nvSpPr>
          <p:cNvPr id="3" name="Segnaposto contenuto 2"/>
          <p:cNvSpPr>
            <a:spLocks noGrp="1"/>
          </p:cNvSpPr>
          <p:nvPr>
            <p:ph idx="1"/>
          </p:nvPr>
        </p:nvSpPr>
        <p:spPr/>
        <p:txBody>
          <a:bodyPr>
            <a:noAutofit/>
          </a:bodyPr>
          <a:lstStyle/>
          <a:p>
            <a:r>
              <a:rPr lang="it-IT" dirty="0" smtClean="0"/>
              <a:t>E’ </a:t>
            </a:r>
            <a:r>
              <a:rPr lang="it-IT" dirty="0"/>
              <a:t>possibile applicare la disciplina del subappalto anche ad altre figure contrattuali, quali ad esempio le </a:t>
            </a:r>
            <a:r>
              <a:rPr lang="it-IT" b="1" dirty="0">
                <a:solidFill>
                  <a:srgbClr val="FF0000"/>
                </a:solidFill>
                <a:effectLst>
                  <a:outerShdw blurRad="38100" dist="38100" dir="2700000" algn="tl">
                    <a:srgbClr val="000000">
                      <a:alpha val="43137"/>
                    </a:srgbClr>
                  </a:outerShdw>
                </a:effectLst>
              </a:rPr>
              <a:t>forniture con posa in opera </a:t>
            </a:r>
            <a:r>
              <a:rPr lang="it-IT" dirty="0"/>
              <a:t>ed i </a:t>
            </a:r>
            <a:r>
              <a:rPr lang="it-IT" b="1" dirty="0">
                <a:solidFill>
                  <a:srgbClr val="FF0000"/>
                </a:solidFill>
                <a:effectLst>
                  <a:outerShdw blurRad="38100" dist="38100" dir="2700000" algn="tl">
                    <a:srgbClr val="000000">
                      <a:alpha val="43137"/>
                    </a:srgbClr>
                  </a:outerShdw>
                </a:effectLst>
              </a:rPr>
              <a:t>noli a </a:t>
            </a:r>
            <a:r>
              <a:rPr lang="it-IT" b="1" dirty="0" smtClean="0">
                <a:solidFill>
                  <a:srgbClr val="FF0000"/>
                </a:solidFill>
                <a:effectLst>
                  <a:outerShdw blurRad="38100" dist="38100" dir="2700000" algn="tl">
                    <a:srgbClr val="000000">
                      <a:alpha val="43137"/>
                    </a:srgbClr>
                  </a:outerShdw>
                </a:effectLst>
              </a:rPr>
              <a:t>caldo</a:t>
            </a:r>
            <a:r>
              <a:rPr lang="it-IT" dirty="0" smtClean="0"/>
              <a:t>. </a:t>
            </a:r>
          </a:p>
          <a:p>
            <a:endParaRPr lang="it-IT" sz="1000" dirty="0"/>
          </a:p>
          <a:p>
            <a:r>
              <a:rPr lang="it-IT" dirty="0" smtClean="0"/>
              <a:t>Laddove </a:t>
            </a:r>
            <a:r>
              <a:rPr lang="it-IT" dirty="0">
                <a:ea typeface="Calibri"/>
                <a:cs typeface="Times New Roman"/>
              </a:rPr>
              <a:t>il subcontratto </a:t>
            </a:r>
            <a:r>
              <a:rPr lang="it-IT" dirty="0" smtClean="0"/>
              <a:t>rientri nella nozione </a:t>
            </a:r>
            <a:r>
              <a:rPr lang="it-IT" dirty="0"/>
              <a:t>dei c.d. </a:t>
            </a:r>
            <a:r>
              <a:rPr lang="it-IT" dirty="0" smtClean="0"/>
              <a:t>“</a:t>
            </a:r>
            <a:r>
              <a:rPr lang="it-IT" b="1" dirty="0" smtClean="0">
                <a:solidFill>
                  <a:srgbClr val="FF0000"/>
                </a:solidFill>
                <a:effectLst>
                  <a:outerShdw blurRad="38100" dist="38100" dir="2700000" algn="tl">
                    <a:srgbClr val="000000">
                      <a:alpha val="43137"/>
                    </a:srgbClr>
                  </a:outerShdw>
                </a:effectLst>
              </a:rPr>
              <a:t>CONTRATTI SIMILARI</a:t>
            </a:r>
            <a:r>
              <a:rPr lang="it-IT" dirty="0" smtClean="0"/>
              <a:t>” </a:t>
            </a:r>
            <a:r>
              <a:rPr lang="it-IT" dirty="0"/>
              <a:t>(o contratti assimilabili) al </a:t>
            </a:r>
            <a:r>
              <a:rPr lang="it-IT" dirty="0" smtClean="0"/>
              <a:t>subappalto </a:t>
            </a:r>
            <a:r>
              <a:rPr lang="it-IT" dirty="0" smtClean="0">
                <a:ea typeface="Calibri"/>
                <a:cs typeface="Times New Roman"/>
              </a:rPr>
              <a:t>è </a:t>
            </a:r>
            <a:r>
              <a:rPr lang="it-IT" dirty="0">
                <a:ea typeface="Calibri"/>
                <a:cs typeface="Times New Roman"/>
              </a:rPr>
              <a:t>da </a:t>
            </a:r>
            <a:r>
              <a:rPr lang="it-IT" b="1" i="1" dirty="0">
                <a:solidFill>
                  <a:srgbClr val="804A4B"/>
                </a:solidFill>
                <a:effectLst>
                  <a:outerShdw blurRad="38100" dist="38100" dir="2700000" algn="tl">
                    <a:srgbClr val="000000">
                      <a:alpha val="43137"/>
                    </a:srgbClr>
                  </a:outerShdw>
                </a:effectLst>
                <a:ea typeface="Calibri"/>
                <a:cs typeface="Times New Roman"/>
              </a:rPr>
              <a:t>intendersi assimilato al subappalto e dunque soggetto alla relativa </a:t>
            </a:r>
            <a:r>
              <a:rPr lang="it-IT" b="1" i="1" dirty="0" smtClean="0">
                <a:solidFill>
                  <a:srgbClr val="804A4B"/>
                </a:solidFill>
                <a:effectLst>
                  <a:outerShdw blurRad="38100" dist="38100" dir="2700000" algn="tl">
                    <a:srgbClr val="000000">
                      <a:alpha val="43137"/>
                    </a:srgbClr>
                  </a:outerShdw>
                </a:effectLst>
                <a:ea typeface="Calibri"/>
                <a:cs typeface="Times New Roman"/>
              </a:rPr>
              <a:t>disciplina</a:t>
            </a:r>
            <a:r>
              <a:rPr lang="it-IT" b="1" i="1" dirty="0" smtClean="0">
                <a:solidFill>
                  <a:srgbClr val="804A4B"/>
                </a:solidFill>
                <a:effectLst>
                  <a:outerShdw blurRad="38100" dist="38100" dir="2700000" algn="tl">
                    <a:srgbClr val="000000">
                      <a:alpha val="43137"/>
                    </a:srgbClr>
                  </a:outerShdw>
                </a:effectLst>
              </a:rPr>
              <a:t> </a:t>
            </a:r>
            <a:r>
              <a:rPr lang="it-IT" dirty="0" smtClean="0"/>
              <a:t>c</a:t>
            </a:r>
            <a:r>
              <a:rPr lang="it-IT" dirty="0" smtClean="0">
                <a:ea typeface="Calibri"/>
                <a:cs typeface="Times New Roman"/>
              </a:rPr>
              <a:t>he prevede, tra l’altro:</a:t>
            </a:r>
          </a:p>
          <a:p>
            <a:pPr lvl="1"/>
            <a:r>
              <a:rPr lang="it-IT" dirty="0" smtClean="0">
                <a:ea typeface="Calibri"/>
                <a:cs typeface="Times New Roman"/>
              </a:rPr>
              <a:t>la </a:t>
            </a:r>
            <a:r>
              <a:rPr lang="it-IT" dirty="0">
                <a:ea typeface="Calibri"/>
                <a:cs typeface="Times New Roman"/>
              </a:rPr>
              <a:t>necessità di una </a:t>
            </a:r>
            <a:r>
              <a:rPr lang="it-IT" b="1" dirty="0" smtClean="0">
                <a:effectLst>
                  <a:outerShdw blurRad="38100" dist="38100" dir="2700000" algn="tl">
                    <a:srgbClr val="000000">
                      <a:alpha val="43137"/>
                    </a:srgbClr>
                  </a:outerShdw>
                </a:effectLst>
                <a:ea typeface="Calibri"/>
                <a:cs typeface="Times New Roman"/>
              </a:rPr>
              <a:t>autorizzazione preventiva</a:t>
            </a:r>
            <a:r>
              <a:rPr lang="it-IT" dirty="0" smtClean="0">
                <a:ea typeface="Calibri"/>
                <a:cs typeface="Times New Roman"/>
              </a:rPr>
              <a:t>, </a:t>
            </a:r>
          </a:p>
          <a:p>
            <a:pPr lvl="1"/>
            <a:r>
              <a:rPr lang="it-IT" dirty="0" smtClean="0">
                <a:ea typeface="Calibri"/>
                <a:cs typeface="Times New Roman"/>
              </a:rPr>
              <a:t>il </a:t>
            </a:r>
            <a:r>
              <a:rPr lang="it-IT" dirty="0">
                <a:ea typeface="Calibri"/>
                <a:cs typeface="Times New Roman"/>
              </a:rPr>
              <a:t>computo dell’importo del subcontratto, ai fini del </a:t>
            </a:r>
            <a:r>
              <a:rPr lang="it-IT" b="1" dirty="0">
                <a:effectLst>
                  <a:outerShdw blurRad="38100" dist="38100" dir="2700000" algn="tl">
                    <a:srgbClr val="000000">
                      <a:alpha val="43137"/>
                    </a:srgbClr>
                  </a:outerShdw>
                </a:effectLst>
                <a:ea typeface="Calibri"/>
                <a:cs typeface="Times New Roman"/>
              </a:rPr>
              <a:t>calcolo della quota subappaltata</a:t>
            </a:r>
            <a:r>
              <a:rPr lang="it-IT" dirty="0">
                <a:ea typeface="Calibri"/>
                <a:cs typeface="Times New Roman"/>
              </a:rPr>
              <a:t>, </a:t>
            </a:r>
            <a:endParaRPr lang="it-IT" dirty="0" smtClean="0">
              <a:ea typeface="Calibri"/>
              <a:cs typeface="Times New Roman"/>
            </a:endParaRPr>
          </a:p>
          <a:p>
            <a:pPr lvl="1"/>
            <a:r>
              <a:rPr lang="it-IT" dirty="0" smtClean="0">
                <a:ea typeface="Calibri"/>
                <a:cs typeface="Times New Roman"/>
              </a:rPr>
              <a:t>l’obbligo </a:t>
            </a:r>
            <a:r>
              <a:rPr lang="it-IT" dirty="0">
                <a:ea typeface="Calibri"/>
                <a:cs typeface="Times New Roman"/>
              </a:rPr>
              <a:t>di </a:t>
            </a:r>
            <a:r>
              <a:rPr lang="it-IT" b="1" dirty="0">
                <a:effectLst>
                  <a:outerShdw blurRad="38100" dist="38100" dir="2700000" algn="tl">
                    <a:srgbClr val="000000">
                      <a:alpha val="43137"/>
                    </a:srgbClr>
                  </a:outerShdw>
                </a:effectLst>
                <a:ea typeface="Calibri"/>
                <a:cs typeface="Times New Roman"/>
              </a:rPr>
              <a:t>pagamento diretto </a:t>
            </a:r>
            <a:r>
              <a:rPr lang="it-IT" dirty="0" smtClean="0">
                <a:ea typeface="Calibri"/>
                <a:cs typeface="Times New Roman"/>
              </a:rPr>
              <a:t>(se previsto). </a:t>
            </a:r>
          </a:p>
          <a:p>
            <a:pPr lvl="1"/>
            <a:r>
              <a:rPr lang="it-IT" dirty="0">
                <a:ea typeface="Calibri"/>
                <a:cs typeface="Times New Roman"/>
              </a:rPr>
              <a:t>la</a:t>
            </a:r>
            <a:r>
              <a:rPr lang="it-IT" b="1" dirty="0" smtClean="0">
                <a:ea typeface="Calibri"/>
                <a:cs typeface="Times New Roman"/>
              </a:rPr>
              <a:t> </a:t>
            </a:r>
            <a:r>
              <a:rPr lang="it-IT" b="1" dirty="0">
                <a:effectLst>
                  <a:outerShdw blurRad="38100" dist="38100" dir="2700000" algn="tl">
                    <a:srgbClr val="000000">
                      <a:alpha val="43137"/>
                    </a:srgbClr>
                  </a:outerShdw>
                </a:effectLst>
                <a:ea typeface="Calibri"/>
                <a:cs typeface="Times New Roman"/>
              </a:rPr>
              <a:t>responsabilità solidale dell’appaltatore</a:t>
            </a:r>
            <a:r>
              <a:rPr lang="it-IT" dirty="0">
                <a:ea typeface="Calibri"/>
                <a:cs typeface="Times New Roman"/>
              </a:rPr>
              <a:t>, assieme ad ogni altro effetto di legge, come la fattispecie penalmente rilevante del subappalto non </a:t>
            </a:r>
            <a:r>
              <a:rPr lang="it-IT" dirty="0" smtClean="0">
                <a:ea typeface="Calibri"/>
                <a:cs typeface="Times New Roman"/>
              </a:rPr>
              <a:t>autorizzato.</a:t>
            </a:r>
            <a:endParaRPr lang="it-IT" dirty="0">
              <a:ea typeface="Calibri"/>
              <a:cs typeface="Times New Roman"/>
            </a:endParaRPr>
          </a:p>
          <a:p>
            <a:endParaRPr lang="it-IT" dirty="0"/>
          </a:p>
        </p:txBody>
      </p:sp>
    </p:spTree>
    <p:extLst>
      <p:ext uri="{BB962C8B-B14F-4D97-AF65-F5344CB8AC3E}">
        <p14:creationId xmlns:p14="http://schemas.microsoft.com/office/powerpoint/2010/main" val="596447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ttangolo arrotondato 29"/>
          <p:cNvSpPr/>
          <p:nvPr/>
        </p:nvSpPr>
        <p:spPr>
          <a:xfrm>
            <a:off x="6732240" y="6026910"/>
            <a:ext cx="371626" cy="39428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it-IT" b="1" dirty="0" smtClean="0">
                <a:solidFill>
                  <a:srgbClr val="FF0000"/>
                </a:solidFill>
                <a:effectLst>
                  <a:outerShdw blurRad="38100" dist="38100" dir="2700000" algn="tl">
                    <a:srgbClr val="000000">
                      <a:alpha val="43137"/>
                    </a:srgbClr>
                  </a:outerShdw>
                </a:effectLst>
              </a:rPr>
              <a:t>b</a:t>
            </a:r>
            <a:endParaRPr lang="it-IT" b="1" dirty="0">
              <a:solidFill>
                <a:srgbClr val="FF0000"/>
              </a:solidFill>
              <a:effectLst>
                <a:outerShdw blurRad="38100" dist="38100" dir="2700000" algn="tl">
                  <a:srgbClr val="000000">
                    <a:alpha val="43137"/>
                  </a:srgbClr>
                </a:outerShdw>
              </a:effectLst>
            </a:endParaRPr>
          </a:p>
        </p:txBody>
      </p:sp>
      <p:sp>
        <p:nvSpPr>
          <p:cNvPr id="2" name="Titolo 1"/>
          <p:cNvSpPr>
            <a:spLocks noGrp="1"/>
          </p:cNvSpPr>
          <p:nvPr>
            <p:ph type="title"/>
          </p:nvPr>
        </p:nvSpPr>
        <p:spPr/>
        <p:txBody>
          <a:bodyPr/>
          <a:lstStyle/>
          <a:p>
            <a:pPr>
              <a:lnSpc>
                <a:spcPct val="100000"/>
              </a:lnSpc>
            </a:pPr>
            <a:r>
              <a:rPr lang="it-IT" i="1" dirty="0" smtClean="0">
                <a:latin typeface="+mn-lt"/>
              </a:rPr>
              <a:t>Subcontratti assimilabili al subappalto</a:t>
            </a:r>
            <a:endParaRPr lang="it-IT" dirty="0">
              <a:latin typeface="+mn-lt"/>
            </a:endParaRPr>
          </a:p>
        </p:txBody>
      </p:sp>
      <p:sp>
        <p:nvSpPr>
          <p:cNvPr id="3" name="Segnaposto contenuto 2"/>
          <p:cNvSpPr>
            <a:spLocks noGrp="1"/>
          </p:cNvSpPr>
          <p:nvPr>
            <p:ph idx="1"/>
          </p:nvPr>
        </p:nvSpPr>
        <p:spPr>
          <a:xfrm>
            <a:off x="457200" y="1412776"/>
            <a:ext cx="8229600" cy="1152128"/>
          </a:xfrm>
        </p:spPr>
        <p:txBody>
          <a:bodyPr>
            <a:noAutofit/>
          </a:bodyPr>
          <a:lstStyle/>
          <a:p>
            <a:pPr>
              <a:lnSpc>
                <a:spcPct val="110000"/>
              </a:lnSpc>
            </a:pPr>
            <a:r>
              <a:rPr lang="it-IT" sz="1950" b="1" dirty="0" smtClean="0">
                <a:effectLst>
                  <a:outerShdw blurRad="38100" dist="38100" dir="2700000" algn="tl">
                    <a:srgbClr val="000000">
                      <a:alpha val="43137"/>
                    </a:srgbClr>
                  </a:outerShdw>
                </a:effectLst>
              </a:rPr>
              <a:t>E’ assimilabile </a:t>
            </a:r>
            <a:r>
              <a:rPr lang="it-IT" sz="1950" dirty="0"/>
              <a:t>al subappalto </a:t>
            </a:r>
            <a:r>
              <a:rPr lang="it-IT" sz="1950" dirty="0" smtClean="0"/>
              <a:t>(art</a:t>
            </a:r>
            <a:r>
              <a:rPr lang="it-IT" sz="1950" dirty="0"/>
              <a:t>. 105, co. </a:t>
            </a:r>
            <a:r>
              <a:rPr lang="it-IT" sz="1950" dirty="0" smtClean="0"/>
              <a:t>2),</a:t>
            </a:r>
            <a:r>
              <a:rPr lang="it-IT" sz="1950" i="1" dirty="0" smtClean="0"/>
              <a:t> </a:t>
            </a:r>
            <a:r>
              <a:rPr lang="it-IT" sz="1950" dirty="0" smtClean="0"/>
              <a:t>qualsiasi </a:t>
            </a:r>
            <a:r>
              <a:rPr lang="it-IT" sz="1950" dirty="0"/>
              <a:t>contratto avente ad oggetto attività ovunque espletate che </a:t>
            </a:r>
            <a:r>
              <a:rPr lang="it-IT" sz="1950" dirty="0" smtClean="0"/>
              <a:t>richiede </a:t>
            </a:r>
            <a:r>
              <a:rPr lang="it-IT" sz="1950" dirty="0"/>
              <a:t>l'impiego di </a:t>
            </a:r>
            <a:r>
              <a:rPr lang="it-IT" sz="1950" dirty="0" smtClean="0"/>
              <a:t>manodopera, quali le </a:t>
            </a:r>
            <a:r>
              <a:rPr lang="it-IT" sz="1950" b="1" dirty="0" smtClean="0">
                <a:solidFill>
                  <a:srgbClr val="FF0000"/>
                </a:solidFill>
                <a:effectLst>
                  <a:outerShdw blurRad="38100" dist="38100" dir="2700000" algn="tl">
                    <a:srgbClr val="000000">
                      <a:alpha val="43137"/>
                    </a:srgbClr>
                  </a:outerShdw>
                </a:effectLst>
              </a:rPr>
              <a:t>FORNITURE CON POSA IN OPERA</a:t>
            </a:r>
            <a:r>
              <a:rPr lang="it-IT" sz="1950" dirty="0" smtClean="0">
                <a:solidFill>
                  <a:srgbClr val="FF0000"/>
                </a:solidFill>
                <a:effectLst>
                  <a:outerShdw blurRad="38100" dist="38100" dir="2700000" algn="tl">
                    <a:srgbClr val="000000">
                      <a:alpha val="43137"/>
                    </a:srgbClr>
                  </a:outerShdw>
                </a:effectLst>
              </a:rPr>
              <a:t> </a:t>
            </a:r>
            <a:r>
              <a:rPr lang="it-IT" sz="1950" dirty="0" smtClean="0"/>
              <a:t>e </a:t>
            </a:r>
            <a:r>
              <a:rPr lang="it-IT" sz="1950" b="1" dirty="0"/>
              <a:t>i </a:t>
            </a:r>
            <a:r>
              <a:rPr lang="it-IT" sz="1950" b="1" dirty="0" smtClean="0">
                <a:solidFill>
                  <a:srgbClr val="FF0000"/>
                </a:solidFill>
                <a:effectLst>
                  <a:outerShdw blurRad="38100" dist="38100" dir="2700000" algn="tl">
                    <a:srgbClr val="000000">
                      <a:alpha val="43137"/>
                    </a:srgbClr>
                  </a:outerShdw>
                </a:effectLst>
              </a:rPr>
              <a:t>NOLI A CALDO</a:t>
            </a:r>
            <a:r>
              <a:rPr lang="it-IT" sz="1950" dirty="0" smtClean="0"/>
              <a:t>:</a:t>
            </a:r>
            <a:r>
              <a:rPr lang="it-IT" sz="1900" dirty="0"/>
              <a:t> </a:t>
            </a:r>
          </a:p>
        </p:txBody>
      </p:sp>
      <p:sp>
        <p:nvSpPr>
          <p:cNvPr id="5" name="Rettangolo arrotondato 4"/>
          <p:cNvSpPr/>
          <p:nvPr/>
        </p:nvSpPr>
        <p:spPr>
          <a:xfrm>
            <a:off x="1259632" y="2564904"/>
            <a:ext cx="5976664" cy="64807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lvl="2" algn="just"/>
            <a:r>
              <a:rPr lang="it-IT" sz="2000" dirty="0"/>
              <a:t>se singolarmente di importo </a:t>
            </a:r>
            <a:r>
              <a:rPr lang="it-IT" sz="2000" b="1" dirty="0" smtClean="0"/>
              <a:t>&gt; </a:t>
            </a:r>
            <a:r>
              <a:rPr lang="it-IT" sz="2000" b="1" dirty="0"/>
              <a:t>2% </a:t>
            </a:r>
            <a:r>
              <a:rPr lang="it-IT" sz="2000" dirty="0"/>
              <a:t>dell'importo delle prestazioni affidate o di importo </a:t>
            </a:r>
            <a:r>
              <a:rPr lang="it-IT" sz="2000" b="1" dirty="0" smtClean="0"/>
              <a:t>&gt; </a:t>
            </a:r>
            <a:r>
              <a:rPr lang="it-IT" sz="2000" b="1" dirty="0"/>
              <a:t>100.000 euro</a:t>
            </a:r>
            <a:r>
              <a:rPr lang="it-IT" sz="2000" dirty="0"/>
              <a:t> … </a:t>
            </a:r>
            <a:r>
              <a:rPr lang="it-IT" sz="2000" b="1" dirty="0"/>
              <a:t>e</a:t>
            </a:r>
            <a:r>
              <a:rPr lang="it-IT" sz="2000" dirty="0"/>
              <a:t> </a:t>
            </a:r>
            <a:r>
              <a:rPr lang="it-IT" sz="2000" dirty="0" smtClean="0"/>
              <a:t>(?)</a:t>
            </a:r>
            <a:endParaRPr lang="it-IT" sz="2000" dirty="0"/>
          </a:p>
        </p:txBody>
      </p:sp>
      <p:sp>
        <p:nvSpPr>
          <p:cNvPr id="6" name="Rettangolo arrotondato 5"/>
          <p:cNvSpPr/>
          <p:nvPr/>
        </p:nvSpPr>
        <p:spPr>
          <a:xfrm>
            <a:off x="7191304" y="2564904"/>
            <a:ext cx="1629168" cy="64807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t-IT" sz="2000" b="1" dirty="0">
                <a:solidFill>
                  <a:srgbClr val="FF0000"/>
                </a:solidFill>
                <a:effectLst>
                  <a:outerShdw blurRad="38100" dist="38100" dir="2700000" algn="tl">
                    <a:srgbClr val="000000">
                      <a:alpha val="43137"/>
                    </a:srgbClr>
                  </a:outerShdw>
                </a:effectLst>
              </a:rPr>
              <a:t>Requisito </a:t>
            </a:r>
            <a:r>
              <a:rPr lang="it-IT" sz="2000" b="1" dirty="0" smtClean="0">
                <a:solidFill>
                  <a:srgbClr val="FF0000"/>
                </a:solidFill>
                <a:effectLst>
                  <a:outerShdw blurRad="38100" dist="38100" dir="2700000" algn="tl">
                    <a:srgbClr val="000000">
                      <a:alpha val="43137"/>
                    </a:srgbClr>
                  </a:outerShdw>
                </a:effectLst>
              </a:rPr>
              <a:t>quantitativo</a:t>
            </a:r>
            <a:endParaRPr lang="it-IT" sz="2000" b="1" dirty="0">
              <a:solidFill>
                <a:srgbClr val="FF0000"/>
              </a:solidFill>
              <a:effectLst>
                <a:outerShdw blurRad="38100" dist="38100" dir="2700000" algn="tl">
                  <a:srgbClr val="000000">
                    <a:alpha val="43137"/>
                  </a:srgbClr>
                </a:outerShdw>
              </a:effectLst>
            </a:endParaRPr>
          </a:p>
        </p:txBody>
      </p:sp>
      <p:sp>
        <p:nvSpPr>
          <p:cNvPr id="7" name="Rettangolo arrotondato 6"/>
          <p:cNvSpPr/>
          <p:nvPr/>
        </p:nvSpPr>
        <p:spPr>
          <a:xfrm>
            <a:off x="1259632" y="4354853"/>
            <a:ext cx="1656184"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effectLst>
                  <a:outerShdw blurRad="38100" dist="38100" dir="2700000" algn="tl">
                    <a:srgbClr val="000000">
                      <a:alpha val="43137"/>
                    </a:srgbClr>
                  </a:outerShdw>
                </a:effectLst>
              </a:rPr>
              <a:t>E’ subappalto se </a:t>
            </a:r>
            <a:endParaRPr lang="it-IT" dirty="0">
              <a:effectLst>
                <a:outerShdw blurRad="38100" dist="38100" dir="2700000" algn="tl">
                  <a:srgbClr val="000000">
                    <a:alpha val="43137"/>
                  </a:srgbClr>
                </a:outerShdw>
              </a:effectLst>
            </a:endParaRPr>
          </a:p>
        </p:txBody>
      </p:sp>
      <p:sp>
        <p:nvSpPr>
          <p:cNvPr id="9" name="Rettangolo arrotondato 8"/>
          <p:cNvSpPr/>
          <p:nvPr/>
        </p:nvSpPr>
        <p:spPr>
          <a:xfrm>
            <a:off x="1259632" y="3501008"/>
            <a:ext cx="5976664" cy="64807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it-IT" sz="2000" dirty="0"/>
              <a:t>qualora l'</a:t>
            </a:r>
            <a:r>
              <a:rPr lang="it-IT" sz="2000" b="1" dirty="0"/>
              <a:t>incidenza del costo della manodopera </a:t>
            </a:r>
            <a:r>
              <a:rPr lang="it-IT" sz="2000" dirty="0"/>
              <a:t>e del personale </a:t>
            </a:r>
            <a:r>
              <a:rPr lang="it-IT" sz="2000" dirty="0" smtClean="0"/>
              <a:t>sia </a:t>
            </a:r>
            <a:r>
              <a:rPr lang="it-IT" sz="2000" b="1" dirty="0"/>
              <a:t>&gt; 50%</a:t>
            </a:r>
            <a:r>
              <a:rPr lang="it-IT" sz="2000" dirty="0"/>
              <a:t> dell'importo del </a:t>
            </a:r>
            <a:r>
              <a:rPr lang="it-IT" sz="2000" dirty="0" smtClean="0"/>
              <a:t>contratto </a:t>
            </a:r>
            <a:endParaRPr lang="it-IT" sz="2000" dirty="0"/>
          </a:p>
        </p:txBody>
      </p:sp>
      <p:sp>
        <p:nvSpPr>
          <p:cNvPr id="10" name="Rettangolo arrotondato 9"/>
          <p:cNvSpPr/>
          <p:nvPr/>
        </p:nvSpPr>
        <p:spPr>
          <a:xfrm>
            <a:off x="7191304" y="3501007"/>
            <a:ext cx="1629168" cy="64807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it-IT" sz="2000" b="1" dirty="0" smtClean="0">
                <a:solidFill>
                  <a:srgbClr val="FF0000"/>
                </a:solidFill>
                <a:effectLst>
                  <a:outerShdw blurRad="38100" dist="38100" dir="2700000" algn="tl">
                    <a:srgbClr val="000000">
                      <a:alpha val="43137"/>
                    </a:srgbClr>
                  </a:outerShdw>
                </a:effectLst>
              </a:rPr>
              <a:t>Requisito qualitativo</a:t>
            </a:r>
            <a:endParaRPr lang="it-IT" sz="2000" b="1" dirty="0">
              <a:solidFill>
                <a:srgbClr val="FF0000"/>
              </a:solidFill>
              <a:effectLst>
                <a:outerShdw blurRad="38100" dist="38100" dir="2700000" algn="tl">
                  <a:srgbClr val="000000">
                    <a:alpha val="43137"/>
                  </a:srgbClr>
                </a:outerShdw>
              </a:effectLst>
            </a:endParaRPr>
          </a:p>
        </p:txBody>
      </p:sp>
      <p:sp>
        <p:nvSpPr>
          <p:cNvPr id="11" name="Rettangolo arrotondato 10"/>
          <p:cNvSpPr/>
          <p:nvPr/>
        </p:nvSpPr>
        <p:spPr>
          <a:xfrm>
            <a:off x="971600" y="2691800"/>
            <a:ext cx="371626" cy="39428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t-IT" b="1" dirty="0" smtClean="0">
                <a:solidFill>
                  <a:srgbClr val="FF0000"/>
                </a:solidFill>
                <a:effectLst>
                  <a:outerShdw blurRad="38100" dist="38100" dir="2700000" algn="tl">
                    <a:srgbClr val="000000">
                      <a:alpha val="43137"/>
                    </a:srgbClr>
                  </a:outerShdw>
                </a:effectLst>
              </a:rPr>
              <a:t>a</a:t>
            </a:r>
            <a:endParaRPr lang="it-IT" b="1" dirty="0">
              <a:solidFill>
                <a:srgbClr val="FF0000"/>
              </a:solidFill>
              <a:effectLst>
                <a:outerShdw blurRad="38100" dist="38100" dir="2700000" algn="tl">
                  <a:srgbClr val="000000">
                    <a:alpha val="43137"/>
                  </a:srgbClr>
                </a:outerShdw>
              </a:effectLst>
            </a:endParaRPr>
          </a:p>
        </p:txBody>
      </p:sp>
      <p:sp>
        <p:nvSpPr>
          <p:cNvPr id="8" name="Rettangolo arrotondato 7"/>
          <p:cNvSpPr/>
          <p:nvPr/>
        </p:nvSpPr>
        <p:spPr>
          <a:xfrm>
            <a:off x="971600" y="3627904"/>
            <a:ext cx="371626" cy="39428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it-IT" b="1" dirty="0" smtClean="0">
                <a:solidFill>
                  <a:srgbClr val="FF0000"/>
                </a:solidFill>
                <a:effectLst>
                  <a:outerShdw blurRad="38100" dist="38100" dir="2700000" algn="tl">
                    <a:srgbClr val="000000">
                      <a:alpha val="43137"/>
                    </a:srgbClr>
                  </a:outerShdw>
                </a:effectLst>
              </a:rPr>
              <a:t>b</a:t>
            </a:r>
            <a:endParaRPr lang="it-IT" b="1" dirty="0">
              <a:solidFill>
                <a:srgbClr val="FF0000"/>
              </a:solidFill>
              <a:effectLst>
                <a:outerShdw blurRad="38100" dist="38100" dir="2700000" algn="tl">
                  <a:srgbClr val="000000">
                    <a:alpha val="43137"/>
                  </a:srgbClr>
                </a:outerShdw>
              </a:effectLst>
            </a:endParaRPr>
          </a:p>
        </p:txBody>
      </p:sp>
      <p:sp>
        <p:nvSpPr>
          <p:cNvPr id="12" name="Rettangolo arrotondato 11"/>
          <p:cNvSpPr/>
          <p:nvPr/>
        </p:nvSpPr>
        <p:spPr>
          <a:xfrm>
            <a:off x="5580112" y="4293096"/>
            <a:ext cx="1656184"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effectLst>
                  <a:outerShdw blurRad="38100" dist="38100" dir="2700000" algn="tl">
                    <a:srgbClr val="000000">
                      <a:alpha val="43137"/>
                    </a:srgbClr>
                  </a:outerShdw>
                </a:effectLst>
              </a:rPr>
              <a:t>Non è subappalto</a:t>
            </a:r>
            <a:endParaRPr lang="it-IT" dirty="0">
              <a:effectLst>
                <a:outerShdw blurRad="38100" dist="38100" dir="2700000" algn="tl">
                  <a:srgbClr val="000000">
                    <a:alpha val="43137"/>
                  </a:srgbClr>
                </a:outerShdw>
              </a:effectLst>
            </a:endParaRPr>
          </a:p>
        </p:txBody>
      </p:sp>
      <p:sp>
        <p:nvSpPr>
          <p:cNvPr id="13" name="Rettangolo arrotondato 12"/>
          <p:cNvSpPr/>
          <p:nvPr/>
        </p:nvSpPr>
        <p:spPr>
          <a:xfrm>
            <a:off x="1608086" y="5013176"/>
            <a:ext cx="371626" cy="39428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t-IT" b="1" dirty="0" smtClean="0">
                <a:solidFill>
                  <a:srgbClr val="FF0000"/>
                </a:solidFill>
                <a:effectLst>
                  <a:outerShdw blurRad="38100" dist="38100" dir="2700000" algn="tl">
                    <a:srgbClr val="000000">
                      <a:alpha val="43137"/>
                    </a:srgbClr>
                  </a:outerShdw>
                </a:effectLst>
              </a:rPr>
              <a:t>a</a:t>
            </a:r>
            <a:endParaRPr lang="it-IT" b="1" dirty="0">
              <a:solidFill>
                <a:srgbClr val="FF0000"/>
              </a:solidFill>
              <a:effectLst>
                <a:outerShdw blurRad="38100" dist="38100" dir="2700000" algn="tl">
                  <a:srgbClr val="000000">
                    <a:alpha val="43137"/>
                  </a:srgbClr>
                </a:outerShdw>
              </a:effectLst>
            </a:endParaRPr>
          </a:p>
        </p:txBody>
      </p:sp>
      <p:sp>
        <p:nvSpPr>
          <p:cNvPr id="14" name="Rettangolo arrotondato 13"/>
          <p:cNvSpPr/>
          <p:nvPr/>
        </p:nvSpPr>
        <p:spPr>
          <a:xfrm>
            <a:off x="2483768" y="5013176"/>
            <a:ext cx="371626" cy="39428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it-IT" b="1" dirty="0" smtClean="0">
                <a:solidFill>
                  <a:srgbClr val="FF0000"/>
                </a:solidFill>
                <a:effectLst>
                  <a:outerShdw blurRad="38100" dist="38100" dir="2700000" algn="tl">
                    <a:srgbClr val="000000">
                      <a:alpha val="43137"/>
                    </a:srgbClr>
                  </a:outerShdw>
                </a:effectLst>
              </a:rPr>
              <a:t>b</a:t>
            </a:r>
            <a:endParaRPr lang="it-IT" b="1" dirty="0">
              <a:solidFill>
                <a:srgbClr val="FF0000"/>
              </a:solidFill>
              <a:effectLst>
                <a:outerShdw blurRad="38100" dist="38100" dir="2700000" algn="tl">
                  <a:srgbClr val="000000">
                    <a:alpha val="43137"/>
                  </a:srgbClr>
                </a:outerShdw>
              </a:effectLst>
            </a:endParaRPr>
          </a:p>
        </p:txBody>
      </p:sp>
      <p:sp>
        <p:nvSpPr>
          <p:cNvPr id="15" name="Rettangolo arrotondato 14"/>
          <p:cNvSpPr/>
          <p:nvPr/>
        </p:nvSpPr>
        <p:spPr>
          <a:xfrm>
            <a:off x="5940152" y="5505949"/>
            <a:ext cx="371626" cy="39428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t-IT" b="1" dirty="0" smtClean="0">
                <a:solidFill>
                  <a:srgbClr val="FF0000"/>
                </a:solidFill>
                <a:effectLst>
                  <a:outerShdw blurRad="38100" dist="38100" dir="2700000" algn="tl">
                    <a:srgbClr val="000000">
                      <a:alpha val="43137"/>
                    </a:srgbClr>
                  </a:outerShdw>
                </a:effectLst>
              </a:rPr>
              <a:t>a</a:t>
            </a:r>
            <a:endParaRPr lang="it-IT" b="1" dirty="0">
              <a:solidFill>
                <a:srgbClr val="FF0000"/>
              </a:solidFill>
              <a:effectLst>
                <a:outerShdw blurRad="38100" dist="38100" dir="2700000" algn="tl">
                  <a:srgbClr val="000000">
                    <a:alpha val="43137"/>
                  </a:srgbClr>
                </a:outerShdw>
              </a:effectLst>
            </a:endParaRPr>
          </a:p>
        </p:txBody>
      </p:sp>
      <p:sp>
        <p:nvSpPr>
          <p:cNvPr id="16" name="Rettangolo arrotondato 15"/>
          <p:cNvSpPr/>
          <p:nvPr/>
        </p:nvSpPr>
        <p:spPr>
          <a:xfrm>
            <a:off x="5940152" y="6026910"/>
            <a:ext cx="371626" cy="39428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t-IT" b="1" dirty="0" smtClean="0">
                <a:solidFill>
                  <a:srgbClr val="FF0000"/>
                </a:solidFill>
                <a:effectLst>
                  <a:outerShdw blurRad="38100" dist="38100" dir="2700000" algn="tl">
                    <a:srgbClr val="000000">
                      <a:alpha val="43137"/>
                    </a:srgbClr>
                  </a:outerShdw>
                </a:effectLst>
              </a:rPr>
              <a:t>a</a:t>
            </a:r>
            <a:endParaRPr lang="it-IT" b="1" dirty="0">
              <a:solidFill>
                <a:srgbClr val="FF0000"/>
              </a:solidFill>
              <a:effectLst>
                <a:outerShdw blurRad="38100" dist="38100" dir="2700000" algn="tl">
                  <a:srgbClr val="000000">
                    <a:alpha val="43137"/>
                  </a:srgbClr>
                </a:outerShdw>
              </a:effectLst>
            </a:endParaRPr>
          </a:p>
        </p:txBody>
      </p:sp>
      <p:sp>
        <p:nvSpPr>
          <p:cNvPr id="17" name="Rettangolo arrotondato 16"/>
          <p:cNvSpPr/>
          <p:nvPr/>
        </p:nvSpPr>
        <p:spPr>
          <a:xfrm>
            <a:off x="5940152" y="5013176"/>
            <a:ext cx="371626" cy="39428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t-IT" b="1" dirty="0" smtClean="0">
                <a:solidFill>
                  <a:srgbClr val="FF0000"/>
                </a:solidFill>
                <a:effectLst>
                  <a:outerShdw blurRad="38100" dist="38100" dir="2700000" algn="tl">
                    <a:srgbClr val="000000">
                      <a:alpha val="43137"/>
                    </a:srgbClr>
                  </a:outerShdw>
                </a:effectLst>
              </a:rPr>
              <a:t>a</a:t>
            </a:r>
            <a:endParaRPr lang="it-IT" b="1" dirty="0">
              <a:solidFill>
                <a:srgbClr val="FF0000"/>
              </a:solidFill>
              <a:effectLst>
                <a:outerShdw blurRad="38100" dist="38100" dir="2700000" algn="tl">
                  <a:srgbClr val="000000">
                    <a:alpha val="43137"/>
                  </a:srgbClr>
                </a:outerShdw>
              </a:effectLst>
            </a:endParaRPr>
          </a:p>
        </p:txBody>
      </p:sp>
      <p:sp>
        <p:nvSpPr>
          <p:cNvPr id="18" name="Rettangolo arrotondato 17"/>
          <p:cNvSpPr/>
          <p:nvPr/>
        </p:nvSpPr>
        <p:spPr>
          <a:xfrm>
            <a:off x="6732240" y="5517232"/>
            <a:ext cx="371626" cy="39428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it-IT" b="1" dirty="0" smtClean="0">
                <a:solidFill>
                  <a:srgbClr val="FF0000"/>
                </a:solidFill>
                <a:effectLst>
                  <a:outerShdw blurRad="38100" dist="38100" dir="2700000" algn="tl">
                    <a:srgbClr val="000000">
                      <a:alpha val="43137"/>
                    </a:srgbClr>
                  </a:outerShdw>
                </a:effectLst>
              </a:rPr>
              <a:t>b</a:t>
            </a:r>
            <a:endParaRPr lang="it-IT" b="1" dirty="0">
              <a:solidFill>
                <a:srgbClr val="FF0000"/>
              </a:solidFill>
              <a:effectLst>
                <a:outerShdw blurRad="38100" dist="38100" dir="2700000" algn="tl">
                  <a:srgbClr val="000000">
                    <a:alpha val="43137"/>
                  </a:srgbClr>
                </a:outerShdw>
              </a:effectLst>
            </a:endParaRPr>
          </a:p>
        </p:txBody>
      </p:sp>
      <p:sp>
        <p:nvSpPr>
          <p:cNvPr id="19" name="Rettangolo arrotondato 18"/>
          <p:cNvSpPr/>
          <p:nvPr/>
        </p:nvSpPr>
        <p:spPr>
          <a:xfrm>
            <a:off x="6732240" y="5013176"/>
            <a:ext cx="371626" cy="39428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it-IT" b="1" dirty="0" smtClean="0">
                <a:solidFill>
                  <a:srgbClr val="FF0000"/>
                </a:solidFill>
                <a:effectLst>
                  <a:outerShdw blurRad="38100" dist="38100" dir="2700000" algn="tl">
                    <a:srgbClr val="000000">
                      <a:alpha val="43137"/>
                    </a:srgbClr>
                  </a:outerShdw>
                </a:effectLst>
              </a:rPr>
              <a:t>b</a:t>
            </a:r>
            <a:endParaRPr lang="it-IT" b="1" dirty="0">
              <a:solidFill>
                <a:srgbClr val="FF0000"/>
              </a:solidFill>
              <a:effectLst>
                <a:outerShdw blurRad="38100" dist="38100" dir="2700000" algn="tl">
                  <a:srgbClr val="000000">
                    <a:alpha val="43137"/>
                  </a:srgbClr>
                </a:outerShdw>
              </a:effectLst>
            </a:endParaRPr>
          </a:p>
        </p:txBody>
      </p:sp>
      <p:sp>
        <p:nvSpPr>
          <p:cNvPr id="20" name="Croce 19"/>
          <p:cNvSpPr/>
          <p:nvPr/>
        </p:nvSpPr>
        <p:spPr>
          <a:xfrm>
            <a:off x="2051720" y="5013176"/>
            <a:ext cx="351922" cy="378256"/>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Triangolo isoscele 20"/>
          <p:cNvSpPr/>
          <p:nvPr/>
        </p:nvSpPr>
        <p:spPr>
          <a:xfrm rot="5400000">
            <a:off x="1267964" y="5076852"/>
            <a:ext cx="180477" cy="197141"/>
          </a:xfrm>
          <a:prstGeom prst="triangl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dirty="0"/>
          </a:p>
        </p:txBody>
      </p:sp>
      <p:sp>
        <p:nvSpPr>
          <p:cNvPr id="22" name="Triangolo isoscele 21"/>
          <p:cNvSpPr/>
          <p:nvPr/>
        </p:nvSpPr>
        <p:spPr>
          <a:xfrm rot="5400000">
            <a:off x="5588444" y="6105700"/>
            <a:ext cx="180477" cy="197141"/>
          </a:xfrm>
          <a:prstGeom prst="triangl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dirty="0"/>
          </a:p>
        </p:txBody>
      </p:sp>
      <p:sp>
        <p:nvSpPr>
          <p:cNvPr id="23" name="Triangolo isoscele 22"/>
          <p:cNvSpPr/>
          <p:nvPr/>
        </p:nvSpPr>
        <p:spPr>
          <a:xfrm rot="5400000">
            <a:off x="5588444" y="5604519"/>
            <a:ext cx="180477" cy="197141"/>
          </a:xfrm>
          <a:prstGeom prst="triangl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dirty="0"/>
          </a:p>
        </p:txBody>
      </p:sp>
      <p:sp>
        <p:nvSpPr>
          <p:cNvPr id="24" name="Triangolo isoscele 23"/>
          <p:cNvSpPr/>
          <p:nvPr/>
        </p:nvSpPr>
        <p:spPr>
          <a:xfrm rot="5400000">
            <a:off x="5588444" y="5112399"/>
            <a:ext cx="180477" cy="197141"/>
          </a:xfrm>
          <a:prstGeom prst="triangl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dirty="0"/>
          </a:p>
        </p:txBody>
      </p:sp>
      <p:sp>
        <p:nvSpPr>
          <p:cNvPr id="26" name="Per 25"/>
          <p:cNvSpPr/>
          <p:nvPr/>
        </p:nvSpPr>
        <p:spPr>
          <a:xfrm>
            <a:off x="6666025" y="4996155"/>
            <a:ext cx="504056" cy="509678"/>
          </a:xfrm>
          <a:prstGeom prst="mathMultiply">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Per 26"/>
          <p:cNvSpPr/>
          <p:nvPr/>
        </p:nvSpPr>
        <p:spPr>
          <a:xfrm rot="4888887">
            <a:off x="5830287" y="5422947"/>
            <a:ext cx="591356" cy="582848"/>
          </a:xfrm>
          <a:prstGeom prst="mathMultiply">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Per 27"/>
          <p:cNvSpPr/>
          <p:nvPr/>
        </p:nvSpPr>
        <p:spPr>
          <a:xfrm rot="5138569">
            <a:off x="6666025" y="5984498"/>
            <a:ext cx="504056" cy="509678"/>
          </a:xfrm>
          <a:prstGeom prst="mathMultiply">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Per 28"/>
          <p:cNvSpPr/>
          <p:nvPr/>
        </p:nvSpPr>
        <p:spPr>
          <a:xfrm rot="16200000">
            <a:off x="5916810" y="6024099"/>
            <a:ext cx="504056" cy="509678"/>
          </a:xfrm>
          <a:prstGeom prst="mathMultiply">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Rettangolo 30"/>
          <p:cNvSpPr/>
          <p:nvPr/>
        </p:nvSpPr>
        <p:spPr>
          <a:xfrm>
            <a:off x="971600" y="5841732"/>
            <a:ext cx="4355976" cy="646331"/>
          </a:xfrm>
          <a:prstGeom prst="rect">
            <a:avLst/>
          </a:prstGeom>
        </p:spPr>
        <p:txBody>
          <a:bodyPr wrap="square">
            <a:spAutoFit/>
          </a:bodyPr>
          <a:lstStyle/>
          <a:p>
            <a:r>
              <a:rPr lang="it-IT" i="1" dirty="0">
                <a:latin typeface="+mn-lt"/>
              </a:rPr>
              <a:t>Esempio: fornitura con posa in opera di </a:t>
            </a:r>
            <a:r>
              <a:rPr lang="it-IT" i="1" dirty="0" smtClean="0">
                <a:latin typeface="+mn-lt"/>
              </a:rPr>
              <a:t>serramenti, costruiti in serie.</a:t>
            </a:r>
            <a:endParaRPr lang="it-IT" i="1" dirty="0">
              <a:latin typeface="+mn-lt"/>
            </a:endParaRPr>
          </a:p>
        </p:txBody>
      </p:sp>
    </p:spTree>
    <p:extLst>
      <p:ext uri="{BB962C8B-B14F-4D97-AF65-F5344CB8AC3E}">
        <p14:creationId xmlns:p14="http://schemas.microsoft.com/office/powerpoint/2010/main" val="3281594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childTnLst>
                          </p:cTn>
                        </p:par>
                        <p:par>
                          <p:cTn id="42" fill="hold">
                            <p:stCondLst>
                              <p:cond delay="1500"/>
                            </p:stCondLst>
                            <p:childTnLst>
                              <p:par>
                                <p:cTn id="43" presetID="10" presetClass="entr" presetSubtype="0"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500"/>
                                        <p:tgtEl>
                                          <p:spTgt spid="20"/>
                                        </p:tgtEl>
                                      </p:cBhvr>
                                    </p:animEffect>
                                  </p:childTnLst>
                                </p:cTn>
                              </p:par>
                            </p:childTnLst>
                          </p:cTn>
                        </p:par>
                        <p:par>
                          <p:cTn id="46" fill="hold">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500"/>
                                        <p:tgtEl>
                                          <p:spTgt spid="1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500"/>
                                        <p:tgtEl>
                                          <p:spTgt spid="12"/>
                                        </p:tgtEl>
                                      </p:cBhvr>
                                    </p:animEffect>
                                  </p:childTnLst>
                                </p:cTn>
                              </p:par>
                            </p:childTnLst>
                          </p:cTn>
                        </p:par>
                        <p:par>
                          <p:cTn id="55" fill="hold">
                            <p:stCondLst>
                              <p:cond delay="500"/>
                            </p:stCondLst>
                            <p:childTnLst>
                              <p:par>
                                <p:cTn id="56" presetID="10" presetClass="entr" presetSubtype="0" fill="hold" grpId="0" nodeType="after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fade">
                                      <p:cBhvr>
                                        <p:cTn id="58" dur="500"/>
                                        <p:tgtEl>
                                          <p:spTgt spid="24"/>
                                        </p:tgtEl>
                                      </p:cBhvr>
                                    </p:animEffect>
                                  </p:childTnLst>
                                </p:cTn>
                              </p:par>
                            </p:childTnLst>
                          </p:cTn>
                        </p:par>
                        <p:par>
                          <p:cTn id="59" fill="hold">
                            <p:stCondLst>
                              <p:cond delay="1000"/>
                            </p:stCondLst>
                            <p:childTnLst>
                              <p:par>
                                <p:cTn id="60" presetID="10" presetClass="entr" presetSubtype="0" fill="hold" grpId="0" nodeType="after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500"/>
                                        <p:tgtEl>
                                          <p:spTgt spid="17"/>
                                        </p:tgtEl>
                                      </p:cBhvr>
                                    </p:animEffect>
                                  </p:childTnLst>
                                </p:cTn>
                              </p:par>
                            </p:childTnLst>
                          </p:cTn>
                        </p:par>
                        <p:par>
                          <p:cTn id="63" fill="hold">
                            <p:stCondLst>
                              <p:cond delay="1500"/>
                            </p:stCondLst>
                            <p:childTnLst>
                              <p:par>
                                <p:cTn id="64" presetID="10" presetClass="entr" presetSubtype="0" fill="hold" grpId="0" nodeType="after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fade">
                                      <p:cBhvr>
                                        <p:cTn id="66" dur="500"/>
                                        <p:tgtEl>
                                          <p:spTgt spid="19"/>
                                        </p:tgtEl>
                                      </p:cBhvr>
                                    </p:animEffect>
                                  </p:childTnLst>
                                </p:cTn>
                              </p:par>
                            </p:childTnLst>
                          </p:cTn>
                        </p:par>
                        <p:par>
                          <p:cTn id="67" fill="hold">
                            <p:stCondLst>
                              <p:cond delay="2000"/>
                            </p:stCondLst>
                            <p:childTnLst>
                              <p:par>
                                <p:cTn id="68" presetID="10" presetClass="entr" presetSubtype="0" fill="hold" grpId="0" nodeType="after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fade">
                                      <p:cBhvr>
                                        <p:cTn id="70" dur="500"/>
                                        <p:tgtEl>
                                          <p:spTgt spid="26"/>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fade">
                                      <p:cBhvr>
                                        <p:cTn id="75" dur="500"/>
                                        <p:tgtEl>
                                          <p:spTgt spid="23"/>
                                        </p:tgtEl>
                                      </p:cBhvr>
                                    </p:animEffect>
                                  </p:childTnLst>
                                </p:cTn>
                              </p:par>
                            </p:childTnLst>
                          </p:cTn>
                        </p:par>
                        <p:par>
                          <p:cTn id="76" fill="hold">
                            <p:stCondLst>
                              <p:cond delay="500"/>
                            </p:stCondLst>
                            <p:childTnLst>
                              <p:par>
                                <p:cTn id="77" presetID="10" presetClass="entr" presetSubtype="0" fill="hold" grpId="0" nodeType="after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fade">
                                      <p:cBhvr>
                                        <p:cTn id="79" dur="500"/>
                                        <p:tgtEl>
                                          <p:spTgt spid="15"/>
                                        </p:tgtEl>
                                      </p:cBhvr>
                                    </p:animEffect>
                                  </p:childTnLst>
                                </p:cTn>
                              </p:par>
                            </p:childTnLst>
                          </p:cTn>
                        </p:par>
                        <p:par>
                          <p:cTn id="80" fill="hold">
                            <p:stCondLst>
                              <p:cond delay="1000"/>
                            </p:stCondLst>
                            <p:childTnLst>
                              <p:par>
                                <p:cTn id="81" presetID="10" presetClass="entr" presetSubtype="0" fill="hold" grpId="0" nodeType="afterEffect">
                                  <p:stCondLst>
                                    <p:cond delay="0"/>
                                  </p:stCondLst>
                                  <p:childTnLst>
                                    <p:set>
                                      <p:cBhvr>
                                        <p:cTn id="82" dur="1" fill="hold">
                                          <p:stCondLst>
                                            <p:cond delay="0"/>
                                          </p:stCondLst>
                                        </p:cTn>
                                        <p:tgtEl>
                                          <p:spTgt spid="27"/>
                                        </p:tgtEl>
                                        <p:attrNameLst>
                                          <p:attrName>style.visibility</p:attrName>
                                        </p:attrNameLst>
                                      </p:cBhvr>
                                      <p:to>
                                        <p:strVal val="visible"/>
                                      </p:to>
                                    </p:set>
                                    <p:animEffect transition="in" filter="fade">
                                      <p:cBhvr>
                                        <p:cTn id="83" dur="500"/>
                                        <p:tgtEl>
                                          <p:spTgt spid="27"/>
                                        </p:tgtEl>
                                      </p:cBhvr>
                                    </p:animEffect>
                                  </p:childTnLst>
                                </p:cTn>
                              </p:par>
                            </p:childTnLst>
                          </p:cTn>
                        </p:par>
                        <p:par>
                          <p:cTn id="84" fill="hold">
                            <p:stCondLst>
                              <p:cond delay="1500"/>
                            </p:stCondLst>
                            <p:childTnLst>
                              <p:par>
                                <p:cTn id="85" presetID="10" presetClass="entr" presetSubtype="0" fill="hold" grpId="0" nodeType="after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fade">
                                      <p:cBhvr>
                                        <p:cTn id="87" dur="500"/>
                                        <p:tgtEl>
                                          <p:spTgt spid="18"/>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2"/>
                                        </p:tgtEl>
                                        <p:attrNameLst>
                                          <p:attrName>style.visibility</p:attrName>
                                        </p:attrNameLst>
                                      </p:cBhvr>
                                      <p:to>
                                        <p:strVal val="visible"/>
                                      </p:to>
                                    </p:set>
                                    <p:animEffect transition="in" filter="fade">
                                      <p:cBhvr>
                                        <p:cTn id="92" dur="500"/>
                                        <p:tgtEl>
                                          <p:spTgt spid="22"/>
                                        </p:tgtEl>
                                      </p:cBhvr>
                                    </p:animEffect>
                                  </p:childTnLst>
                                </p:cTn>
                              </p:par>
                            </p:childTnLst>
                          </p:cTn>
                        </p:par>
                        <p:par>
                          <p:cTn id="93" fill="hold">
                            <p:stCondLst>
                              <p:cond delay="500"/>
                            </p:stCondLst>
                            <p:childTnLst>
                              <p:par>
                                <p:cTn id="94" presetID="10" presetClass="entr" presetSubtype="0" fill="hold" grpId="0" nodeType="after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fade">
                                      <p:cBhvr>
                                        <p:cTn id="96" dur="500"/>
                                        <p:tgtEl>
                                          <p:spTgt spid="16"/>
                                        </p:tgtEl>
                                      </p:cBhvr>
                                    </p:animEffect>
                                  </p:childTnLst>
                                </p:cTn>
                              </p:par>
                            </p:childTnLst>
                          </p:cTn>
                        </p:par>
                        <p:par>
                          <p:cTn id="97" fill="hold">
                            <p:stCondLst>
                              <p:cond delay="1000"/>
                            </p:stCondLst>
                            <p:childTnLst>
                              <p:par>
                                <p:cTn id="98" presetID="10" presetClass="entr" presetSubtype="0" fill="hold" grpId="0" nodeType="afterEffect">
                                  <p:stCondLst>
                                    <p:cond delay="0"/>
                                  </p:stCondLst>
                                  <p:childTnLst>
                                    <p:set>
                                      <p:cBhvr>
                                        <p:cTn id="99" dur="1" fill="hold">
                                          <p:stCondLst>
                                            <p:cond delay="0"/>
                                          </p:stCondLst>
                                        </p:cTn>
                                        <p:tgtEl>
                                          <p:spTgt spid="29"/>
                                        </p:tgtEl>
                                        <p:attrNameLst>
                                          <p:attrName>style.visibility</p:attrName>
                                        </p:attrNameLst>
                                      </p:cBhvr>
                                      <p:to>
                                        <p:strVal val="visible"/>
                                      </p:to>
                                    </p:set>
                                    <p:animEffect transition="in" filter="fade">
                                      <p:cBhvr>
                                        <p:cTn id="100" dur="500"/>
                                        <p:tgtEl>
                                          <p:spTgt spid="29"/>
                                        </p:tgtEl>
                                      </p:cBhvr>
                                    </p:animEffect>
                                  </p:childTnLst>
                                </p:cTn>
                              </p:par>
                            </p:childTnLst>
                          </p:cTn>
                        </p:par>
                        <p:par>
                          <p:cTn id="101" fill="hold">
                            <p:stCondLst>
                              <p:cond delay="1500"/>
                            </p:stCondLst>
                            <p:childTnLst>
                              <p:par>
                                <p:cTn id="102" presetID="10" presetClass="entr" presetSubtype="0" fill="hold" grpId="0" nodeType="afterEffect">
                                  <p:stCondLst>
                                    <p:cond delay="0"/>
                                  </p:stCondLst>
                                  <p:childTnLst>
                                    <p:set>
                                      <p:cBhvr>
                                        <p:cTn id="103" dur="1" fill="hold">
                                          <p:stCondLst>
                                            <p:cond delay="0"/>
                                          </p:stCondLst>
                                        </p:cTn>
                                        <p:tgtEl>
                                          <p:spTgt spid="30"/>
                                        </p:tgtEl>
                                        <p:attrNameLst>
                                          <p:attrName>style.visibility</p:attrName>
                                        </p:attrNameLst>
                                      </p:cBhvr>
                                      <p:to>
                                        <p:strVal val="visible"/>
                                      </p:to>
                                    </p:set>
                                    <p:animEffect transition="in" filter="fade">
                                      <p:cBhvr>
                                        <p:cTn id="104" dur="500"/>
                                        <p:tgtEl>
                                          <p:spTgt spid="30"/>
                                        </p:tgtEl>
                                      </p:cBhvr>
                                    </p:animEffect>
                                  </p:childTnLst>
                                </p:cTn>
                              </p:par>
                            </p:childTnLst>
                          </p:cTn>
                        </p:par>
                        <p:par>
                          <p:cTn id="105" fill="hold">
                            <p:stCondLst>
                              <p:cond delay="2000"/>
                            </p:stCondLst>
                            <p:childTnLst>
                              <p:par>
                                <p:cTn id="106" presetID="10" presetClass="entr" presetSubtype="0" fill="hold" grpId="0" nodeType="afterEffect">
                                  <p:stCondLst>
                                    <p:cond delay="0"/>
                                  </p:stCondLst>
                                  <p:childTnLst>
                                    <p:set>
                                      <p:cBhvr>
                                        <p:cTn id="107" dur="1" fill="hold">
                                          <p:stCondLst>
                                            <p:cond delay="0"/>
                                          </p:stCondLst>
                                        </p:cTn>
                                        <p:tgtEl>
                                          <p:spTgt spid="28"/>
                                        </p:tgtEl>
                                        <p:attrNameLst>
                                          <p:attrName>style.visibility</p:attrName>
                                        </p:attrNameLst>
                                      </p:cBhvr>
                                      <p:to>
                                        <p:strVal val="visible"/>
                                      </p:to>
                                    </p:set>
                                    <p:animEffect transition="in" filter="fade">
                                      <p:cBhvr>
                                        <p:cTn id="108" dur="500"/>
                                        <p:tgtEl>
                                          <p:spTgt spid="28"/>
                                        </p:tgtEl>
                                      </p:cBhvr>
                                    </p:animEffect>
                                  </p:childTnLst>
                                </p:cTn>
                              </p:par>
                            </p:childTnLst>
                          </p:cTn>
                        </p:par>
                        <p:par>
                          <p:cTn id="109" fill="hold">
                            <p:stCondLst>
                              <p:cond delay="2500"/>
                            </p:stCondLst>
                            <p:childTnLst>
                              <p:par>
                                <p:cTn id="110" presetID="10" presetClass="entr" presetSubtype="0" fill="hold" grpId="0" nodeType="afterEffect">
                                  <p:stCondLst>
                                    <p:cond delay="0"/>
                                  </p:stCondLst>
                                  <p:childTnLst>
                                    <p:set>
                                      <p:cBhvr>
                                        <p:cTn id="111" dur="1" fill="hold">
                                          <p:stCondLst>
                                            <p:cond delay="0"/>
                                          </p:stCondLst>
                                        </p:cTn>
                                        <p:tgtEl>
                                          <p:spTgt spid="31"/>
                                        </p:tgtEl>
                                        <p:attrNameLst>
                                          <p:attrName>style.visibility</p:attrName>
                                        </p:attrNameLst>
                                      </p:cBhvr>
                                      <p:to>
                                        <p:strVal val="visible"/>
                                      </p:to>
                                    </p:set>
                                    <p:animEffect transition="in" filter="fade">
                                      <p:cBhvr>
                                        <p:cTn id="11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5" grpId="0" animBg="1"/>
      <p:bldP spid="6" grpId="0" animBg="1"/>
      <p:bldP spid="7" grpId="0" animBg="1"/>
      <p:bldP spid="9" grpId="0" animBg="1"/>
      <p:bldP spid="10" grpId="0" animBg="1"/>
      <p:bldP spid="11" grpId="0" animBg="1"/>
      <p:bldP spid="8"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6" grpId="0" animBg="1"/>
      <p:bldP spid="27" grpId="0" animBg="1"/>
      <p:bldP spid="28" grpId="0" animBg="1"/>
      <p:bldP spid="29" grpId="0" animBg="1"/>
      <p:bldP spid="31" grpId="0"/>
    </p:bld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ttangolo arrotondato 4"/>
          <p:cNvSpPr/>
          <p:nvPr/>
        </p:nvSpPr>
        <p:spPr>
          <a:xfrm>
            <a:off x="467544" y="5229200"/>
            <a:ext cx="8424936" cy="1152128"/>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lvl="0" algn="just" fontAlgn="auto">
              <a:spcBef>
                <a:spcPct val="20000"/>
              </a:spcBef>
              <a:spcAft>
                <a:spcPts val="0"/>
              </a:spcAft>
              <a:buClr>
                <a:srgbClr val="C00000"/>
              </a:buClr>
            </a:pPr>
            <a:r>
              <a:rPr lang="it-IT" sz="2000" i="1" dirty="0">
                <a:solidFill>
                  <a:prstClr val="black"/>
                </a:solidFill>
                <a:ea typeface="Verdana" pitchFamily="34" charset="0"/>
                <a:cs typeface="Verdana" pitchFamily="34" charset="0"/>
              </a:rPr>
              <a:t>NB: La fornitura di </a:t>
            </a:r>
            <a:r>
              <a:rPr lang="it-IT" sz="2000" b="1" i="1" dirty="0">
                <a:solidFill>
                  <a:srgbClr val="804A4B"/>
                </a:solidFill>
                <a:effectLst>
                  <a:outerShdw blurRad="38100" dist="38100" dir="2700000" algn="tl">
                    <a:srgbClr val="000000">
                      <a:alpha val="43137"/>
                    </a:srgbClr>
                  </a:outerShdw>
                </a:effectLst>
                <a:ea typeface="Verdana" pitchFamily="34" charset="0"/>
                <a:cs typeface="Verdana" pitchFamily="34" charset="0"/>
              </a:rPr>
              <a:t>conglomerato bituminoso </a:t>
            </a:r>
            <a:r>
              <a:rPr lang="it-IT" sz="2000" i="1" dirty="0">
                <a:solidFill>
                  <a:prstClr val="black"/>
                </a:solidFill>
                <a:ea typeface="Verdana" pitchFamily="34" charset="0"/>
                <a:cs typeface="Verdana" pitchFamily="34" charset="0"/>
              </a:rPr>
              <a:t>sempre soggetta a subappalto (anche con manodopera &lt;50%), non avendo il bitume di per sé una specifica destinazione d'uso, essendo necessaria la stesa (ANAC </a:t>
            </a:r>
            <a:r>
              <a:rPr lang="it-IT" sz="2000" i="1" dirty="0" err="1">
                <a:solidFill>
                  <a:prstClr val="black"/>
                </a:solidFill>
                <a:ea typeface="Verdana" pitchFamily="34" charset="0"/>
                <a:cs typeface="Verdana" pitchFamily="34" charset="0"/>
              </a:rPr>
              <a:t>delib</a:t>
            </a:r>
            <a:r>
              <a:rPr lang="it-IT" sz="2000" i="1" dirty="0">
                <a:solidFill>
                  <a:prstClr val="black"/>
                </a:solidFill>
                <a:ea typeface="Verdana" pitchFamily="34" charset="0"/>
                <a:cs typeface="Verdana" pitchFamily="34" charset="0"/>
              </a:rPr>
              <a:t>. 14/2013).</a:t>
            </a:r>
          </a:p>
        </p:txBody>
      </p:sp>
      <p:sp>
        <p:nvSpPr>
          <p:cNvPr id="2" name="Titolo 1"/>
          <p:cNvSpPr>
            <a:spLocks noGrp="1"/>
          </p:cNvSpPr>
          <p:nvPr>
            <p:ph type="title"/>
          </p:nvPr>
        </p:nvSpPr>
        <p:spPr/>
        <p:txBody>
          <a:bodyPr/>
          <a:lstStyle/>
          <a:p>
            <a:r>
              <a:rPr lang="it-IT" dirty="0" smtClean="0"/>
              <a:t>Fornitura con posa e lavoro</a:t>
            </a:r>
            <a:endParaRPr lang="it-IT" dirty="0"/>
          </a:p>
        </p:txBody>
      </p:sp>
      <p:sp>
        <p:nvSpPr>
          <p:cNvPr id="3" name="Segnaposto contenuto 2"/>
          <p:cNvSpPr>
            <a:spLocks noGrp="1"/>
          </p:cNvSpPr>
          <p:nvPr>
            <p:ph idx="1"/>
          </p:nvPr>
        </p:nvSpPr>
        <p:spPr>
          <a:xfrm>
            <a:off x="457200" y="1600201"/>
            <a:ext cx="8229600" cy="3701008"/>
          </a:xfrm>
        </p:spPr>
        <p:txBody>
          <a:bodyPr>
            <a:normAutofit fontScale="92500" lnSpcReduction="10000"/>
          </a:bodyPr>
          <a:lstStyle/>
          <a:p>
            <a:r>
              <a:rPr lang="it-IT" sz="2200" dirty="0" smtClean="0"/>
              <a:t>Per Autorità e giurisprudenza la </a:t>
            </a:r>
            <a:r>
              <a:rPr lang="it-IT" sz="2200" dirty="0"/>
              <a:t>prestazione deve </a:t>
            </a:r>
            <a:r>
              <a:rPr lang="it-IT" sz="2200" dirty="0" smtClean="0"/>
              <a:t>intendersi: </a:t>
            </a:r>
          </a:p>
          <a:p>
            <a:pPr lvl="1"/>
            <a:r>
              <a:rPr lang="it-IT" sz="2200" dirty="0" smtClean="0"/>
              <a:t>«</a:t>
            </a:r>
            <a:r>
              <a:rPr lang="it-IT" sz="2200" b="1" dirty="0" smtClean="0">
                <a:solidFill>
                  <a:srgbClr val="FF0000"/>
                </a:solidFill>
                <a:effectLst>
                  <a:outerShdw blurRad="38100" dist="38100" dir="2700000" algn="tl">
                    <a:srgbClr val="000000">
                      <a:alpha val="43137"/>
                    </a:srgbClr>
                  </a:outerShdw>
                </a:effectLst>
              </a:rPr>
              <a:t>FORNITURA</a:t>
            </a:r>
            <a:r>
              <a:rPr lang="it-IT" sz="2200" dirty="0" smtClean="0"/>
              <a:t>» quando </a:t>
            </a:r>
            <a:r>
              <a:rPr lang="it-IT" sz="2200" dirty="0"/>
              <a:t>il </a:t>
            </a:r>
            <a:r>
              <a:rPr lang="it-IT" sz="2200" b="1" dirty="0">
                <a:effectLst>
                  <a:outerShdw blurRad="38100" dist="38100" dir="2700000" algn="tl">
                    <a:srgbClr val="000000">
                      <a:alpha val="43137"/>
                    </a:srgbClr>
                  </a:outerShdw>
                </a:effectLst>
              </a:rPr>
              <a:t>bene ha una precisa destinazione d'uso </a:t>
            </a:r>
            <a:r>
              <a:rPr lang="it-IT" sz="2200" dirty="0"/>
              <a:t>(</a:t>
            </a:r>
            <a:r>
              <a:rPr lang="it-IT" sz="2200" b="1" i="1" dirty="0">
                <a:solidFill>
                  <a:srgbClr val="804A4B"/>
                </a:solidFill>
                <a:effectLst>
                  <a:outerShdw blurRad="38100" dist="38100" dir="2700000" algn="tl">
                    <a:srgbClr val="000000">
                      <a:alpha val="43137"/>
                    </a:srgbClr>
                  </a:outerShdw>
                </a:effectLst>
              </a:rPr>
              <a:t>pannelli prefabbricati, serramenti, corpi illuminanti</a:t>
            </a:r>
            <a:r>
              <a:rPr lang="it-IT" sz="2200" dirty="0"/>
              <a:t>, ecc.) e la posa in </a:t>
            </a:r>
            <a:r>
              <a:rPr lang="it-IT" sz="2200" b="1" dirty="0">
                <a:effectLst>
                  <a:outerShdw blurRad="38100" dist="38100" dir="2700000" algn="tl">
                    <a:srgbClr val="000000">
                      <a:alpha val="43137"/>
                    </a:srgbClr>
                  </a:outerShdw>
                </a:effectLst>
              </a:rPr>
              <a:t>opera svolta in cantiere consiste in un'attività puramente accessoria e strumentale </a:t>
            </a:r>
            <a:r>
              <a:rPr lang="it-IT" sz="2200" dirty="0"/>
              <a:t>(montaggio, saldatura, incollatura, assemblaggio, ecc.) che non modifica in alcun modo il bene ma è diretta solamente a consentirne l'utilizzo.</a:t>
            </a:r>
          </a:p>
          <a:p>
            <a:pPr lvl="1"/>
            <a:r>
              <a:rPr lang="it-IT" sz="2200" dirty="0" smtClean="0"/>
              <a:t>«</a:t>
            </a:r>
            <a:r>
              <a:rPr lang="it-IT" sz="2200" b="1" dirty="0">
                <a:solidFill>
                  <a:srgbClr val="FF0000"/>
                </a:solidFill>
                <a:effectLst>
                  <a:outerShdw blurRad="38100" dist="38100" dir="2700000" algn="tl">
                    <a:srgbClr val="000000">
                      <a:alpha val="43137"/>
                    </a:srgbClr>
                  </a:outerShdw>
                </a:effectLst>
              </a:rPr>
              <a:t>LAVORO</a:t>
            </a:r>
            <a:r>
              <a:rPr lang="it-IT" sz="2200" dirty="0" smtClean="0"/>
              <a:t>» (</a:t>
            </a:r>
            <a:r>
              <a:rPr lang="it-IT" sz="2200" dirty="0"/>
              <a:t>sempre soggetta a subappalto) quando l'</a:t>
            </a:r>
            <a:r>
              <a:rPr lang="it-IT" sz="2200" b="1" dirty="0">
                <a:effectLst>
                  <a:outerShdw blurRad="38100" dist="38100" dir="2700000" algn="tl">
                    <a:srgbClr val="000000">
                      <a:alpha val="43137"/>
                    </a:srgbClr>
                  </a:outerShdw>
                </a:effectLst>
              </a:rPr>
              <a:t>attività lavorativa trasforma il bene in un'entità diversa</a:t>
            </a:r>
            <a:r>
              <a:rPr lang="it-IT" sz="2200" dirty="0"/>
              <a:t>, con destinazione d'uso o consistenza mutate rispetto a quelle </a:t>
            </a:r>
            <a:r>
              <a:rPr lang="it-IT" sz="2200" dirty="0" smtClean="0"/>
              <a:t>originarie (fornitura </a:t>
            </a:r>
            <a:r>
              <a:rPr lang="it-IT" sz="2200" dirty="0"/>
              <a:t>in opera di </a:t>
            </a:r>
            <a:r>
              <a:rPr lang="it-IT" sz="2200" b="1" i="1" dirty="0">
                <a:solidFill>
                  <a:srgbClr val="804A4B"/>
                </a:solidFill>
                <a:effectLst>
                  <a:outerShdw blurRad="38100" dist="38100" dir="2700000" algn="tl">
                    <a:srgbClr val="000000">
                      <a:alpha val="43137"/>
                    </a:srgbClr>
                  </a:outerShdw>
                </a:effectLst>
              </a:rPr>
              <a:t>mattoni e travi in ferro </a:t>
            </a:r>
            <a:r>
              <a:rPr lang="it-IT" sz="2200" dirty="0"/>
              <a:t>che, mediante l'attività lavorativa, divengono murature e strutture di un edificio). </a:t>
            </a:r>
            <a:endParaRPr lang="it-IT" sz="2200" dirty="0" smtClean="0"/>
          </a:p>
          <a:p>
            <a:pPr lvl="1"/>
            <a:endParaRPr lang="it-IT" sz="1100" dirty="0" smtClean="0"/>
          </a:p>
        </p:txBody>
      </p:sp>
    </p:spTree>
    <p:extLst>
      <p:ext uri="{BB962C8B-B14F-4D97-AF65-F5344CB8AC3E}">
        <p14:creationId xmlns:p14="http://schemas.microsoft.com/office/powerpoint/2010/main" val="3569647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Opere </a:t>
            </a:r>
            <a:r>
              <a:rPr lang="it-IT" dirty="0"/>
              <a:t>provvisionali</a:t>
            </a:r>
          </a:p>
        </p:txBody>
      </p:sp>
      <p:sp>
        <p:nvSpPr>
          <p:cNvPr id="3" name="Segnaposto contenuto 2"/>
          <p:cNvSpPr>
            <a:spLocks noGrp="1"/>
          </p:cNvSpPr>
          <p:nvPr>
            <p:ph idx="1"/>
          </p:nvPr>
        </p:nvSpPr>
        <p:spPr>
          <a:xfrm>
            <a:off x="457200" y="1600200"/>
            <a:ext cx="8229600" cy="3773015"/>
          </a:xfrm>
        </p:spPr>
        <p:txBody>
          <a:bodyPr>
            <a:normAutofit fontScale="92500"/>
          </a:bodyPr>
          <a:lstStyle/>
          <a:p>
            <a:r>
              <a:rPr lang="it-IT" dirty="0" smtClean="0"/>
              <a:t>Le cd. “</a:t>
            </a:r>
            <a:r>
              <a:rPr lang="it-IT" sz="2200" b="1" dirty="0">
                <a:solidFill>
                  <a:srgbClr val="C00000"/>
                </a:solidFill>
                <a:effectLst>
                  <a:outerShdw blurRad="38100" dist="38100" dir="2700000" algn="tl">
                    <a:srgbClr val="000000">
                      <a:alpha val="43137"/>
                    </a:srgbClr>
                  </a:outerShdw>
                </a:effectLst>
              </a:rPr>
              <a:t>opere provvisionali</a:t>
            </a:r>
            <a:r>
              <a:rPr lang="it-IT" dirty="0" smtClean="0"/>
              <a:t>” sono </a:t>
            </a:r>
          </a:p>
          <a:p>
            <a:pPr lvl="1"/>
            <a:r>
              <a:rPr lang="it-IT" dirty="0" smtClean="0"/>
              <a:t>quelle </a:t>
            </a:r>
            <a:r>
              <a:rPr lang="it-IT" sz="2200" b="1" dirty="0">
                <a:solidFill>
                  <a:srgbClr val="C00000"/>
                </a:solidFill>
                <a:effectLst>
                  <a:outerShdw blurRad="38100" dist="38100" dir="2700000" algn="tl">
                    <a:srgbClr val="000000">
                      <a:alpha val="43137"/>
                    </a:srgbClr>
                  </a:outerShdw>
                </a:effectLst>
              </a:rPr>
              <a:t>necessarie</a:t>
            </a:r>
            <a:r>
              <a:rPr lang="it-IT" b="1" dirty="0" smtClean="0">
                <a:effectLst>
                  <a:outerShdw blurRad="38100" dist="38100" dir="2700000" algn="tl">
                    <a:srgbClr val="000000">
                      <a:alpha val="43137"/>
                    </a:srgbClr>
                  </a:outerShdw>
                </a:effectLst>
              </a:rPr>
              <a:t> </a:t>
            </a:r>
            <a:r>
              <a:rPr lang="it-IT" dirty="0" smtClean="0"/>
              <a:t>alla </a:t>
            </a:r>
            <a:r>
              <a:rPr lang="it-IT" dirty="0"/>
              <a:t>realizzazione o montaggio di strutture da utilizzare per </a:t>
            </a:r>
            <a:r>
              <a:rPr lang="it-IT" sz="2200" b="1" dirty="0">
                <a:solidFill>
                  <a:srgbClr val="C00000"/>
                </a:solidFill>
                <a:effectLst>
                  <a:outerShdw blurRad="38100" dist="38100" dir="2700000" algn="tl">
                    <a:srgbClr val="000000">
                      <a:alpha val="43137"/>
                    </a:srgbClr>
                  </a:outerShdw>
                </a:effectLst>
              </a:rPr>
              <a:t>realizzare l’opera </a:t>
            </a:r>
            <a:r>
              <a:rPr lang="it-IT" dirty="0" smtClean="0"/>
              <a:t>(ad es. </a:t>
            </a:r>
            <a:r>
              <a:rPr lang="it-IT" b="1" i="1" dirty="0" smtClean="0">
                <a:solidFill>
                  <a:srgbClr val="804A4B"/>
                </a:solidFill>
                <a:effectLst>
                  <a:outerShdw blurRad="38100" dist="38100" dir="2700000" algn="tl">
                    <a:srgbClr val="000000">
                      <a:alpha val="43137"/>
                    </a:srgbClr>
                  </a:outerShdw>
                </a:effectLst>
                <a:ea typeface="Calibri"/>
                <a:cs typeface="Times New Roman"/>
              </a:rPr>
              <a:t>montaggio </a:t>
            </a:r>
            <a:r>
              <a:rPr lang="it-IT" b="1" i="1" dirty="0">
                <a:solidFill>
                  <a:srgbClr val="804A4B"/>
                </a:solidFill>
                <a:effectLst>
                  <a:outerShdw blurRad="38100" dist="38100" dir="2700000" algn="tl">
                    <a:srgbClr val="000000">
                      <a:alpha val="43137"/>
                    </a:srgbClr>
                  </a:outerShdw>
                </a:effectLst>
                <a:ea typeface="Calibri"/>
                <a:cs typeface="Times New Roman"/>
              </a:rPr>
              <a:t>e smontaggio di ponteggi</a:t>
            </a:r>
            <a:r>
              <a:rPr lang="it-IT" dirty="0"/>
              <a:t>, </a:t>
            </a:r>
            <a:r>
              <a:rPr lang="it-IT" b="1" i="1" dirty="0">
                <a:solidFill>
                  <a:srgbClr val="804A4B"/>
                </a:solidFill>
                <a:effectLst>
                  <a:outerShdw blurRad="38100" dist="38100" dir="2700000" algn="tl">
                    <a:srgbClr val="000000">
                      <a:alpha val="43137"/>
                    </a:srgbClr>
                  </a:outerShdw>
                </a:effectLst>
                <a:ea typeface="Calibri"/>
                <a:cs typeface="Times New Roman"/>
              </a:rPr>
              <a:t>costruzione di carri ponte</a:t>
            </a:r>
            <a:r>
              <a:rPr lang="it-IT" i="1" dirty="0"/>
              <a:t>, il </a:t>
            </a:r>
            <a:r>
              <a:rPr lang="it-IT" b="1" i="1" dirty="0">
                <a:solidFill>
                  <a:srgbClr val="804A4B"/>
                </a:solidFill>
                <a:effectLst>
                  <a:outerShdw blurRad="38100" dist="38100" dir="2700000" algn="tl">
                    <a:srgbClr val="000000">
                      <a:alpha val="43137"/>
                    </a:srgbClr>
                  </a:outerShdw>
                </a:effectLst>
                <a:ea typeface="Calibri"/>
                <a:cs typeface="Times New Roman"/>
              </a:rPr>
              <a:t>montaggio di gru</a:t>
            </a:r>
            <a:r>
              <a:rPr lang="it-IT" i="1" dirty="0"/>
              <a:t>, di </a:t>
            </a:r>
            <a:r>
              <a:rPr lang="it-IT" b="1" i="1" dirty="0">
                <a:solidFill>
                  <a:srgbClr val="804A4B"/>
                </a:solidFill>
                <a:effectLst>
                  <a:outerShdw blurRad="38100" dist="38100" dir="2700000" algn="tl">
                    <a:srgbClr val="000000">
                      <a:alpha val="43137"/>
                    </a:srgbClr>
                  </a:outerShdw>
                </a:effectLst>
                <a:ea typeface="Calibri"/>
                <a:cs typeface="Times New Roman"/>
              </a:rPr>
              <a:t>talpe e frese per la realizzazione del foro di galleria</a:t>
            </a:r>
            <a:r>
              <a:rPr lang="it-IT" i="1" dirty="0"/>
              <a:t>, </a:t>
            </a:r>
            <a:r>
              <a:rPr lang="it-IT" b="1" i="1" dirty="0">
                <a:solidFill>
                  <a:srgbClr val="804A4B"/>
                </a:solidFill>
                <a:effectLst>
                  <a:outerShdw blurRad="38100" dist="38100" dir="2700000" algn="tl">
                    <a:srgbClr val="000000">
                      <a:alpha val="43137"/>
                    </a:srgbClr>
                  </a:outerShdw>
                </a:effectLst>
                <a:ea typeface="Calibri"/>
                <a:cs typeface="Times New Roman"/>
              </a:rPr>
              <a:t>carotaggi</a:t>
            </a:r>
            <a:r>
              <a:rPr lang="it-IT" i="1" dirty="0"/>
              <a:t>, </a:t>
            </a:r>
            <a:r>
              <a:rPr lang="it-IT" b="1" i="1" dirty="0">
                <a:solidFill>
                  <a:srgbClr val="804A4B"/>
                </a:solidFill>
                <a:effectLst>
                  <a:outerShdw blurRad="38100" dist="38100" dir="2700000" algn="tl">
                    <a:srgbClr val="000000">
                      <a:alpha val="43137"/>
                    </a:srgbClr>
                  </a:outerShdw>
                </a:effectLst>
                <a:ea typeface="Calibri"/>
                <a:cs typeface="Times New Roman"/>
              </a:rPr>
              <a:t>indagini geognostiche</a:t>
            </a:r>
            <a:r>
              <a:rPr lang="it-IT" i="1" dirty="0"/>
              <a:t>, etc</a:t>
            </a:r>
            <a:r>
              <a:rPr lang="it-IT" i="1" dirty="0" smtClean="0"/>
              <a:t>.), </a:t>
            </a:r>
            <a:endParaRPr lang="it-IT" dirty="0"/>
          </a:p>
          <a:p>
            <a:pPr lvl="1"/>
            <a:r>
              <a:rPr lang="it-IT" sz="2100" b="1" dirty="0">
                <a:effectLst>
                  <a:outerShdw blurRad="38100" dist="38100" dir="2700000" algn="tl">
                    <a:srgbClr val="000000">
                      <a:alpha val="43137"/>
                    </a:srgbClr>
                  </a:outerShdw>
                </a:effectLst>
              </a:rPr>
              <a:t>sono tolte </a:t>
            </a:r>
            <a:r>
              <a:rPr lang="it-IT" sz="2100" dirty="0"/>
              <a:t>(o scompaiono) </a:t>
            </a:r>
            <a:r>
              <a:rPr lang="it-IT" sz="2100" b="1" dirty="0" smtClean="0">
                <a:effectLst>
                  <a:outerShdw blurRad="38100" dist="38100" dir="2700000" algn="tl">
                    <a:srgbClr val="000000">
                      <a:alpha val="43137"/>
                    </a:srgbClr>
                  </a:outerShdw>
                </a:effectLst>
              </a:rPr>
              <a:t>dal </a:t>
            </a:r>
            <a:r>
              <a:rPr lang="it-IT" sz="2100" b="1" dirty="0">
                <a:effectLst>
                  <a:outerShdw blurRad="38100" dist="38100" dir="2700000" algn="tl">
                    <a:srgbClr val="000000">
                      <a:alpha val="43137"/>
                    </a:srgbClr>
                  </a:outerShdw>
                </a:effectLst>
              </a:rPr>
              <a:t>cantiere a lavori ultimati</a:t>
            </a:r>
            <a:r>
              <a:rPr lang="it-IT" dirty="0" smtClean="0"/>
              <a:t>, perché </a:t>
            </a:r>
            <a:r>
              <a:rPr lang="it-IT" dirty="0"/>
              <a:t>non faranno parte della </a:t>
            </a:r>
            <a:r>
              <a:rPr lang="it-IT" dirty="0" smtClean="0"/>
              <a:t>costruzione dell’opera,</a:t>
            </a:r>
          </a:p>
          <a:p>
            <a:pPr lvl="1"/>
            <a:r>
              <a:rPr lang="it-IT" sz="2100" b="1" dirty="0">
                <a:effectLst>
                  <a:outerShdw blurRad="38100" dist="38100" dir="2700000" algn="tl">
                    <a:srgbClr val="000000">
                      <a:alpha val="43137"/>
                    </a:srgbClr>
                  </a:outerShdw>
                </a:effectLst>
              </a:rPr>
              <a:t>possono essere ricomprese </a:t>
            </a:r>
            <a:r>
              <a:rPr lang="it-IT" dirty="0"/>
              <a:t>nella categoria degli </a:t>
            </a:r>
            <a:r>
              <a:rPr lang="it-IT" sz="2100" b="1" dirty="0">
                <a:effectLst>
                  <a:outerShdw blurRad="38100" dist="38100" dir="2700000" algn="tl">
                    <a:srgbClr val="000000">
                      <a:alpha val="43137"/>
                    </a:srgbClr>
                  </a:outerShdw>
                </a:effectLst>
              </a:rPr>
              <a:t>apprestamenti necessari </a:t>
            </a:r>
            <a:r>
              <a:rPr lang="it-IT" dirty="0"/>
              <a:t>ai fini della tutela della salute e sicurezza dei </a:t>
            </a:r>
            <a:r>
              <a:rPr lang="it-IT" dirty="0" smtClean="0"/>
              <a:t>lavoratori, </a:t>
            </a:r>
            <a:r>
              <a:rPr lang="it-IT" sz="2100" b="1" dirty="0">
                <a:effectLst>
                  <a:outerShdw blurRad="38100" dist="38100" dir="2700000" algn="tl">
                    <a:srgbClr val="000000">
                      <a:alpha val="43137"/>
                    </a:srgbClr>
                  </a:outerShdw>
                </a:effectLst>
              </a:rPr>
              <a:t>d.lgs. n. 81/2008</a:t>
            </a:r>
            <a:r>
              <a:rPr lang="it-IT" dirty="0"/>
              <a:t>, </a:t>
            </a:r>
            <a:r>
              <a:rPr lang="it-IT" dirty="0" smtClean="0"/>
              <a:t> </a:t>
            </a:r>
          </a:p>
          <a:p>
            <a:pPr lvl="1"/>
            <a:r>
              <a:rPr lang="it-IT" sz="2100" b="1" dirty="0" smtClean="0">
                <a:solidFill>
                  <a:srgbClr val="C00000"/>
                </a:solidFill>
                <a:effectLst>
                  <a:outerShdw blurRad="38100" dist="38100" dir="2700000" algn="tl">
                    <a:srgbClr val="000000">
                      <a:alpha val="43137"/>
                    </a:srgbClr>
                  </a:outerShdw>
                </a:effectLst>
              </a:rPr>
              <a:t>raramente </a:t>
            </a:r>
            <a:r>
              <a:rPr lang="it-IT" dirty="0" smtClean="0"/>
              <a:t>possono essere incluse </a:t>
            </a:r>
            <a:r>
              <a:rPr lang="it-IT" sz="2100" b="1" dirty="0" smtClean="0">
                <a:effectLst>
                  <a:outerShdw blurRad="38100" dist="38100" dir="2700000" algn="tl">
                    <a:srgbClr val="000000">
                      <a:alpha val="43137"/>
                    </a:srgbClr>
                  </a:outerShdw>
                </a:effectLst>
              </a:rPr>
              <a:t>in categorie di lavori SOA </a:t>
            </a:r>
            <a:r>
              <a:rPr lang="it-IT" dirty="0"/>
              <a:t>di qualificazione, indicate nell’allegato A al DPR </a:t>
            </a:r>
            <a:r>
              <a:rPr lang="it-IT" dirty="0" smtClean="0"/>
              <a:t>207/2010.</a:t>
            </a:r>
          </a:p>
        </p:txBody>
      </p:sp>
      <p:sp>
        <p:nvSpPr>
          <p:cNvPr id="4" name="Rettangolo arrotondato 3"/>
          <p:cNvSpPr/>
          <p:nvPr/>
        </p:nvSpPr>
        <p:spPr>
          <a:xfrm>
            <a:off x="1907704" y="5157192"/>
            <a:ext cx="6984776" cy="10034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it-IT" sz="2000" dirty="0"/>
              <a:t>Laddove ciò non accadesse, </a:t>
            </a:r>
            <a:r>
              <a:rPr lang="it-IT" sz="2000" b="1" dirty="0">
                <a:solidFill>
                  <a:srgbClr val="C00000"/>
                </a:solidFill>
                <a:effectLst>
                  <a:outerShdw blurRad="38100" dist="38100" dir="2700000" algn="tl">
                    <a:srgbClr val="000000">
                      <a:alpha val="43137"/>
                    </a:srgbClr>
                  </a:outerShdw>
                </a:effectLst>
              </a:rPr>
              <a:t>sono </a:t>
            </a:r>
            <a:r>
              <a:rPr lang="it-IT" sz="2000" dirty="0"/>
              <a:t>assoggettare alla medesima disciplina dei </a:t>
            </a:r>
            <a:r>
              <a:rPr lang="it-IT" sz="2000" b="1" dirty="0">
                <a:solidFill>
                  <a:srgbClr val="C00000"/>
                </a:solidFill>
                <a:effectLst>
                  <a:outerShdw blurRad="38100" dist="38100" dir="2700000" algn="tl">
                    <a:srgbClr val="000000">
                      <a:alpha val="43137"/>
                    </a:srgbClr>
                  </a:outerShdw>
                </a:effectLst>
              </a:rPr>
              <a:t>subappalti </a:t>
            </a:r>
            <a:r>
              <a:rPr lang="it-IT" sz="2000" dirty="0"/>
              <a:t>in compresenza di </a:t>
            </a:r>
            <a:r>
              <a:rPr lang="it-IT" sz="2000" b="1" dirty="0">
                <a:solidFill>
                  <a:srgbClr val="C00000"/>
                </a:solidFill>
                <a:effectLst>
                  <a:outerShdw blurRad="38100" dist="38100" dir="2700000" algn="tl">
                    <a:srgbClr val="000000">
                      <a:alpha val="43137"/>
                    </a:srgbClr>
                  </a:outerShdw>
                </a:effectLst>
              </a:rPr>
              <a:t>due condizioni dell’importo </a:t>
            </a:r>
            <a:r>
              <a:rPr lang="it-IT" sz="2000" dirty="0"/>
              <a:t>e </a:t>
            </a:r>
            <a:r>
              <a:rPr lang="it-IT" sz="2000" b="1" dirty="0">
                <a:solidFill>
                  <a:srgbClr val="C00000"/>
                </a:solidFill>
                <a:effectLst>
                  <a:outerShdw blurRad="38100" dist="38100" dir="2700000" algn="tl">
                    <a:srgbClr val="000000">
                      <a:alpha val="43137"/>
                    </a:srgbClr>
                  </a:outerShdw>
                </a:effectLst>
              </a:rPr>
              <a:t>dell'incidenza del costo della manodopera</a:t>
            </a:r>
            <a:r>
              <a:rPr lang="it-IT" sz="2000" dirty="0"/>
              <a:t>. </a:t>
            </a:r>
            <a:endParaRPr lang="it-IT" dirty="0"/>
          </a:p>
        </p:txBody>
      </p:sp>
      <p:sp>
        <p:nvSpPr>
          <p:cNvPr id="5" name="Freccia in giù 4"/>
          <p:cNvSpPr/>
          <p:nvPr/>
        </p:nvSpPr>
        <p:spPr>
          <a:xfrm>
            <a:off x="6444208" y="4809728"/>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Tree>
    <p:extLst>
      <p:ext uri="{BB962C8B-B14F-4D97-AF65-F5344CB8AC3E}">
        <p14:creationId xmlns:p14="http://schemas.microsoft.com/office/powerpoint/2010/main" val="40440676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 fill="hold"/>
                                        <p:tgtEl>
                                          <p:spTgt spid="5"/>
                                        </p:tgtEl>
                                        <p:attrNameLst>
                                          <p:attrName>ppt_x</p:attrName>
                                        </p:attrNameLst>
                                      </p:cBhvr>
                                      <p:tavLst>
                                        <p:tav tm="0">
                                          <p:val>
                                            <p:strVal val="#ppt_x"/>
                                          </p:val>
                                        </p:tav>
                                        <p:tav tm="100000">
                                          <p:val>
                                            <p:strVal val="#ppt_x"/>
                                          </p:val>
                                        </p:tav>
                                      </p:tavLst>
                                    </p:anim>
                                    <p:anim calcmode="lin" valueType="num">
                                      <p:cBhvr additive="base">
                                        <p:cTn id="1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lnSpc>
                <a:spcPct val="100000"/>
              </a:lnSpc>
            </a:pPr>
            <a:r>
              <a:rPr lang="it-IT" dirty="0" smtClean="0"/>
              <a:t>6. Associazione </a:t>
            </a:r>
            <a:r>
              <a:rPr lang="it-IT" dirty="0"/>
              <a:t>in partecipazione</a:t>
            </a:r>
            <a:br>
              <a:rPr lang="it-IT" dirty="0"/>
            </a:br>
            <a:endParaRPr lang="it-IT" dirty="0">
              <a:latin typeface="+mn-lt"/>
            </a:endParaRPr>
          </a:p>
        </p:txBody>
      </p:sp>
      <p:sp>
        <p:nvSpPr>
          <p:cNvPr id="3" name="Segnaposto testo 2"/>
          <p:cNvSpPr>
            <a:spLocks noGrp="1"/>
          </p:cNvSpPr>
          <p:nvPr>
            <p:ph type="body" idx="1"/>
          </p:nvPr>
        </p:nvSpPr>
        <p:spPr/>
        <p:txBody>
          <a:bodyPr/>
          <a:lstStyle/>
          <a:p>
            <a:pPr algn="ctr">
              <a:lnSpc>
                <a:spcPct val="100000"/>
              </a:lnSpc>
            </a:pPr>
            <a:r>
              <a:rPr lang="it-IT" b="1" i="1" dirty="0"/>
              <a:t>FORME DELL'OPERATORE ECONOMICO NEGLI APPALTI</a:t>
            </a:r>
          </a:p>
        </p:txBody>
      </p:sp>
    </p:spTree>
    <p:extLst>
      <p:ext uri="{BB962C8B-B14F-4D97-AF65-F5344CB8AC3E}">
        <p14:creationId xmlns:p14="http://schemas.microsoft.com/office/powerpoint/2010/main" val="2594839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smtClean="0"/>
              <a:t>Funzione dei consorzi stabili</a:t>
            </a:r>
            <a:endParaRPr lang="it-IT" dirty="0"/>
          </a:p>
        </p:txBody>
      </p:sp>
      <p:sp>
        <p:nvSpPr>
          <p:cNvPr id="6" name="Segnaposto contenuto 5"/>
          <p:cNvSpPr>
            <a:spLocks noGrp="1"/>
          </p:cNvSpPr>
          <p:nvPr>
            <p:ph idx="1"/>
          </p:nvPr>
        </p:nvSpPr>
        <p:spPr>
          <a:xfrm>
            <a:off x="457200" y="1600200"/>
            <a:ext cx="8229600" cy="4781128"/>
          </a:xfrm>
        </p:spPr>
        <p:txBody>
          <a:bodyPr>
            <a:normAutofit/>
          </a:bodyPr>
          <a:lstStyle/>
          <a:p>
            <a:r>
              <a:rPr lang="it-IT" dirty="0"/>
              <a:t>I </a:t>
            </a:r>
            <a:r>
              <a:rPr lang="it-IT" b="1" dirty="0">
                <a:solidFill>
                  <a:srgbClr val="FF0000"/>
                </a:solidFill>
                <a:effectLst>
                  <a:outerShdw blurRad="38100" dist="38100" dir="2700000" algn="tl">
                    <a:srgbClr val="000000">
                      <a:alpha val="43137"/>
                    </a:srgbClr>
                  </a:outerShdw>
                </a:effectLst>
              </a:rPr>
              <a:t>Consorzi stabili</a:t>
            </a:r>
            <a:r>
              <a:rPr lang="it-IT" dirty="0">
                <a:solidFill>
                  <a:srgbClr val="FF0000"/>
                </a:solidFill>
                <a:effectLst>
                  <a:outerShdw blurRad="38100" dist="38100" dir="2700000" algn="tl">
                    <a:srgbClr val="000000">
                      <a:alpha val="43137"/>
                    </a:srgbClr>
                  </a:outerShdw>
                </a:effectLst>
              </a:rPr>
              <a:t> </a:t>
            </a:r>
            <a:r>
              <a:rPr lang="it-IT" dirty="0"/>
              <a:t>sono una particolare categoria di consorzi ex art. 2602 Codice Civile, ai quali si </a:t>
            </a:r>
            <a:r>
              <a:rPr lang="it-IT" dirty="0" smtClean="0"/>
              <a:t>applica: </a:t>
            </a:r>
          </a:p>
          <a:p>
            <a:pPr lvl="1"/>
            <a:r>
              <a:rPr lang="it-IT" dirty="0"/>
              <a:t>la</a:t>
            </a:r>
            <a:r>
              <a:rPr lang="it-IT" b="1" i="1" dirty="0" smtClean="0">
                <a:solidFill>
                  <a:srgbClr val="00B050"/>
                </a:solidFill>
                <a:effectLst>
                  <a:outerShdw blurRad="38100" dist="38100" dir="2700000" algn="tl">
                    <a:srgbClr val="000000">
                      <a:alpha val="43137"/>
                    </a:srgbClr>
                  </a:outerShdw>
                </a:effectLst>
              </a:rPr>
              <a:t> </a:t>
            </a:r>
            <a:r>
              <a:rPr lang="it-IT" b="1" i="1" dirty="0">
                <a:solidFill>
                  <a:srgbClr val="804A4B"/>
                </a:solidFill>
                <a:effectLst>
                  <a:outerShdw blurRad="38100" dist="38100" dir="2700000" algn="tl">
                    <a:srgbClr val="000000">
                      <a:alpha val="43137"/>
                    </a:srgbClr>
                  </a:outerShdw>
                </a:effectLst>
              </a:rPr>
              <a:t>disciplina “generale” dettata </a:t>
            </a:r>
            <a:r>
              <a:rPr lang="it-IT" b="1" i="1" dirty="0" smtClean="0">
                <a:solidFill>
                  <a:srgbClr val="804A4B"/>
                </a:solidFill>
                <a:effectLst>
                  <a:outerShdw blurRad="38100" dist="38100" dir="2700000" algn="tl">
                    <a:srgbClr val="000000">
                      <a:alpha val="43137"/>
                    </a:srgbClr>
                  </a:outerShdw>
                </a:effectLst>
              </a:rPr>
              <a:t>dal Cod</a:t>
            </a:r>
            <a:r>
              <a:rPr lang="it-IT" b="1" i="1" dirty="0">
                <a:solidFill>
                  <a:srgbClr val="804A4B"/>
                </a:solidFill>
                <a:effectLst>
                  <a:outerShdw blurRad="38100" dist="38100" dir="2700000" algn="tl">
                    <a:srgbClr val="000000">
                      <a:alpha val="43137"/>
                    </a:srgbClr>
                  </a:outerShdw>
                </a:effectLst>
              </a:rPr>
              <a:t>. </a:t>
            </a:r>
            <a:r>
              <a:rPr lang="it-IT" b="1" i="1" dirty="0" err="1">
                <a:solidFill>
                  <a:srgbClr val="804A4B"/>
                </a:solidFill>
                <a:effectLst>
                  <a:outerShdw blurRad="38100" dist="38100" dir="2700000" algn="tl">
                    <a:srgbClr val="000000">
                      <a:alpha val="43137"/>
                    </a:srgbClr>
                  </a:outerShdw>
                </a:effectLst>
              </a:rPr>
              <a:t>Civ</a:t>
            </a:r>
            <a:r>
              <a:rPr lang="it-IT" b="1" i="1" dirty="0">
                <a:solidFill>
                  <a:srgbClr val="804A4B"/>
                </a:solidFill>
                <a:effectLst>
                  <a:outerShdw blurRad="38100" dist="38100" dir="2700000" algn="tl">
                    <a:srgbClr val="000000">
                      <a:alpha val="43137"/>
                    </a:srgbClr>
                  </a:outerShdw>
                </a:effectLst>
              </a:rPr>
              <a:t>. </a:t>
            </a:r>
            <a:r>
              <a:rPr lang="it-IT" dirty="0"/>
              <a:t>per tutti i </a:t>
            </a:r>
            <a:r>
              <a:rPr lang="it-IT" dirty="0" smtClean="0"/>
              <a:t>consorzi,</a:t>
            </a:r>
          </a:p>
          <a:p>
            <a:pPr lvl="1"/>
            <a:r>
              <a:rPr lang="it-IT" dirty="0" smtClean="0"/>
              <a:t>la </a:t>
            </a:r>
            <a:r>
              <a:rPr lang="it-IT" b="1" i="1" dirty="0">
                <a:solidFill>
                  <a:srgbClr val="804A4B"/>
                </a:solidFill>
                <a:effectLst>
                  <a:outerShdw blurRad="38100" dist="38100" dir="2700000" algn="tl">
                    <a:srgbClr val="000000">
                      <a:alpha val="43137"/>
                    </a:srgbClr>
                  </a:outerShdw>
                </a:effectLst>
              </a:rPr>
              <a:t>disciplina speciale contenuta nell’art. </a:t>
            </a:r>
            <a:r>
              <a:rPr lang="it-IT" b="1" i="1" dirty="0" smtClean="0">
                <a:solidFill>
                  <a:srgbClr val="804A4B"/>
                </a:solidFill>
                <a:effectLst>
                  <a:outerShdw blurRad="38100" dist="38100" dir="2700000" algn="tl">
                    <a:srgbClr val="000000">
                      <a:alpha val="43137"/>
                    </a:srgbClr>
                  </a:outerShdw>
                </a:effectLst>
              </a:rPr>
              <a:t>45 e </a:t>
            </a:r>
            <a:r>
              <a:rPr lang="it-IT" b="1" i="1" dirty="0" err="1" smtClean="0">
                <a:solidFill>
                  <a:srgbClr val="804A4B"/>
                </a:solidFill>
                <a:effectLst>
                  <a:outerShdw blurRad="38100" dist="38100" dir="2700000" algn="tl">
                    <a:srgbClr val="000000">
                      <a:alpha val="43137"/>
                    </a:srgbClr>
                  </a:outerShdw>
                </a:effectLst>
              </a:rPr>
              <a:t>ss</a:t>
            </a:r>
            <a:r>
              <a:rPr lang="it-IT" b="1" i="1" dirty="0" smtClean="0">
                <a:solidFill>
                  <a:srgbClr val="804A4B"/>
                </a:solidFill>
                <a:effectLst>
                  <a:outerShdw blurRad="38100" dist="38100" dir="2700000" algn="tl">
                    <a:srgbClr val="000000">
                      <a:alpha val="43137"/>
                    </a:srgbClr>
                  </a:outerShdw>
                </a:effectLst>
              </a:rPr>
              <a:t> </a:t>
            </a:r>
            <a:r>
              <a:rPr lang="it-IT" dirty="0"/>
              <a:t>del </a:t>
            </a:r>
            <a:r>
              <a:rPr lang="it-IT" dirty="0" smtClean="0"/>
              <a:t>Cod. </a:t>
            </a:r>
            <a:r>
              <a:rPr lang="it-IT" dirty="0"/>
              <a:t>dei contratti.</a:t>
            </a:r>
          </a:p>
          <a:p>
            <a:pPr marL="800100" lvl="2" indent="0">
              <a:buNone/>
            </a:pPr>
            <a:r>
              <a:rPr lang="it-IT" i="1" dirty="0" smtClean="0"/>
              <a:t>NB: ai consorzi </a:t>
            </a:r>
            <a:r>
              <a:rPr lang="it-IT" i="1" dirty="0"/>
              <a:t>“ordinari” </a:t>
            </a:r>
            <a:r>
              <a:rPr lang="it-IT" i="1" dirty="0" smtClean="0"/>
              <a:t>si </a:t>
            </a:r>
            <a:r>
              <a:rPr lang="it-IT" i="1" dirty="0"/>
              <a:t>applica la disciplina del Cod. </a:t>
            </a:r>
            <a:r>
              <a:rPr lang="it-IT" i="1" dirty="0" err="1"/>
              <a:t>Civ</a:t>
            </a:r>
            <a:r>
              <a:rPr lang="it-IT" i="1" dirty="0"/>
              <a:t>. sui consorzi con attività esterna. (artt. 2602-2615 bis cod. civ.). </a:t>
            </a:r>
            <a:r>
              <a:rPr lang="it-IT" i="1" dirty="0" smtClean="0"/>
              <a:t>Ai </a:t>
            </a:r>
            <a:r>
              <a:rPr lang="it-IT" i="1" dirty="0"/>
              <a:t>consorzi stabili, invece, </a:t>
            </a:r>
            <a:r>
              <a:rPr lang="it-IT" i="1" dirty="0" smtClean="0"/>
              <a:t>si </a:t>
            </a:r>
            <a:r>
              <a:rPr lang="it-IT" i="1" dirty="0"/>
              <a:t>applica </a:t>
            </a:r>
            <a:r>
              <a:rPr lang="it-IT" i="1" dirty="0" smtClean="0"/>
              <a:t>anche la </a:t>
            </a:r>
            <a:r>
              <a:rPr lang="it-IT" i="1" dirty="0"/>
              <a:t>disciplina speciale prevista dal codice dei contratti. </a:t>
            </a:r>
            <a:endParaRPr lang="it-IT" dirty="0"/>
          </a:p>
        </p:txBody>
      </p:sp>
      <p:sp>
        <p:nvSpPr>
          <p:cNvPr id="2" name="Rettangolo arrotondato 1"/>
          <p:cNvSpPr/>
          <p:nvPr/>
        </p:nvSpPr>
        <p:spPr>
          <a:xfrm>
            <a:off x="755576" y="4581128"/>
            <a:ext cx="8208912" cy="165618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it-IT" sz="2000" dirty="0" smtClean="0">
                <a:solidFill>
                  <a:srgbClr val="292934"/>
                </a:solidFill>
              </a:rPr>
              <a:t>I </a:t>
            </a:r>
            <a:r>
              <a:rPr lang="it-IT" sz="2000" dirty="0">
                <a:solidFill>
                  <a:srgbClr val="292934"/>
                </a:solidFill>
              </a:rPr>
              <a:t>consorzi stabili sono </a:t>
            </a:r>
            <a:r>
              <a:rPr lang="it-IT" sz="2000" b="1" dirty="0">
                <a:solidFill>
                  <a:srgbClr val="292934"/>
                </a:solidFill>
                <a:effectLst>
                  <a:outerShdw blurRad="38100" dist="38100" dir="2700000" algn="tl">
                    <a:srgbClr val="000000">
                      <a:alpha val="43137"/>
                    </a:srgbClr>
                  </a:outerShdw>
                </a:effectLst>
              </a:rPr>
              <a:t>nati sulla falsa riga dei Consorzi di cooperative </a:t>
            </a:r>
            <a:r>
              <a:rPr lang="it-IT" sz="2000" dirty="0">
                <a:solidFill>
                  <a:srgbClr val="292934"/>
                </a:solidFill>
              </a:rPr>
              <a:t>e artigiani per </a:t>
            </a:r>
            <a:r>
              <a:rPr lang="it-IT" sz="2000" b="1" i="1" dirty="0">
                <a:solidFill>
                  <a:srgbClr val="804A4B"/>
                </a:solidFill>
                <a:effectLst>
                  <a:outerShdw blurRad="38100" dist="38100" dir="2700000" algn="tl">
                    <a:srgbClr val="000000">
                      <a:alpha val="43137"/>
                    </a:srgbClr>
                  </a:outerShdw>
                </a:effectLst>
              </a:rPr>
              <a:t>favorire una maggiore apertura del mercato</a:t>
            </a:r>
            <a:r>
              <a:rPr lang="it-IT" sz="2000" dirty="0">
                <a:solidFill>
                  <a:srgbClr val="292934"/>
                </a:solidFill>
              </a:rPr>
              <a:t>, poiché attraverso questo istituto è possibile per i consorziati </a:t>
            </a:r>
            <a:r>
              <a:rPr lang="it-IT" sz="2000" b="1" i="1" dirty="0">
                <a:solidFill>
                  <a:srgbClr val="804A4B"/>
                </a:solidFill>
                <a:effectLst>
                  <a:outerShdw blurRad="38100" dist="38100" dir="2700000" algn="tl">
                    <a:srgbClr val="000000">
                      <a:alpha val="43137"/>
                    </a:srgbClr>
                  </a:outerShdw>
                </a:effectLst>
              </a:rPr>
              <a:t>accedere a un maggior numero di appalti </a:t>
            </a:r>
            <a:r>
              <a:rPr lang="it-IT" sz="2000" dirty="0">
                <a:solidFill>
                  <a:srgbClr val="292934"/>
                </a:solidFill>
              </a:rPr>
              <a:t>(per importo e </a:t>
            </a:r>
            <a:r>
              <a:rPr lang="it-IT" sz="2000" dirty="0" smtClean="0">
                <a:solidFill>
                  <a:srgbClr val="292934"/>
                </a:solidFill>
              </a:rPr>
              <a:t>categorie), </a:t>
            </a:r>
            <a:r>
              <a:rPr lang="it-IT" sz="2000" dirty="0">
                <a:solidFill>
                  <a:srgbClr val="292934"/>
                </a:solidFill>
              </a:rPr>
              <a:t>rispetto a quelli per cui sono singolarmente abilitati in base alla propria qualificazione</a:t>
            </a:r>
            <a:r>
              <a:rPr lang="it-IT" sz="2000" dirty="0" smtClean="0">
                <a:solidFill>
                  <a:srgbClr val="292934"/>
                </a:solidFill>
              </a:rPr>
              <a:t>.</a:t>
            </a:r>
            <a:endParaRPr lang="it-IT" sz="2000" dirty="0">
              <a:solidFill>
                <a:srgbClr val="292934"/>
              </a:solidFill>
            </a:endParaRPr>
          </a:p>
        </p:txBody>
      </p:sp>
      <p:sp>
        <p:nvSpPr>
          <p:cNvPr id="7" name="Freccia in giù 6"/>
          <p:cNvSpPr/>
          <p:nvPr/>
        </p:nvSpPr>
        <p:spPr>
          <a:xfrm>
            <a:off x="1547664" y="4254550"/>
            <a:ext cx="1080120" cy="432048"/>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a:solidFill>
                <a:srgbClr val="292934"/>
              </a:solidFill>
            </a:endParaRPr>
          </a:p>
        </p:txBody>
      </p:sp>
    </p:spTree>
    <p:extLst>
      <p:ext uri="{BB962C8B-B14F-4D97-AF65-F5344CB8AC3E}">
        <p14:creationId xmlns:p14="http://schemas.microsoft.com/office/powerpoint/2010/main" val="16892656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10" presetClass="entr" presetSubtype="0" fill="hold"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fade">
                                      <p:cBhvr>
                                        <p:cTn id="11" dur="500"/>
                                        <p:tgtEl>
                                          <p:spTgt spid="6">
                                            <p:txEl>
                                              <p:pRg st="2" end="2"/>
                                            </p:txEl>
                                          </p:spTgt>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40767"/>
            <a:ext cx="8229600" cy="5477693"/>
          </a:xfrm>
        </p:spPr>
        <p:txBody>
          <a:bodyPr>
            <a:normAutofit/>
          </a:bodyPr>
          <a:lstStyle/>
          <a:p>
            <a:pPr>
              <a:lnSpc>
                <a:spcPct val="120000"/>
              </a:lnSpc>
            </a:pPr>
            <a:r>
              <a:rPr lang="it-IT" dirty="0" smtClean="0"/>
              <a:t>Associazione </a:t>
            </a:r>
            <a:r>
              <a:rPr lang="it-IT" dirty="0"/>
              <a:t>in partecipazione </a:t>
            </a:r>
            <a:r>
              <a:rPr lang="it-IT" b="1" i="1" dirty="0">
                <a:solidFill>
                  <a:srgbClr val="804A4B"/>
                </a:solidFill>
                <a:effectLst>
                  <a:outerShdw blurRad="38100" dist="38100" dir="2700000" algn="tl">
                    <a:srgbClr val="000000">
                      <a:alpha val="43137"/>
                    </a:srgbClr>
                  </a:outerShdw>
                </a:effectLst>
              </a:rPr>
              <a:t>regolata dall’articolo 2549 del Codice </a:t>
            </a:r>
            <a:r>
              <a:rPr lang="it-IT" b="1" i="1" dirty="0" smtClean="0">
                <a:solidFill>
                  <a:srgbClr val="804A4B"/>
                </a:solidFill>
                <a:effectLst>
                  <a:outerShdw blurRad="38100" dist="38100" dir="2700000" algn="tl">
                    <a:srgbClr val="000000">
                      <a:alpha val="43137"/>
                    </a:srgbClr>
                  </a:outerShdw>
                </a:effectLst>
              </a:rPr>
              <a:t>Civile</a:t>
            </a:r>
            <a:r>
              <a:rPr lang="it-IT" dirty="0" smtClean="0"/>
              <a:t>, è quel contratto in cui </a:t>
            </a:r>
            <a:r>
              <a:rPr lang="it-IT" b="1" i="1" dirty="0" smtClean="0">
                <a:solidFill>
                  <a:srgbClr val="804A4B"/>
                </a:solidFill>
                <a:effectLst>
                  <a:outerShdw blurRad="38100" dist="38100" dir="2700000" algn="tl">
                    <a:srgbClr val="000000">
                      <a:alpha val="43137"/>
                    </a:srgbClr>
                  </a:outerShdw>
                </a:effectLst>
              </a:rPr>
              <a:t>l’associante </a:t>
            </a:r>
            <a:r>
              <a:rPr lang="it-IT" b="1" i="1" dirty="0">
                <a:solidFill>
                  <a:srgbClr val="804A4B"/>
                </a:solidFill>
                <a:effectLst>
                  <a:outerShdw blurRad="38100" dist="38100" dir="2700000" algn="tl">
                    <a:srgbClr val="000000">
                      <a:alpha val="43137"/>
                    </a:srgbClr>
                  </a:outerShdw>
                </a:effectLst>
              </a:rPr>
              <a:t>attribuisce all’associato una partecipazione agli utili </a:t>
            </a:r>
            <a:r>
              <a:rPr lang="it-IT" dirty="0"/>
              <a:t>della sua impresa o di uno o più affari verso il </a:t>
            </a:r>
            <a:r>
              <a:rPr lang="it-IT" b="1" i="1" dirty="0">
                <a:solidFill>
                  <a:srgbClr val="804A4B"/>
                </a:solidFill>
                <a:effectLst>
                  <a:outerShdw blurRad="38100" dist="38100" dir="2700000" algn="tl">
                    <a:srgbClr val="000000">
                      <a:alpha val="43137"/>
                    </a:srgbClr>
                  </a:outerShdw>
                </a:effectLst>
              </a:rPr>
              <a:t>corrispettivo di un determinato </a:t>
            </a:r>
            <a:r>
              <a:rPr lang="it-IT" b="1" i="1" dirty="0" smtClean="0">
                <a:solidFill>
                  <a:srgbClr val="804A4B"/>
                </a:solidFill>
                <a:effectLst>
                  <a:outerShdw blurRad="38100" dist="38100" dir="2700000" algn="tl">
                    <a:srgbClr val="000000">
                      <a:alpha val="43137"/>
                    </a:srgbClr>
                  </a:outerShdw>
                </a:effectLst>
              </a:rPr>
              <a:t>apporto</a:t>
            </a:r>
            <a:r>
              <a:rPr lang="it-IT" dirty="0" smtClean="0"/>
              <a:t>:</a:t>
            </a:r>
          </a:p>
          <a:p>
            <a:pPr lvl="1">
              <a:spcBef>
                <a:spcPts val="600"/>
              </a:spcBef>
            </a:pPr>
            <a:r>
              <a:rPr lang="it-IT" dirty="0" smtClean="0"/>
              <a:t>l'apporto </a:t>
            </a:r>
            <a:r>
              <a:rPr lang="it-IT" dirty="0"/>
              <a:t>dell’associato, che può essere di qualsiasi natura, </a:t>
            </a:r>
            <a:r>
              <a:rPr lang="it-IT" b="1" dirty="0">
                <a:effectLst>
                  <a:outerShdw blurRad="38100" dist="38100" dir="2700000" algn="tl">
                    <a:srgbClr val="000000">
                      <a:alpha val="43137"/>
                    </a:srgbClr>
                  </a:outerShdw>
                </a:effectLst>
              </a:rPr>
              <a:t>purché avente carattere strumentale per l'esercizio di quell'impresa </a:t>
            </a:r>
            <a:r>
              <a:rPr lang="it-IT" dirty="0"/>
              <a:t>o per lo svolgimento di </a:t>
            </a:r>
            <a:r>
              <a:rPr lang="it-IT" dirty="0" smtClean="0"/>
              <a:t>quell'affare</a:t>
            </a:r>
          </a:p>
          <a:p>
            <a:pPr lvl="1">
              <a:spcBef>
                <a:spcPts val="600"/>
              </a:spcBef>
            </a:pPr>
            <a:endParaRPr lang="it-IT" dirty="0" smtClean="0"/>
          </a:p>
          <a:p>
            <a:pPr lvl="1">
              <a:spcBef>
                <a:spcPts val="600"/>
              </a:spcBef>
            </a:pPr>
            <a:endParaRPr lang="it-IT" dirty="0"/>
          </a:p>
          <a:p>
            <a:pPr lvl="1">
              <a:spcBef>
                <a:spcPts val="600"/>
              </a:spcBef>
            </a:pPr>
            <a:endParaRPr lang="it-IT" dirty="0"/>
          </a:p>
          <a:p>
            <a:pPr lvl="1">
              <a:lnSpc>
                <a:spcPct val="120000"/>
              </a:lnSpc>
            </a:pPr>
            <a:r>
              <a:rPr lang="it-IT" b="1" dirty="0">
                <a:effectLst>
                  <a:outerShdw blurRad="38100" dist="38100" dir="2700000" algn="tl">
                    <a:srgbClr val="000000">
                      <a:alpha val="43137"/>
                    </a:srgbClr>
                  </a:outerShdw>
                </a:effectLst>
              </a:rPr>
              <a:t>solo l'associante fa propri gli utili</a:t>
            </a:r>
            <a:r>
              <a:rPr lang="it-IT" dirty="0"/>
              <a:t>, salvo, nei rapporti interni, il suo obbligo di liquidare all'associato la sua quota di utili e a restituirgli l'apporto. </a:t>
            </a:r>
          </a:p>
          <a:p>
            <a:pPr>
              <a:lnSpc>
                <a:spcPct val="120000"/>
              </a:lnSpc>
            </a:pPr>
            <a:endParaRPr lang="it-IT" dirty="0"/>
          </a:p>
        </p:txBody>
      </p:sp>
      <p:sp>
        <p:nvSpPr>
          <p:cNvPr id="6" name="Rettangolo arrotondato 5"/>
          <p:cNvSpPr/>
          <p:nvPr/>
        </p:nvSpPr>
        <p:spPr>
          <a:xfrm>
            <a:off x="1187624" y="3861048"/>
            <a:ext cx="7272808" cy="108012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it-IT" sz="2000" i="1" dirty="0"/>
              <a:t>NB: Nel caso in cui l’associato sia </a:t>
            </a:r>
            <a:r>
              <a:rPr lang="it-IT" sz="2000" b="1" i="1" dirty="0">
                <a:solidFill>
                  <a:srgbClr val="804A4B"/>
                </a:solidFill>
                <a:effectLst>
                  <a:outerShdw blurRad="38100" dist="38100" dir="2700000" algn="tl">
                    <a:srgbClr val="000000">
                      <a:alpha val="43137"/>
                    </a:srgbClr>
                  </a:outerShdw>
                </a:effectLst>
              </a:rPr>
              <a:t>una persona fisica </a:t>
            </a:r>
            <a:r>
              <a:rPr lang="it-IT" sz="2000" i="1" dirty="0"/>
              <a:t>l’apporto di cui al primo comma non può consistere, </a:t>
            </a:r>
            <a:r>
              <a:rPr lang="it-IT" sz="2000" b="1" i="1" dirty="0">
                <a:solidFill>
                  <a:srgbClr val="804A4B"/>
                </a:solidFill>
                <a:effectLst>
                  <a:outerShdw blurRad="38100" dist="38100" dir="2700000" algn="tl">
                    <a:srgbClr val="000000">
                      <a:alpha val="43137"/>
                    </a:srgbClr>
                  </a:outerShdw>
                </a:effectLst>
              </a:rPr>
              <a:t>nemmeno in parte, in una prestazione di lavoro</a:t>
            </a:r>
            <a:r>
              <a:rPr lang="it-IT" sz="2000" i="1" dirty="0"/>
              <a:t>. </a:t>
            </a:r>
            <a:endParaRPr lang="it-IT" sz="2000" dirty="0"/>
          </a:p>
        </p:txBody>
      </p:sp>
      <p:sp>
        <p:nvSpPr>
          <p:cNvPr id="2" name="Titolo 1"/>
          <p:cNvSpPr>
            <a:spLocks noGrp="1"/>
          </p:cNvSpPr>
          <p:nvPr>
            <p:ph type="title"/>
          </p:nvPr>
        </p:nvSpPr>
        <p:spPr/>
        <p:txBody>
          <a:bodyPr/>
          <a:lstStyle/>
          <a:p>
            <a:r>
              <a:rPr lang="it-IT" dirty="0" smtClean="0"/>
              <a:t>L’associazione </a:t>
            </a:r>
            <a:r>
              <a:rPr lang="it-IT" dirty="0"/>
              <a:t>in partecipazione </a:t>
            </a:r>
            <a:r>
              <a:rPr lang="it-IT" dirty="0" smtClean="0"/>
              <a:t>1/2</a:t>
            </a:r>
            <a:endParaRPr lang="it-IT" dirty="0"/>
          </a:p>
        </p:txBody>
      </p:sp>
    </p:spTree>
    <p:extLst>
      <p:ext uri="{BB962C8B-B14F-4D97-AF65-F5344CB8AC3E}">
        <p14:creationId xmlns:p14="http://schemas.microsoft.com/office/powerpoint/2010/main" val="233449837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L’associazione in partecipazione </a:t>
            </a:r>
            <a:r>
              <a:rPr lang="it-IT" dirty="0" smtClean="0"/>
              <a:t>2/2</a:t>
            </a:r>
            <a:endParaRPr lang="it-IT" dirty="0"/>
          </a:p>
        </p:txBody>
      </p:sp>
      <p:sp>
        <p:nvSpPr>
          <p:cNvPr id="3" name="Segnaposto contenuto 2"/>
          <p:cNvSpPr>
            <a:spLocks noGrp="1"/>
          </p:cNvSpPr>
          <p:nvPr>
            <p:ph idx="1"/>
          </p:nvPr>
        </p:nvSpPr>
        <p:spPr/>
        <p:txBody>
          <a:bodyPr>
            <a:normAutofit/>
          </a:bodyPr>
          <a:lstStyle/>
          <a:p>
            <a:pPr>
              <a:spcBef>
                <a:spcPts val="600"/>
              </a:spcBef>
            </a:pPr>
            <a:r>
              <a:rPr lang="it-IT" dirty="0" smtClean="0"/>
              <a:t>Inoltre … nell’associazione </a:t>
            </a:r>
            <a:r>
              <a:rPr lang="it-IT" dirty="0"/>
              <a:t>in </a:t>
            </a:r>
            <a:r>
              <a:rPr lang="it-IT" dirty="0" smtClean="0"/>
              <a:t>partecipazione: </a:t>
            </a:r>
          </a:p>
          <a:p>
            <a:pPr lvl="1">
              <a:spcBef>
                <a:spcPts val="600"/>
              </a:spcBef>
            </a:pPr>
            <a:r>
              <a:rPr lang="it-IT" b="1" i="1" dirty="0" smtClean="0">
                <a:solidFill>
                  <a:srgbClr val="804A4B"/>
                </a:solidFill>
                <a:effectLst>
                  <a:outerShdw blurRad="38100" dist="38100" dir="2700000" algn="tl">
                    <a:srgbClr val="000000">
                      <a:alpha val="43137"/>
                    </a:srgbClr>
                  </a:outerShdw>
                </a:effectLst>
              </a:rPr>
              <a:t>non </a:t>
            </a:r>
            <a:r>
              <a:rPr lang="it-IT" b="1" i="1" dirty="0">
                <a:solidFill>
                  <a:srgbClr val="804A4B"/>
                </a:solidFill>
                <a:effectLst>
                  <a:outerShdw blurRad="38100" dist="38100" dir="2700000" algn="tl">
                    <a:srgbClr val="000000">
                      <a:alpha val="43137"/>
                    </a:srgbClr>
                  </a:outerShdw>
                </a:effectLst>
              </a:rPr>
              <a:t>si forma un soggetto nuovo o si costituisce un patrimonio autonomo</a:t>
            </a:r>
            <a:r>
              <a:rPr lang="it-IT" dirty="0"/>
              <a:t>, non c'è comunione dell'affare o dell'impresa, che restano di esclusiva pertinenza dell'associante. </a:t>
            </a:r>
          </a:p>
          <a:p>
            <a:pPr lvl="1">
              <a:spcBef>
                <a:spcPts val="600"/>
              </a:spcBef>
            </a:pPr>
            <a:r>
              <a:rPr lang="it-IT" dirty="0" smtClean="0"/>
              <a:t>I </a:t>
            </a:r>
            <a:r>
              <a:rPr lang="it-IT" dirty="0"/>
              <a:t>terzi acquistano diritti e assumono obbligazioni soltanto verso l'associante.</a:t>
            </a:r>
          </a:p>
        </p:txBody>
      </p:sp>
      <p:sp>
        <p:nvSpPr>
          <p:cNvPr id="4" name="Rettangolo arrotondato 3"/>
          <p:cNvSpPr/>
          <p:nvPr/>
        </p:nvSpPr>
        <p:spPr>
          <a:xfrm>
            <a:off x="894904" y="3933056"/>
            <a:ext cx="7776864" cy="1800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it-IT" sz="2000" dirty="0"/>
              <a:t>Per far sì che l’associazione in partecipazione non diventi subappalto, l’unica strada </a:t>
            </a:r>
            <a:r>
              <a:rPr lang="it-IT" sz="2000" dirty="0" smtClean="0"/>
              <a:t>è quella </a:t>
            </a:r>
            <a:r>
              <a:rPr lang="it-IT" sz="2000" dirty="0"/>
              <a:t>dell’</a:t>
            </a:r>
            <a:r>
              <a:rPr lang="it-IT" sz="2000" b="1" dirty="0">
                <a:effectLst>
                  <a:outerShdw blurRad="38100" dist="38100" dir="2700000" algn="tl">
                    <a:srgbClr val="000000">
                      <a:alpha val="43137"/>
                    </a:srgbClr>
                  </a:outerShdw>
                </a:effectLst>
              </a:rPr>
              <a:t>associante esecutore del contratto e associato contributore economico nella impresa del primo</a:t>
            </a:r>
            <a:r>
              <a:rPr lang="it-IT" sz="2000" dirty="0"/>
              <a:t>, in seno ad un rapporto giuridico tra i due che sia nato prima </a:t>
            </a:r>
            <a:r>
              <a:rPr lang="it-IT" sz="2000" dirty="0" smtClean="0"/>
              <a:t>dell’appalto?</a:t>
            </a:r>
            <a:endParaRPr lang="it-IT" sz="2000" dirty="0"/>
          </a:p>
        </p:txBody>
      </p:sp>
      <p:sp>
        <p:nvSpPr>
          <p:cNvPr id="5" name="Freccia in giù 4"/>
          <p:cNvSpPr/>
          <p:nvPr/>
        </p:nvSpPr>
        <p:spPr>
          <a:xfrm>
            <a:off x="2411760" y="3604667"/>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Tree>
    <p:extLst>
      <p:ext uri="{BB962C8B-B14F-4D97-AF65-F5344CB8AC3E}">
        <p14:creationId xmlns:p14="http://schemas.microsoft.com/office/powerpoint/2010/main" val="116712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Differenze con subappalto</a:t>
            </a:r>
            <a:endParaRPr lang="it-IT" dirty="0"/>
          </a:p>
        </p:txBody>
      </p:sp>
      <p:sp>
        <p:nvSpPr>
          <p:cNvPr id="3" name="Segnaposto contenuto 2"/>
          <p:cNvSpPr>
            <a:spLocks noGrp="1"/>
          </p:cNvSpPr>
          <p:nvPr>
            <p:ph idx="1"/>
          </p:nvPr>
        </p:nvSpPr>
        <p:spPr>
          <a:xfrm>
            <a:off x="457200" y="1600200"/>
            <a:ext cx="8229600" cy="4997152"/>
          </a:xfrm>
        </p:spPr>
        <p:txBody>
          <a:bodyPr>
            <a:normAutofit/>
          </a:bodyPr>
          <a:lstStyle/>
          <a:p>
            <a:pPr>
              <a:spcBef>
                <a:spcPts val="600"/>
              </a:spcBef>
            </a:pPr>
            <a:endParaRPr lang="it-IT" dirty="0" smtClean="0"/>
          </a:p>
          <a:p>
            <a:pPr>
              <a:spcBef>
                <a:spcPts val="600"/>
              </a:spcBef>
            </a:pPr>
            <a:endParaRPr lang="it-IT" dirty="0"/>
          </a:p>
          <a:p>
            <a:pPr>
              <a:spcBef>
                <a:spcPts val="600"/>
              </a:spcBef>
            </a:pPr>
            <a:endParaRPr lang="it-IT" dirty="0" smtClean="0"/>
          </a:p>
          <a:p>
            <a:pPr>
              <a:spcBef>
                <a:spcPts val="600"/>
              </a:spcBef>
            </a:pPr>
            <a:endParaRPr lang="it-IT" dirty="0"/>
          </a:p>
          <a:p>
            <a:pPr>
              <a:spcBef>
                <a:spcPts val="600"/>
              </a:spcBef>
            </a:pPr>
            <a:endParaRPr lang="it-IT" dirty="0" smtClean="0"/>
          </a:p>
          <a:p>
            <a:pPr>
              <a:spcBef>
                <a:spcPts val="600"/>
              </a:spcBef>
            </a:pPr>
            <a:endParaRPr lang="it-IT" sz="1050" dirty="0" smtClean="0"/>
          </a:p>
          <a:p>
            <a:r>
              <a:rPr lang="it-IT" dirty="0" smtClean="0"/>
              <a:t>Qualora </a:t>
            </a:r>
            <a:r>
              <a:rPr lang="it-IT" dirty="0"/>
              <a:t>si intenda usufruire dell’associazione in partecipazione, pertanto, </a:t>
            </a:r>
            <a:r>
              <a:rPr lang="it-IT" b="1" i="1" dirty="0">
                <a:solidFill>
                  <a:srgbClr val="804A4B"/>
                </a:solidFill>
                <a:effectLst>
                  <a:outerShdw blurRad="38100" dist="38100" dir="2700000" algn="tl">
                    <a:srgbClr val="000000">
                      <a:alpha val="43137"/>
                    </a:srgbClr>
                  </a:outerShdw>
                </a:effectLst>
              </a:rPr>
              <a:t>il concorrente </a:t>
            </a:r>
            <a:r>
              <a:rPr lang="it-IT" dirty="0" smtClean="0"/>
              <a:t>(autonomamente qualificato) </a:t>
            </a:r>
            <a:r>
              <a:rPr lang="it-IT" dirty="0"/>
              <a:t>dovrà </a:t>
            </a:r>
            <a:r>
              <a:rPr lang="it-IT" dirty="0" smtClean="0"/>
              <a:t>:</a:t>
            </a:r>
          </a:p>
          <a:p>
            <a:pPr lvl="1"/>
            <a:r>
              <a:rPr lang="it-IT" b="1" i="1" dirty="0">
                <a:solidFill>
                  <a:srgbClr val="804A4B"/>
                </a:solidFill>
                <a:effectLst>
                  <a:outerShdw blurRad="38100" dist="38100" dir="2700000" algn="tl">
                    <a:srgbClr val="000000">
                      <a:alpha val="43137"/>
                    </a:srgbClr>
                  </a:outerShdw>
                </a:effectLst>
              </a:rPr>
              <a:t>dichiarare</a:t>
            </a:r>
            <a:r>
              <a:rPr lang="it-IT" b="1" i="1" dirty="0" smtClean="0">
                <a:solidFill>
                  <a:srgbClr val="804A4B"/>
                </a:solidFill>
                <a:effectLst>
                  <a:outerShdw blurRad="38100" dist="38100" dir="2700000" algn="tl">
                    <a:srgbClr val="000000">
                      <a:alpha val="43137"/>
                    </a:srgbClr>
                  </a:outerShdw>
                </a:effectLst>
              </a:rPr>
              <a:t>, in alternativa al subappalto</a:t>
            </a:r>
            <a:r>
              <a:rPr lang="it-IT" dirty="0" smtClean="0"/>
              <a:t>, che in fase esecutiva intende </a:t>
            </a:r>
            <a:r>
              <a:rPr lang="it-IT" b="1" i="1" dirty="0">
                <a:solidFill>
                  <a:srgbClr val="804A4B"/>
                </a:solidFill>
                <a:effectLst>
                  <a:outerShdw blurRad="38100" dist="38100" dir="2700000" algn="tl">
                    <a:srgbClr val="000000">
                      <a:alpha val="43137"/>
                    </a:srgbClr>
                  </a:outerShdw>
                </a:effectLst>
              </a:rPr>
              <a:t>procedere ai sensi dell’art.105 comma 20 </a:t>
            </a:r>
            <a:r>
              <a:rPr lang="it-IT" b="1" i="1" dirty="0" smtClean="0">
                <a:solidFill>
                  <a:srgbClr val="804A4B"/>
                </a:solidFill>
                <a:effectLst>
                  <a:outerShdw blurRad="38100" dist="38100" dir="2700000" algn="tl">
                    <a:srgbClr val="000000">
                      <a:alpha val="43137"/>
                    </a:srgbClr>
                  </a:outerShdw>
                </a:effectLst>
              </a:rPr>
              <a:t>del Codice,</a:t>
            </a:r>
            <a:endParaRPr lang="it-IT" dirty="0" smtClean="0"/>
          </a:p>
          <a:p>
            <a:pPr lvl="1"/>
            <a:r>
              <a:rPr lang="it-IT" dirty="0" smtClean="0"/>
              <a:t> </a:t>
            </a:r>
            <a:r>
              <a:rPr lang="it-IT" b="1" i="1" dirty="0">
                <a:solidFill>
                  <a:srgbClr val="804A4B"/>
                </a:solidFill>
                <a:effectLst>
                  <a:outerShdw blurRad="38100" dist="38100" dir="2700000" algn="tl">
                    <a:srgbClr val="000000">
                      <a:alpha val="43137"/>
                    </a:srgbClr>
                  </a:outerShdw>
                </a:effectLst>
              </a:rPr>
              <a:t>individuazione delle “prestazioni” </a:t>
            </a:r>
            <a:r>
              <a:rPr lang="it-IT" dirty="0" smtClean="0"/>
              <a:t>(così </a:t>
            </a:r>
            <a:r>
              <a:rPr lang="it-IT" dirty="0"/>
              <a:t>afferma </a:t>
            </a:r>
            <a:r>
              <a:rPr lang="it-IT" dirty="0" smtClean="0"/>
              <a:t>testualmente l’art. 105, 20) </a:t>
            </a:r>
            <a:r>
              <a:rPr lang="it-IT" dirty="0"/>
              <a:t>da eseguire tramite associazione in </a:t>
            </a:r>
            <a:r>
              <a:rPr lang="it-IT" dirty="0" smtClean="0"/>
              <a:t>partecipazione</a:t>
            </a:r>
          </a:p>
        </p:txBody>
      </p:sp>
      <p:sp>
        <p:nvSpPr>
          <p:cNvPr id="4" name="Rettangolo arrotondato 3"/>
          <p:cNvSpPr/>
          <p:nvPr/>
        </p:nvSpPr>
        <p:spPr>
          <a:xfrm>
            <a:off x="549896" y="1564556"/>
            <a:ext cx="8136904" cy="175131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lvl="0" indent="-342900" algn="just" fontAlgn="auto">
              <a:spcBef>
                <a:spcPct val="20000"/>
              </a:spcBef>
              <a:spcAft>
                <a:spcPts val="0"/>
              </a:spcAft>
              <a:buClr>
                <a:srgbClr val="C00000"/>
              </a:buClr>
              <a:buFont typeface="Wingdings" panose="05000000000000000000" pitchFamily="2" charset="2"/>
              <a:buChar char="v"/>
            </a:pPr>
            <a:r>
              <a:rPr lang="it-IT" sz="2000" dirty="0">
                <a:solidFill>
                  <a:srgbClr val="2F2B20"/>
                </a:solidFill>
              </a:rPr>
              <a:t>Nel codice viene legittimata l’Associazione in partecipazione </a:t>
            </a:r>
            <a:r>
              <a:rPr lang="it-IT" sz="2000" dirty="0" smtClean="0">
                <a:solidFill>
                  <a:srgbClr val="2F2B20"/>
                </a:solidFill>
              </a:rPr>
              <a:t>tra </a:t>
            </a:r>
            <a:r>
              <a:rPr lang="it-IT" sz="2000" b="1" dirty="0">
                <a:solidFill>
                  <a:srgbClr val="2F2B20"/>
                </a:solidFill>
                <a:effectLst>
                  <a:outerShdw blurRad="38100" dist="38100" dir="2700000" algn="tl">
                    <a:srgbClr val="000000">
                      <a:alpha val="43137"/>
                    </a:srgbClr>
                  </a:outerShdw>
                </a:effectLst>
              </a:rPr>
              <a:t>le modalità di esecuzione degli appalti pubblici </a:t>
            </a:r>
            <a:r>
              <a:rPr lang="it-IT" sz="2000" dirty="0">
                <a:solidFill>
                  <a:srgbClr val="2F2B20"/>
                </a:solidFill>
              </a:rPr>
              <a:t>(105, 20).</a:t>
            </a:r>
          </a:p>
          <a:p>
            <a:pPr marL="342900" lvl="0" indent="-342900" algn="just" fontAlgn="auto">
              <a:spcBef>
                <a:spcPct val="20000"/>
              </a:spcBef>
              <a:spcAft>
                <a:spcPts val="0"/>
              </a:spcAft>
              <a:buClr>
                <a:srgbClr val="C00000"/>
              </a:buClr>
              <a:buFont typeface="Wingdings" panose="05000000000000000000" pitchFamily="2" charset="2"/>
              <a:buChar char="v"/>
            </a:pPr>
            <a:r>
              <a:rPr lang="it-IT" sz="2000" dirty="0">
                <a:solidFill>
                  <a:srgbClr val="2F2B20"/>
                </a:solidFill>
              </a:rPr>
              <a:t>La collocazione dell’Associazione </a:t>
            </a:r>
            <a:r>
              <a:rPr lang="it-IT" sz="2000" b="1" dirty="0">
                <a:solidFill>
                  <a:srgbClr val="2F2B20"/>
                </a:solidFill>
                <a:effectLst>
                  <a:outerShdw blurRad="38100" dist="38100" dir="2700000" algn="tl">
                    <a:srgbClr val="000000">
                      <a:alpha val="43137"/>
                    </a:srgbClr>
                  </a:outerShdw>
                </a:effectLst>
              </a:rPr>
              <a:t>in partecipazione all’interno dell’articolo esplicitamente dedicato al subapp</a:t>
            </a:r>
            <a:r>
              <a:rPr lang="it-IT" sz="2000" dirty="0">
                <a:solidFill>
                  <a:srgbClr val="2F2B20"/>
                </a:solidFill>
              </a:rPr>
              <a:t>alto ed ai sub contratti similari, </a:t>
            </a:r>
            <a:r>
              <a:rPr lang="it-IT" sz="2000" dirty="0" smtClean="0">
                <a:solidFill>
                  <a:srgbClr val="2F2B20"/>
                </a:solidFill>
              </a:rPr>
              <a:t>e determina la </a:t>
            </a:r>
            <a:r>
              <a:rPr lang="it-IT" sz="2000" dirty="0">
                <a:solidFill>
                  <a:srgbClr val="2F2B20"/>
                </a:solidFill>
              </a:rPr>
              <a:t>sua assimilazione al </a:t>
            </a:r>
            <a:r>
              <a:rPr lang="it-IT" sz="2000" dirty="0" smtClean="0">
                <a:solidFill>
                  <a:srgbClr val="2F2B20"/>
                </a:solidFill>
              </a:rPr>
              <a:t>subappalto</a:t>
            </a:r>
            <a:endParaRPr lang="it-IT" sz="2000" dirty="0">
              <a:solidFill>
                <a:srgbClr val="804A4B"/>
              </a:solidFill>
            </a:endParaRPr>
          </a:p>
        </p:txBody>
      </p:sp>
      <p:sp>
        <p:nvSpPr>
          <p:cNvPr id="5" name="Freccia in giù 4"/>
          <p:cNvSpPr/>
          <p:nvPr/>
        </p:nvSpPr>
        <p:spPr>
          <a:xfrm>
            <a:off x="755576" y="3234184"/>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Tree>
    <p:extLst>
      <p:ext uri="{BB962C8B-B14F-4D97-AF65-F5344CB8AC3E}">
        <p14:creationId xmlns:p14="http://schemas.microsoft.com/office/powerpoint/2010/main" val="293907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 fill="hold"/>
                                        <p:tgtEl>
                                          <p:spTgt spid="5"/>
                                        </p:tgtEl>
                                        <p:attrNameLst>
                                          <p:attrName>ppt_x</p:attrName>
                                        </p:attrNameLst>
                                      </p:cBhvr>
                                      <p:tavLst>
                                        <p:tav tm="0">
                                          <p:val>
                                            <p:strVal val="#ppt_x"/>
                                          </p:val>
                                        </p:tav>
                                        <p:tav tm="100000">
                                          <p:val>
                                            <p:strVal val="#ppt_x"/>
                                          </p:val>
                                        </p:tav>
                                      </p:tavLst>
                                    </p:anim>
                                    <p:anim calcmode="lin" valueType="num">
                                      <p:cBhvr additive="base">
                                        <p:cTn id="1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fade">
                                      <p:cBhvr>
                                        <p:cTn id="20" dur="500"/>
                                        <p:tgtEl>
                                          <p:spTgt spid="3">
                                            <p:txEl>
                                              <p:pRg st="7" end="7"/>
                                            </p:txEl>
                                          </p:spTgt>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Differenze con il subappalto</a:t>
            </a:r>
            <a:endParaRPr lang="it-IT" dirty="0"/>
          </a:p>
        </p:txBody>
      </p:sp>
      <p:sp>
        <p:nvSpPr>
          <p:cNvPr id="3" name="Segnaposto contenuto 2"/>
          <p:cNvSpPr>
            <a:spLocks noGrp="1"/>
          </p:cNvSpPr>
          <p:nvPr>
            <p:ph idx="1"/>
          </p:nvPr>
        </p:nvSpPr>
        <p:spPr/>
        <p:txBody>
          <a:bodyPr/>
          <a:lstStyle/>
          <a:p>
            <a:endParaRPr lang="it-IT" dirty="0"/>
          </a:p>
        </p:txBody>
      </p:sp>
      <p:sp>
        <p:nvSpPr>
          <p:cNvPr id="4" name="Rettangolo arrotondato 3"/>
          <p:cNvSpPr/>
          <p:nvPr/>
        </p:nvSpPr>
        <p:spPr>
          <a:xfrm>
            <a:off x="539552" y="1417638"/>
            <a:ext cx="3878088" cy="517971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sz="2000" b="1" dirty="0" smtClean="0">
                <a:effectLst>
                  <a:outerShdw blurRad="38100" dist="38100" dir="2700000" algn="tl">
                    <a:srgbClr val="000000">
                      <a:alpha val="43137"/>
                    </a:srgbClr>
                  </a:outerShdw>
                </a:effectLst>
              </a:rPr>
              <a:t>Appalto/subappalto</a:t>
            </a:r>
          </a:p>
          <a:p>
            <a:pPr marL="342900" indent="-342900">
              <a:buFont typeface="+mj-lt"/>
              <a:buAutoNum type="arabicPeriod"/>
            </a:pPr>
            <a:r>
              <a:rPr lang="it-IT" sz="2000" dirty="0" smtClean="0"/>
              <a:t>corrispettivo </a:t>
            </a:r>
            <a:r>
              <a:rPr lang="it-IT" sz="2000" dirty="0"/>
              <a:t>a fronte della realizzazione di </a:t>
            </a:r>
            <a:r>
              <a:rPr lang="it-IT" sz="2000" dirty="0" smtClean="0"/>
              <a:t>un’opera/servizio;</a:t>
            </a:r>
            <a:endParaRPr lang="it-IT" sz="2000" dirty="0" smtClean="0"/>
          </a:p>
          <a:p>
            <a:pPr marL="342900" indent="-342900">
              <a:buFont typeface="+mj-lt"/>
              <a:buAutoNum type="arabicPeriod"/>
            </a:pPr>
            <a:r>
              <a:rPr lang="it-IT" sz="2000" dirty="0" smtClean="0"/>
              <a:t>non si realizza un vero e proprio “apporto” di capacità del subappaltatore, ma per una parte di lavorazioni, l’appaltatore principale viene sostituito dal subappaltatore, che esegue in proprio i lavori in piena autonomia;</a:t>
            </a:r>
          </a:p>
          <a:p>
            <a:pPr marL="342900" indent="-342900">
              <a:buFont typeface="+mj-lt"/>
              <a:buAutoNum type="arabicPeriod"/>
            </a:pPr>
            <a:r>
              <a:rPr lang="it-IT" sz="2000" dirty="0" smtClean="0"/>
              <a:t>obbligazione </a:t>
            </a:r>
            <a:r>
              <a:rPr lang="it-IT" sz="2000" dirty="0"/>
              <a:t>di </a:t>
            </a:r>
            <a:r>
              <a:rPr lang="it-IT" sz="2000" dirty="0" smtClean="0"/>
              <a:t>risultato; </a:t>
            </a:r>
            <a:endParaRPr lang="it-IT" sz="2000" dirty="0" smtClean="0"/>
          </a:p>
          <a:p>
            <a:pPr marL="342900" indent="-342900">
              <a:buFont typeface="+mj-lt"/>
              <a:buAutoNum type="arabicPeriod"/>
            </a:pPr>
            <a:r>
              <a:rPr lang="it-IT" sz="2000" dirty="0" smtClean="0"/>
              <a:t>subappalto necessario.</a:t>
            </a:r>
            <a:endParaRPr lang="it-IT" sz="2000" dirty="0" smtClean="0"/>
          </a:p>
        </p:txBody>
      </p:sp>
      <p:sp>
        <p:nvSpPr>
          <p:cNvPr id="5" name="Rettangolo arrotondato 4"/>
          <p:cNvSpPr/>
          <p:nvPr/>
        </p:nvSpPr>
        <p:spPr>
          <a:xfrm>
            <a:off x="4716016" y="1425651"/>
            <a:ext cx="3672408" cy="437961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0" lvl="1" algn="ctr"/>
            <a:r>
              <a:rPr lang="it-IT" sz="2000" b="1" dirty="0" err="1" smtClean="0">
                <a:effectLst>
                  <a:outerShdw blurRad="38100" dist="38100" dir="2700000" algn="tl">
                    <a:srgbClr val="000000">
                      <a:alpha val="43137"/>
                    </a:srgbClr>
                  </a:outerShdw>
                </a:effectLst>
              </a:rPr>
              <a:t>Ass</a:t>
            </a:r>
            <a:r>
              <a:rPr lang="it-IT" sz="2000" b="1" dirty="0" smtClean="0">
                <a:effectLst>
                  <a:outerShdw blurRad="38100" dist="38100" dir="2700000" algn="tl">
                    <a:srgbClr val="000000">
                      <a:alpha val="43137"/>
                    </a:srgbClr>
                  </a:outerShdw>
                </a:effectLst>
              </a:rPr>
              <a:t>. in partecipazione</a:t>
            </a:r>
          </a:p>
          <a:p>
            <a:pPr marL="266700" lvl="1" indent="-266700">
              <a:buFont typeface="+mj-lt"/>
              <a:buAutoNum type="arabicPeriod"/>
            </a:pPr>
            <a:r>
              <a:rPr lang="it-IT" sz="2000" dirty="0" smtClean="0"/>
              <a:t>l’aleatorietà </a:t>
            </a:r>
            <a:r>
              <a:rPr lang="it-IT" sz="2000" dirty="0"/>
              <a:t>dell’obbligazione principale </a:t>
            </a:r>
            <a:r>
              <a:rPr lang="it-IT" sz="2000" dirty="0" smtClean="0"/>
              <a:t>dell’associante;</a:t>
            </a:r>
            <a:endParaRPr lang="it-IT" sz="2000" dirty="0" smtClean="0"/>
          </a:p>
          <a:p>
            <a:pPr marL="266700" lvl="1" indent="-266700">
              <a:buFont typeface="+mj-lt"/>
              <a:buAutoNum type="arabicPeriod"/>
            </a:pPr>
            <a:r>
              <a:rPr lang="it-IT" sz="2000" dirty="0"/>
              <a:t>a fronte di un apporto </a:t>
            </a:r>
            <a:r>
              <a:rPr lang="it-IT" sz="2000" dirty="0" smtClean="0"/>
              <a:t>(lavorativo </a:t>
            </a:r>
            <a:r>
              <a:rPr lang="it-IT" sz="2000" dirty="0"/>
              <a:t>o di </a:t>
            </a:r>
            <a:r>
              <a:rPr lang="it-IT" sz="2000" dirty="0" smtClean="0"/>
              <a:t>capitale) </a:t>
            </a:r>
            <a:r>
              <a:rPr lang="it-IT" sz="2000" dirty="0" smtClean="0"/>
              <a:t>partecipazione </a:t>
            </a:r>
            <a:r>
              <a:rPr lang="it-IT" sz="2000" dirty="0"/>
              <a:t>agli </a:t>
            </a:r>
            <a:r>
              <a:rPr lang="it-IT" sz="2000" dirty="0" smtClean="0"/>
              <a:t>utili o ripartizione </a:t>
            </a:r>
            <a:r>
              <a:rPr lang="it-IT" sz="2000" dirty="0"/>
              <a:t>delle </a:t>
            </a:r>
            <a:r>
              <a:rPr lang="it-IT" sz="2000" dirty="0" smtClean="0"/>
              <a:t>perdite;</a:t>
            </a:r>
            <a:endParaRPr lang="it-IT" sz="2000" dirty="0"/>
          </a:p>
          <a:p>
            <a:pPr marL="266700" lvl="1" indent="-266700">
              <a:buFont typeface="+mj-lt"/>
              <a:buAutoNum type="arabicPeriod"/>
            </a:pPr>
            <a:r>
              <a:rPr lang="it-IT" sz="2000" dirty="0" smtClean="0"/>
              <a:t>partecipazione all’</a:t>
            </a:r>
            <a:r>
              <a:rPr lang="it-IT" sz="2000" dirty="0" smtClean="0"/>
              <a:t>affare;</a:t>
            </a:r>
            <a:endParaRPr lang="it-IT" sz="2000" dirty="0" smtClean="0"/>
          </a:p>
          <a:p>
            <a:pPr marL="266700" lvl="1" indent="-266700">
              <a:buFont typeface="+mj-lt"/>
              <a:buAutoNum type="arabicPeriod"/>
            </a:pPr>
            <a:r>
              <a:rPr lang="it-IT" sz="2000" dirty="0" smtClean="0"/>
              <a:t>nessuna possibilità </a:t>
            </a:r>
            <a:r>
              <a:rPr lang="it-IT" sz="2000" dirty="0"/>
              <a:t>di integrare la propria qualificazione </a:t>
            </a:r>
            <a:r>
              <a:rPr lang="it-IT" sz="2000" dirty="0" smtClean="0"/>
              <a:t>(divieto partecipazione 48,9</a:t>
            </a:r>
            <a:r>
              <a:rPr lang="it-IT" sz="2000" dirty="0" smtClean="0"/>
              <a:t>).</a:t>
            </a:r>
            <a:endParaRPr lang="it-IT" sz="2000" dirty="0"/>
          </a:p>
        </p:txBody>
      </p:sp>
      <p:sp>
        <p:nvSpPr>
          <p:cNvPr id="6" name="Rettangolo arrotondato 5"/>
          <p:cNvSpPr/>
          <p:nvPr/>
        </p:nvSpPr>
        <p:spPr>
          <a:xfrm>
            <a:off x="4788024" y="5993629"/>
            <a:ext cx="3672408" cy="5844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0" lvl="1" algn="ctr"/>
            <a:r>
              <a:rPr lang="it-IT" sz="2000" b="1" dirty="0" smtClean="0">
                <a:effectLst>
                  <a:outerShdw blurRad="38100" dist="38100" dir="2700000" algn="tl">
                    <a:srgbClr val="000000">
                      <a:alpha val="43137"/>
                    </a:srgbClr>
                  </a:outerShdw>
                </a:effectLst>
              </a:rPr>
              <a:t>Difficile collocazione</a:t>
            </a:r>
            <a:endParaRPr lang="it-IT" sz="2000" dirty="0"/>
          </a:p>
        </p:txBody>
      </p:sp>
      <p:sp>
        <p:nvSpPr>
          <p:cNvPr id="7" name="Freccia in giù 6"/>
          <p:cNvSpPr/>
          <p:nvPr/>
        </p:nvSpPr>
        <p:spPr>
          <a:xfrm>
            <a:off x="7165032" y="5582467"/>
            <a:ext cx="1295400" cy="457200"/>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solidFill>
                <a:prstClr val="white"/>
              </a:solidFill>
            </a:endParaRPr>
          </a:p>
        </p:txBody>
      </p:sp>
    </p:spTree>
    <p:extLst>
      <p:ext uri="{BB962C8B-B14F-4D97-AF65-F5344CB8AC3E}">
        <p14:creationId xmlns:p14="http://schemas.microsoft.com/office/powerpoint/2010/main" val="193925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Parere </a:t>
            </a:r>
            <a:r>
              <a:rPr lang="it-IT" dirty="0" smtClean="0"/>
              <a:t>CDS n</a:t>
            </a:r>
            <a:r>
              <a:rPr lang="it-IT" dirty="0"/>
              <a:t>. 782 del 30 marzo 2017</a:t>
            </a:r>
          </a:p>
        </p:txBody>
      </p:sp>
      <p:sp>
        <p:nvSpPr>
          <p:cNvPr id="3" name="Segnaposto contenuto 2"/>
          <p:cNvSpPr>
            <a:spLocks noGrp="1"/>
          </p:cNvSpPr>
          <p:nvPr>
            <p:ph idx="1"/>
          </p:nvPr>
        </p:nvSpPr>
        <p:spPr/>
        <p:txBody>
          <a:bodyPr>
            <a:normAutofit/>
          </a:bodyPr>
          <a:lstStyle/>
          <a:p>
            <a:r>
              <a:rPr lang="it-IT" i="1" dirty="0" smtClean="0"/>
              <a:t>Il </a:t>
            </a:r>
            <a:r>
              <a:rPr lang="it-IT" i="1" dirty="0"/>
              <a:t>Legislatore non </a:t>
            </a:r>
            <a:r>
              <a:rPr lang="it-IT" i="1" dirty="0" smtClean="0"/>
              <a:t>ha </a:t>
            </a:r>
            <a:r>
              <a:rPr lang="it-IT" i="1" dirty="0"/>
              <a:t>tenuto conto del Parere della Commissione Speciale del Consiglio di Stato sullo schema di decreto correttivo (Parere n. 782 del 30 marzo 2017) che, sulla questione era stato </a:t>
            </a:r>
            <a:r>
              <a:rPr lang="it-IT" i="1" dirty="0" smtClean="0"/>
              <a:t>preciso</a:t>
            </a:r>
          </a:p>
          <a:p>
            <a:endParaRPr lang="it-IT" i="1" dirty="0"/>
          </a:p>
          <a:p>
            <a:pPr lvl="1"/>
            <a:r>
              <a:rPr lang="it-IT" i="1" dirty="0" smtClean="0"/>
              <a:t>«Infine</a:t>
            </a:r>
            <a:r>
              <a:rPr lang="it-IT" i="1" dirty="0"/>
              <a:t>, non ci si può esimere dal rilevare la sussistenza di una contraddittorietà tra quanto previsto dal comma 20 dell'art. 105 - nella parte in cui prevede che “le disposizioni di cui al presente articolo si applicano anche ...alle associazioni in partecipazione” - ed il disposto dell’art. 48, comma 9, codice, in base al quale si statuisce che “è vietata l'associazione in partecipazione...”: si suggerisce, pertanto, di sopprimere il riferimento operato dal predetto comma 20 alle “associazioni in partecipazione”, al fine di superare la contraddittorietà testé </a:t>
            </a:r>
            <a:r>
              <a:rPr lang="it-IT" i="1" dirty="0" smtClean="0"/>
              <a:t>rilevata». </a:t>
            </a:r>
            <a:endParaRPr lang="it-IT" i="1" dirty="0"/>
          </a:p>
        </p:txBody>
      </p:sp>
    </p:spTree>
    <p:extLst>
      <p:ext uri="{BB962C8B-B14F-4D97-AF65-F5344CB8AC3E}">
        <p14:creationId xmlns:p14="http://schemas.microsoft.com/office/powerpoint/2010/main" val="235959429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lnSpc>
                <a:spcPct val="100000"/>
              </a:lnSpc>
            </a:pPr>
            <a:r>
              <a:rPr lang="it-IT" dirty="0" smtClean="0"/>
              <a:t>7. </a:t>
            </a:r>
            <a:r>
              <a:rPr lang="it-IT" dirty="0"/>
              <a:t>AVVALIMENTO</a:t>
            </a:r>
            <a:endParaRPr lang="it-IT" dirty="0">
              <a:latin typeface="+mn-lt"/>
            </a:endParaRPr>
          </a:p>
        </p:txBody>
      </p:sp>
      <p:sp>
        <p:nvSpPr>
          <p:cNvPr id="3" name="Segnaposto testo 2"/>
          <p:cNvSpPr>
            <a:spLocks noGrp="1"/>
          </p:cNvSpPr>
          <p:nvPr>
            <p:ph type="body" idx="1"/>
          </p:nvPr>
        </p:nvSpPr>
        <p:spPr/>
        <p:txBody>
          <a:bodyPr/>
          <a:lstStyle/>
          <a:p>
            <a:pPr algn="ctr">
              <a:lnSpc>
                <a:spcPct val="100000"/>
              </a:lnSpc>
            </a:pPr>
            <a:r>
              <a:rPr lang="it-IT" b="1" i="1" dirty="0"/>
              <a:t>FORME DELL'OPERATORE ECONOMICO NEGLI APPALTI</a:t>
            </a:r>
          </a:p>
        </p:txBody>
      </p:sp>
    </p:spTree>
    <p:extLst>
      <p:ext uri="{BB962C8B-B14F-4D97-AF65-F5344CB8AC3E}">
        <p14:creationId xmlns:p14="http://schemas.microsoft.com/office/powerpoint/2010/main" val="2658711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arrotondato 4"/>
          <p:cNvSpPr/>
          <p:nvPr/>
        </p:nvSpPr>
        <p:spPr>
          <a:xfrm>
            <a:off x="539552" y="1484784"/>
            <a:ext cx="8352928" cy="129614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r>
              <a:rPr lang="it-IT" dirty="0"/>
              <a:t>L’istituto dell’Avvalimento</a:t>
            </a:r>
          </a:p>
        </p:txBody>
      </p:sp>
      <p:sp>
        <p:nvSpPr>
          <p:cNvPr id="3" name="Segnaposto contenuto 2"/>
          <p:cNvSpPr>
            <a:spLocks noGrp="1"/>
          </p:cNvSpPr>
          <p:nvPr>
            <p:ph idx="1"/>
          </p:nvPr>
        </p:nvSpPr>
        <p:spPr/>
        <p:txBody>
          <a:bodyPr>
            <a:normAutofit fontScale="92500" lnSpcReduction="10000"/>
          </a:bodyPr>
          <a:lstStyle/>
          <a:p>
            <a:pPr>
              <a:spcBef>
                <a:spcPts val="600"/>
              </a:spcBef>
              <a:spcAft>
                <a:spcPts val="600"/>
              </a:spcAft>
            </a:pPr>
            <a:r>
              <a:rPr lang="it-IT" sz="2200" dirty="0" smtClean="0"/>
              <a:t>L’avvalimento </a:t>
            </a:r>
            <a:r>
              <a:rPr lang="it-IT" sz="2200" dirty="0"/>
              <a:t>è un </a:t>
            </a:r>
            <a:r>
              <a:rPr lang="it-IT" sz="2200" b="1" dirty="0">
                <a:effectLst>
                  <a:outerShdw blurRad="38100" dist="38100" dir="2700000" algn="tl">
                    <a:srgbClr val="000000">
                      <a:alpha val="43137"/>
                    </a:srgbClr>
                  </a:outerShdw>
                </a:effectLst>
              </a:rPr>
              <a:t>istituto di derivazione comunitaria che consente all’operatore economico privo dei requisiti</a:t>
            </a:r>
            <a:r>
              <a:rPr lang="it-IT" sz="2200" dirty="0"/>
              <a:t> necessari per la </a:t>
            </a:r>
            <a:r>
              <a:rPr lang="it-IT" sz="2200" b="1" dirty="0">
                <a:effectLst>
                  <a:outerShdw blurRad="38100" dist="38100" dir="2700000" algn="tl">
                    <a:srgbClr val="000000">
                      <a:alpha val="43137"/>
                    </a:srgbClr>
                  </a:outerShdw>
                </a:effectLst>
              </a:rPr>
              <a:t>partecipazione</a:t>
            </a:r>
            <a:r>
              <a:rPr lang="it-IT" sz="2200" dirty="0"/>
              <a:t> ad una gara di soddisfare quanto richiesto dalla </a:t>
            </a:r>
            <a:r>
              <a:rPr lang="it-IT" sz="2200" dirty="0" smtClean="0"/>
              <a:t>SA avvalendosi </a:t>
            </a:r>
            <a:r>
              <a:rPr lang="it-IT" sz="2200" dirty="0"/>
              <a:t>di risorse, mezzi e strumenti di altri </a:t>
            </a:r>
            <a:r>
              <a:rPr lang="it-IT" sz="2200" dirty="0" smtClean="0"/>
              <a:t>OE (art. 89).</a:t>
            </a:r>
          </a:p>
          <a:p>
            <a:pPr>
              <a:spcBef>
                <a:spcPts val="600"/>
              </a:spcBef>
            </a:pPr>
            <a:r>
              <a:rPr lang="it-IT" sz="2200" dirty="0" smtClean="0"/>
              <a:t>L’istituto è suddivisibile in </a:t>
            </a:r>
            <a:r>
              <a:rPr lang="it-IT" sz="2200" b="1" dirty="0" smtClean="0">
                <a:solidFill>
                  <a:srgbClr val="FF0000"/>
                </a:solidFill>
                <a:effectLst>
                  <a:outerShdw blurRad="38100" dist="38100" dir="2700000" algn="tl">
                    <a:srgbClr val="000000">
                      <a:alpha val="43137"/>
                    </a:srgbClr>
                  </a:outerShdw>
                </a:effectLst>
              </a:rPr>
              <a:t>avvalimento </a:t>
            </a:r>
            <a:r>
              <a:rPr lang="it-IT" sz="2200" b="1" dirty="0">
                <a:solidFill>
                  <a:srgbClr val="FF0000"/>
                </a:solidFill>
                <a:effectLst>
                  <a:outerShdw blurRad="38100" dist="38100" dir="2700000" algn="tl">
                    <a:srgbClr val="000000">
                      <a:alpha val="43137"/>
                    </a:srgbClr>
                  </a:outerShdw>
                </a:effectLst>
              </a:rPr>
              <a:t>c.d. </a:t>
            </a:r>
            <a:endParaRPr lang="it-IT" sz="2200" b="1" dirty="0" smtClean="0">
              <a:solidFill>
                <a:srgbClr val="FF0000"/>
              </a:solidFill>
              <a:effectLst>
                <a:outerShdw blurRad="38100" dist="38100" dir="2700000" algn="tl">
                  <a:srgbClr val="000000">
                    <a:alpha val="43137"/>
                  </a:srgbClr>
                </a:outerShdw>
              </a:effectLst>
            </a:endParaRPr>
          </a:p>
          <a:p>
            <a:pPr lvl="1">
              <a:spcBef>
                <a:spcPts val="600"/>
              </a:spcBef>
            </a:pPr>
            <a:r>
              <a:rPr lang="it-IT" sz="2200" b="1" dirty="0" smtClean="0">
                <a:solidFill>
                  <a:srgbClr val="FF0000"/>
                </a:solidFill>
                <a:effectLst>
                  <a:outerShdw blurRad="38100" dist="38100" dir="2700000" algn="tl">
                    <a:srgbClr val="000000">
                      <a:alpha val="43137"/>
                    </a:srgbClr>
                  </a:outerShdw>
                </a:effectLst>
              </a:rPr>
              <a:t>tecnico </a:t>
            </a:r>
            <a:r>
              <a:rPr lang="it-IT" sz="2200" b="1" dirty="0">
                <a:solidFill>
                  <a:srgbClr val="FF0000"/>
                </a:solidFill>
                <a:effectLst>
                  <a:outerShdw blurRad="38100" dist="38100" dir="2700000" algn="tl">
                    <a:srgbClr val="000000">
                      <a:alpha val="43137"/>
                    </a:srgbClr>
                  </a:outerShdw>
                </a:effectLst>
              </a:rPr>
              <a:t>od operativo </a:t>
            </a:r>
            <a:r>
              <a:rPr lang="it-IT" sz="2200" dirty="0" smtClean="0"/>
              <a:t>l’ausiliaria </a:t>
            </a:r>
            <a:r>
              <a:rPr lang="it-IT" sz="2200" dirty="0"/>
              <a:t>si </a:t>
            </a:r>
            <a:r>
              <a:rPr lang="it-IT" sz="2200" dirty="0" smtClean="0"/>
              <a:t>impegna </a:t>
            </a:r>
            <a:r>
              <a:rPr lang="it-IT" sz="2200" dirty="0"/>
              <a:t>a mettere a disposizione dell’ausiliata le proprie </a:t>
            </a:r>
            <a:r>
              <a:rPr lang="it-IT" sz="2200" b="1" dirty="0">
                <a:effectLst>
                  <a:outerShdw blurRad="38100" dist="38100" dir="2700000" algn="tl">
                    <a:srgbClr val="000000">
                      <a:alpha val="43137"/>
                    </a:srgbClr>
                  </a:outerShdw>
                </a:effectLst>
              </a:rPr>
              <a:t>risorse tecnico – organizzative </a:t>
            </a:r>
            <a:r>
              <a:rPr lang="it-IT" sz="2200" dirty="0"/>
              <a:t>indispensabili per l’esecuzione del contratto di </a:t>
            </a:r>
            <a:r>
              <a:rPr lang="it-IT" sz="2200" dirty="0" smtClean="0"/>
              <a:t>appalto:</a:t>
            </a:r>
          </a:p>
          <a:p>
            <a:pPr lvl="2">
              <a:spcBef>
                <a:spcPts val="600"/>
              </a:spcBef>
            </a:pPr>
            <a:r>
              <a:rPr lang="it-IT" sz="2200" dirty="0"/>
              <a:t>tale è l’avvalimento </a:t>
            </a:r>
            <a:r>
              <a:rPr lang="it-IT" sz="2200" dirty="0" smtClean="0"/>
              <a:t>della </a:t>
            </a:r>
            <a:r>
              <a:rPr lang="it-IT" sz="2200" b="1" i="1" dirty="0" smtClean="0">
                <a:solidFill>
                  <a:srgbClr val="804A4B"/>
                </a:solidFill>
                <a:effectLst>
                  <a:outerShdw blurRad="38100" dist="38100" dir="2700000" algn="tl">
                    <a:srgbClr val="000000">
                      <a:alpha val="43137"/>
                    </a:srgbClr>
                  </a:outerShdw>
                </a:effectLst>
              </a:rPr>
              <a:t>dotazione </a:t>
            </a:r>
            <a:r>
              <a:rPr lang="it-IT" sz="2200" b="1" i="1" dirty="0">
                <a:solidFill>
                  <a:srgbClr val="804A4B"/>
                </a:solidFill>
                <a:effectLst>
                  <a:outerShdw blurRad="38100" dist="38100" dir="2700000" algn="tl">
                    <a:srgbClr val="000000">
                      <a:alpha val="43137"/>
                    </a:srgbClr>
                  </a:outerShdw>
                </a:effectLst>
              </a:rPr>
              <a:t>di personale o </a:t>
            </a:r>
            <a:r>
              <a:rPr lang="it-IT" sz="2200" b="1" i="1" dirty="0" smtClean="0">
                <a:solidFill>
                  <a:srgbClr val="804A4B"/>
                </a:solidFill>
                <a:effectLst>
                  <a:outerShdw blurRad="38100" dist="38100" dir="2700000" algn="tl">
                    <a:srgbClr val="000000">
                      <a:alpha val="43137"/>
                    </a:srgbClr>
                  </a:outerShdw>
                </a:effectLst>
              </a:rPr>
              <a:t>dei </a:t>
            </a:r>
            <a:r>
              <a:rPr lang="it-IT" sz="2200" b="1" i="1" dirty="0">
                <a:solidFill>
                  <a:srgbClr val="804A4B"/>
                </a:solidFill>
                <a:effectLst>
                  <a:outerShdw blurRad="38100" dist="38100" dir="2700000" algn="tl">
                    <a:srgbClr val="000000">
                      <a:alpha val="43137"/>
                    </a:srgbClr>
                  </a:outerShdw>
                </a:effectLst>
              </a:rPr>
              <a:t>mezzi aziendali </a:t>
            </a:r>
            <a:r>
              <a:rPr lang="it-IT" sz="2200" dirty="0"/>
              <a:t>messi a disposizione dell’ausiliata per eseguire l’appalto</a:t>
            </a:r>
            <a:r>
              <a:rPr lang="it-IT" sz="2200" dirty="0" smtClean="0"/>
              <a:t> </a:t>
            </a:r>
          </a:p>
          <a:p>
            <a:pPr lvl="1">
              <a:spcBef>
                <a:spcPts val="600"/>
              </a:spcBef>
            </a:pPr>
            <a:r>
              <a:rPr lang="it-IT" sz="2200" b="1" dirty="0" smtClean="0">
                <a:solidFill>
                  <a:srgbClr val="FF0000"/>
                </a:solidFill>
                <a:effectLst>
                  <a:outerShdw blurRad="38100" dist="38100" dir="2700000" algn="tl">
                    <a:srgbClr val="000000">
                      <a:alpha val="43137"/>
                    </a:srgbClr>
                  </a:outerShdw>
                </a:effectLst>
              </a:rPr>
              <a:t>di </a:t>
            </a:r>
            <a:r>
              <a:rPr lang="it-IT" sz="2200" b="1" dirty="0">
                <a:solidFill>
                  <a:srgbClr val="FF0000"/>
                </a:solidFill>
                <a:effectLst>
                  <a:outerShdw blurRad="38100" dist="38100" dir="2700000" algn="tl">
                    <a:srgbClr val="000000">
                      <a:alpha val="43137"/>
                    </a:srgbClr>
                  </a:outerShdw>
                </a:effectLst>
              </a:rPr>
              <a:t>garanzia </a:t>
            </a:r>
            <a:r>
              <a:rPr lang="it-IT" sz="2200" dirty="0" smtClean="0"/>
              <a:t>l’ausiliaria </a:t>
            </a:r>
            <a:r>
              <a:rPr lang="it-IT" sz="2200" dirty="0"/>
              <a:t>metta a disposizione dell’ausiliata la propria </a:t>
            </a:r>
            <a:r>
              <a:rPr lang="it-IT" sz="2200" b="1" dirty="0">
                <a:effectLst>
                  <a:outerShdw blurRad="38100" dist="38100" dir="2700000" algn="tl">
                    <a:srgbClr val="000000">
                      <a:alpha val="43137"/>
                    </a:srgbClr>
                  </a:outerShdw>
                </a:effectLst>
              </a:rPr>
              <a:t>solidità economica e finanziaria o </a:t>
            </a:r>
            <a:r>
              <a:rPr lang="it-IT" sz="2200" b="1" dirty="0" smtClean="0">
                <a:effectLst>
                  <a:outerShdw blurRad="38100" dist="38100" dir="2700000" algn="tl">
                    <a:srgbClr val="000000">
                      <a:alpha val="43137"/>
                    </a:srgbClr>
                  </a:outerShdw>
                </a:effectLst>
              </a:rPr>
              <a:t>esperienziale</a:t>
            </a:r>
            <a:r>
              <a:rPr lang="it-IT" sz="2200" dirty="0" smtClean="0"/>
              <a:t>:</a:t>
            </a:r>
          </a:p>
          <a:p>
            <a:pPr lvl="2">
              <a:spcBef>
                <a:spcPts val="600"/>
              </a:spcBef>
            </a:pPr>
            <a:r>
              <a:rPr lang="it-IT" sz="2200" dirty="0" smtClean="0"/>
              <a:t>tale </a:t>
            </a:r>
            <a:r>
              <a:rPr lang="it-IT" sz="2200" dirty="0"/>
              <a:t>è l’avvalimento </a:t>
            </a:r>
            <a:r>
              <a:rPr lang="it-IT" sz="2200" dirty="0" smtClean="0"/>
              <a:t>dei </a:t>
            </a:r>
            <a:r>
              <a:rPr lang="it-IT" sz="2200" b="1" i="1" dirty="0">
                <a:solidFill>
                  <a:srgbClr val="804A4B"/>
                </a:solidFill>
                <a:effectLst>
                  <a:outerShdw blurRad="38100" dist="38100" dir="2700000" algn="tl">
                    <a:srgbClr val="000000">
                      <a:alpha val="43137"/>
                    </a:srgbClr>
                  </a:outerShdw>
                </a:effectLst>
              </a:rPr>
              <a:t>requisiti di carattere economico – finanziario </a:t>
            </a:r>
            <a:r>
              <a:rPr lang="it-IT" sz="2200" dirty="0"/>
              <a:t>e, in particolare, il fatturato globale o specifico.</a:t>
            </a:r>
          </a:p>
        </p:txBody>
      </p:sp>
    </p:spTree>
    <p:extLst>
      <p:ext uri="{BB962C8B-B14F-4D97-AF65-F5344CB8AC3E}">
        <p14:creationId xmlns:p14="http://schemas.microsoft.com/office/powerpoint/2010/main" val="1326696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arrotondato 4"/>
          <p:cNvSpPr/>
          <p:nvPr/>
        </p:nvSpPr>
        <p:spPr>
          <a:xfrm>
            <a:off x="755576" y="2348880"/>
            <a:ext cx="8208912" cy="28803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r>
              <a:rPr lang="it-IT" dirty="0">
                <a:effectLst>
                  <a:outerShdw blurRad="38100" dist="38100" dir="2700000" algn="tl">
                    <a:srgbClr val="000000">
                      <a:alpha val="43137"/>
                    </a:srgbClr>
                  </a:outerShdw>
                </a:effectLst>
              </a:rPr>
              <a:t>Adempimenti del </a:t>
            </a:r>
            <a:r>
              <a:rPr lang="it-IT" dirty="0" smtClean="0">
                <a:effectLst>
                  <a:outerShdw blurRad="38100" dist="38100" dir="2700000" algn="tl">
                    <a:srgbClr val="000000">
                      <a:alpha val="43137"/>
                    </a:srgbClr>
                  </a:outerShdw>
                </a:effectLst>
              </a:rPr>
              <a:t>concorrente </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556792"/>
            <a:ext cx="8229600" cy="4752528"/>
          </a:xfrm>
        </p:spPr>
        <p:txBody>
          <a:bodyPr>
            <a:noAutofit/>
          </a:bodyPr>
          <a:lstStyle/>
          <a:p>
            <a:pPr>
              <a:lnSpc>
                <a:spcPct val="90000"/>
              </a:lnSpc>
            </a:pPr>
            <a:r>
              <a:rPr lang="it-IT" dirty="0" smtClean="0"/>
              <a:t>Il concorrente </a:t>
            </a:r>
            <a:r>
              <a:rPr lang="it-IT" b="1" dirty="0" smtClean="0">
                <a:solidFill>
                  <a:srgbClr val="FF0000"/>
                </a:solidFill>
                <a:effectLst>
                  <a:outerShdw blurRad="38100" dist="38100" dir="2700000" algn="tl">
                    <a:srgbClr val="000000">
                      <a:alpha val="43137"/>
                    </a:srgbClr>
                  </a:outerShdw>
                </a:effectLst>
              </a:rPr>
              <a:t>allega alla domanda </a:t>
            </a:r>
            <a:r>
              <a:rPr lang="it-IT" b="1" dirty="0">
                <a:solidFill>
                  <a:srgbClr val="FF0000"/>
                </a:solidFill>
                <a:effectLst>
                  <a:outerShdw blurRad="38100" dist="38100" dir="2700000" algn="tl">
                    <a:srgbClr val="000000">
                      <a:alpha val="43137"/>
                    </a:srgbClr>
                  </a:outerShdw>
                </a:effectLst>
              </a:rPr>
              <a:t>di </a:t>
            </a:r>
            <a:r>
              <a:rPr lang="it-IT" b="1" dirty="0" smtClean="0">
                <a:solidFill>
                  <a:srgbClr val="FF0000"/>
                </a:solidFill>
                <a:effectLst>
                  <a:outerShdw blurRad="38100" dist="38100" dir="2700000" algn="tl">
                    <a:srgbClr val="000000">
                      <a:alpha val="43137"/>
                    </a:srgbClr>
                  </a:outerShdw>
                </a:effectLst>
              </a:rPr>
              <a:t>partecipazione</a:t>
            </a:r>
            <a:r>
              <a:rPr lang="it-IT" dirty="0" smtClean="0"/>
              <a:t>: </a:t>
            </a:r>
          </a:p>
          <a:p>
            <a:pPr lvl="1">
              <a:lnSpc>
                <a:spcPct val="90000"/>
              </a:lnSpc>
              <a:spcBef>
                <a:spcPts val="600"/>
              </a:spcBef>
            </a:pPr>
            <a:r>
              <a:rPr lang="it-IT" dirty="0" smtClean="0"/>
              <a:t>l'eventuale </a:t>
            </a:r>
            <a:r>
              <a:rPr lang="it-IT" b="1" dirty="0" smtClean="0">
                <a:effectLst>
                  <a:outerShdw blurRad="38100" dist="38100" dir="2700000" algn="tl">
                    <a:srgbClr val="000000">
                      <a:alpha val="43137"/>
                    </a:srgbClr>
                  </a:outerShdw>
                </a:effectLst>
              </a:rPr>
              <a:t>ATTESTAZIONE SOA </a:t>
            </a:r>
            <a:r>
              <a:rPr lang="it-IT" dirty="0" smtClean="0"/>
              <a:t>dell'impresa ausiliaria,</a:t>
            </a:r>
          </a:p>
          <a:p>
            <a:pPr lvl="1">
              <a:lnSpc>
                <a:spcPct val="90000"/>
              </a:lnSpc>
              <a:spcBef>
                <a:spcPts val="600"/>
              </a:spcBef>
            </a:pPr>
            <a:endParaRPr lang="it-IT" sz="500" dirty="0" smtClean="0"/>
          </a:p>
          <a:p>
            <a:pPr lvl="1">
              <a:lnSpc>
                <a:spcPct val="90000"/>
              </a:lnSpc>
              <a:spcBef>
                <a:spcPts val="600"/>
              </a:spcBef>
            </a:pPr>
            <a:r>
              <a:rPr lang="it-IT" b="1" dirty="0" smtClean="0">
                <a:effectLst>
                  <a:outerShdw blurRad="38100" dist="38100" dir="2700000" algn="tl">
                    <a:srgbClr val="000000">
                      <a:alpha val="43137"/>
                    </a:srgbClr>
                  </a:outerShdw>
                </a:effectLst>
              </a:rPr>
              <a:t>DICHIARAZIONI SOTTOSCRITTE DALL’IMPRESA AUSILIARIA</a:t>
            </a:r>
          </a:p>
          <a:p>
            <a:pPr lvl="2">
              <a:lnSpc>
                <a:spcPct val="90000"/>
              </a:lnSpc>
              <a:spcBef>
                <a:spcPts val="600"/>
              </a:spcBef>
            </a:pPr>
            <a:r>
              <a:rPr lang="it-IT" b="1" dirty="0" smtClean="0">
                <a:effectLst>
                  <a:outerShdw blurRad="38100" dist="38100" dir="2700000" algn="tl">
                    <a:srgbClr val="000000">
                      <a:alpha val="43137"/>
                    </a:srgbClr>
                  </a:outerShdw>
                </a:effectLst>
              </a:rPr>
              <a:t>una </a:t>
            </a:r>
            <a:r>
              <a:rPr lang="it-IT" dirty="0" smtClean="0"/>
              <a:t>che costituisce </a:t>
            </a:r>
            <a:r>
              <a:rPr lang="it-IT" dirty="0"/>
              <a:t>un </a:t>
            </a:r>
            <a:r>
              <a:rPr lang="it-IT" b="1" i="1" dirty="0">
                <a:solidFill>
                  <a:srgbClr val="804A4B"/>
                </a:solidFill>
                <a:effectLst>
                  <a:outerShdw blurRad="38100" dist="38100" dir="2700000" algn="tl">
                    <a:srgbClr val="000000">
                      <a:alpha val="43137"/>
                    </a:srgbClr>
                  </a:outerShdw>
                </a:effectLst>
              </a:rPr>
              <a:t>atto di assunzione unilaterale di obbligazioni </a:t>
            </a:r>
            <a:r>
              <a:rPr lang="it-IT" dirty="0"/>
              <a:t>precipuamente </a:t>
            </a:r>
            <a:r>
              <a:rPr lang="it-IT" b="1" dirty="0">
                <a:solidFill>
                  <a:srgbClr val="FF0000"/>
                </a:solidFill>
                <a:effectLst>
                  <a:outerShdw blurRad="38100" dist="38100" dir="2700000" algn="tl">
                    <a:srgbClr val="000000">
                      <a:alpha val="43137"/>
                    </a:srgbClr>
                  </a:outerShdw>
                </a:effectLst>
              </a:rPr>
              <a:t>nei confronti della </a:t>
            </a:r>
            <a:r>
              <a:rPr lang="it-IT" b="1" dirty="0" smtClean="0">
                <a:solidFill>
                  <a:srgbClr val="FF0000"/>
                </a:solidFill>
                <a:effectLst>
                  <a:outerShdw blurRad="38100" dist="38100" dir="2700000" algn="tl">
                    <a:srgbClr val="000000">
                      <a:alpha val="43137"/>
                    </a:srgbClr>
                  </a:outerShdw>
                </a:effectLst>
              </a:rPr>
              <a:t>SA e dell’OE</a:t>
            </a:r>
            <a:r>
              <a:rPr lang="it-IT" dirty="0"/>
              <a:t> </a:t>
            </a:r>
            <a:r>
              <a:rPr lang="it-IT" dirty="0" smtClean="0"/>
              <a:t>a </a:t>
            </a:r>
            <a:r>
              <a:rPr lang="it-IT" dirty="0"/>
              <a:t>mettere a disposizione </a:t>
            </a:r>
            <a:r>
              <a:rPr lang="it-IT" b="1" u="sng" dirty="0">
                <a:effectLst>
                  <a:outerShdw blurRad="38100" dist="38100" dir="2700000" algn="tl">
                    <a:srgbClr val="000000">
                      <a:alpha val="43137"/>
                    </a:srgbClr>
                  </a:outerShdw>
                </a:effectLst>
              </a:rPr>
              <a:t>per tutta la durata dell'appalto </a:t>
            </a:r>
            <a:r>
              <a:rPr lang="it-IT" dirty="0"/>
              <a:t>le risorse necessarie di cui è carente il </a:t>
            </a:r>
            <a:r>
              <a:rPr lang="it-IT" dirty="0" smtClean="0"/>
              <a:t>concorrente, </a:t>
            </a:r>
            <a:r>
              <a:rPr lang="it-IT" dirty="0"/>
              <a:t>che </a:t>
            </a:r>
            <a:r>
              <a:rPr lang="it-IT" dirty="0" smtClean="0"/>
              <a:t>deve </a:t>
            </a:r>
            <a:r>
              <a:rPr lang="it-IT" dirty="0"/>
              <a:t>essere allegata </a:t>
            </a:r>
            <a:r>
              <a:rPr lang="it-IT" dirty="0" smtClean="0"/>
              <a:t>a </a:t>
            </a:r>
            <a:r>
              <a:rPr lang="it-IT" dirty="0"/>
              <a:t>cura del concorrente (Circolare MIT n. 3 del 18/07/2016</a:t>
            </a:r>
            <a:r>
              <a:rPr lang="it-IT" dirty="0" smtClean="0"/>
              <a:t>),</a:t>
            </a:r>
            <a:endParaRPr lang="it-IT" dirty="0"/>
          </a:p>
          <a:p>
            <a:pPr lvl="2">
              <a:lnSpc>
                <a:spcPct val="90000"/>
              </a:lnSpc>
              <a:spcBef>
                <a:spcPts val="600"/>
              </a:spcBef>
            </a:pPr>
            <a:r>
              <a:rPr lang="it-IT" b="1" dirty="0" smtClean="0">
                <a:effectLst>
                  <a:outerShdw blurRad="38100" dist="38100" dir="2700000" algn="tl">
                    <a:srgbClr val="000000">
                      <a:alpha val="43137"/>
                    </a:srgbClr>
                  </a:outerShdw>
                </a:effectLst>
              </a:rPr>
              <a:t>una</a:t>
            </a:r>
            <a:r>
              <a:rPr lang="it-IT" dirty="0" smtClean="0"/>
              <a:t> che attesta il </a:t>
            </a:r>
            <a:r>
              <a:rPr lang="it-IT" b="1" i="1" dirty="0">
                <a:solidFill>
                  <a:srgbClr val="804A4B"/>
                </a:solidFill>
                <a:effectLst>
                  <a:outerShdw blurRad="38100" dist="38100" dir="2700000" algn="tl">
                    <a:srgbClr val="000000">
                      <a:alpha val="43137"/>
                    </a:srgbClr>
                  </a:outerShdw>
                </a:effectLst>
              </a:rPr>
              <a:t>possesso </a:t>
            </a:r>
            <a:r>
              <a:rPr lang="it-IT" b="1" i="1" dirty="0" smtClean="0">
                <a:solidFill>
                  <a:srgbClr val="804A4B"/>
                </a:solidFill>
                <a:effectLst>
                  <a:outerShdw blurRad="38100" dist="38100" dir="2700000" algn="tl">
                    <a:srgbClr val="000000">
                      <a:alpha val="43137"/>
                    </a:srgbClr>
                  </a:outerShdw>
                </a:effectLst>
              </a:rPr>
              <a:t>dei </a:t>
            </a:r>
            <a:r>
              <a:rPr lang="it-IT" b="1" i="1" dirty="0">
                <a:solidFill>
                  <a:srgbClr val="804A4B"/>
                </a:solidFill>
                <a:effectLst>
                  <a:outerShdw blurRad="38100" dist="38100" dir="2700000" algn="tl">
                    <a:srgbClr val="000000">
                      <a:alpha val="43137"/>
                    </a:srgbClr>
                  </a:outerShdw>
                </a:effectLst>
              </a:rPr>
              <a:t>requisiti </a:t>
            </a:r>
            <a:r>
              <a:rPr lang="it-IT" dirty="0" smtClean="0"/>
              <a:t>generali, tecnici </a:t>
            </a:r>
            <a:r>
              <a:rPr lang="it-IT" dirty="0"/>
              <a:t>e delle risorse oggetto di </a:t>
            </a:r>
            <a:r>
              <a:rPr lang="it-IT" dirty="0" smtClean="0"/>
              <a:t>avvalimento (</a:t>
            </a:r>
            <a:r>
              <a:rPr lang="it-IT" i="1" dirty="0" smtClean="0"/>
              <a:t>cfr. </a:t>
            </a:r>
            <a:r>
              <a:rPr lang="it-IT" b="1" dirty="0" smtClean="0">
                <a:solidFill>
                  <a:srgbClr val="FF0000"/>
                </a:solidFill>
                <a:effectLst>
                  <a:outerShdw blurRad="38100" dist="38100" dir="2700000" algn="tl">
                    <a:srgbClr val="000000">
                      <a:alpha val="43137"/>
                    </a:srgbClr>
                  </a:outerShdw>
                </a:effectLst>
              </a:rPr>
              <a:t>DGUE </a:t>
            </a:r>
            <a:r>
              <a:rPr lang="it-IT" b="1" dirty="0">
                <a:solidFill>
                  <a:srgbClr val="FF0000"/>
                </a:solidFill>
                <a:effectLst>
                  <a:outerShdw blurRad="38100" dist="38100" dir="2700000" algn="tl">
                    <a:srgbClr val="000000">
                      <a:alpha val="43137"/>
                    </a:srgbClr>
                  </a:outerShdw>
                </a:effectLst>
              </a:rPr>
              <a:t>e </a:t>
            </a:r>
            <a:r>
              <a:rPr lang="it-IT" b="1" dirty="0" err="1" smtClean="0">
                <a:solidFill>
                  <a:srgbClr val="FF0000"/>
                </a:solidFill>
                <a:effectLst>
                  <a:outerShdw blurRad="38100" dist="38100" dir="2700000" algn="tl">
                    <a:srgbClr val="000000">
                      <a:alpha val="43137"/>
                    </a:srgbClr>
                  </a:outerShdw>
                </a:effectLst>
              </a:rPr>
              <a:t>PASSoe</a:t>
            </a:r>
            <a:r>
              <a:rPr lang="it-IT" dirty="0" smtClean="0"/>
              <a:t>),</a:t>
            </a:r>
          </a:p>
          <a:p>
            <a:pPr lvl="2">
              <a:lnSpc>
                <a:spcPct val="90000"/>
              </a:lnSpc>
              <a:spcBef>
                <a:spcPts val="600"/>
              </a:spcBef>
            </a:pPr>
            <a:r>
              <a:rPr lang="it-IT" b="1" dirty="0" smtClean="0">
                <a:effectLst>
                  <a:outerShdw blurRad="38100" dist="38100" dir="2700000" algn="tl">
                    <a:srgbClr val="000000">
                      <a:alpha val="43137"/>
                    </a:srgbClr>
                  </a:outerShdw>
                </a:effectLst>
              </a:rPr>
              <a:t>una</a:t>
            </a:r>
            <a:r>
              <a:rPr lang="it-IT" dirty="0" smtClean="0"/>
              <a:t> </a:t>
            </a:r>
            <a:r>
              <a:rPr lang="it-IT" dirty="0"/>
              <a:t>che attesta </a:t>
            </a:r>
            <a:r>
              <a:rPr lang="it-IT" dirty="0" smtClean="0"/>
              <a:t>la </a:t>
            </a:r>
            <a:r>
              <a:rPr lang="it-IT" b="1" i="1" dirty="0">
                <a:solidFill>
                  <a:srgbClr val="804A4B"/>
                </a:solidFill>
                <a:effectLst>
                  <a:outerShdw blurRad="38100" dist="38100" dir="2700000" algn="tl">
                    <a:srgbClr val="000000">
                      <a:alpha val="43137"/>
                    </a:srgbClr>
                  </a:outerShdw>
                </a:effectLst>
              </a:rPr>
              <a:t>mancata partecipazione </a:t>
            </a:r>
            <a:r>
              <a:rPr lang="it-IT" b="1" i="1" dirty="0" smtClean="0">
                <a:solidFill>
                  <a:srgbClr val="804A4B"/>
                </a:solidFill>
                <a:effectLst>
                  <a:outerShdw blurRad="38100" dist="38100" dir="2700000" algn="tl">
                    <a:srgbClr val="000000">
                      <a:alpha val="43137"/>
                    </a:srgbClr>
                  </a:outerShdw>
                </a:effectLst>
              </a:rPr>
              <a:t>alla gara</a:t>
            </a:r>
            <a:r>
              <a:rPr lang="it-IT" dirty="0" smtClean="0"/>
              <a:t>,</a:t>
            </a:r>
          </a:p>
          <a:p>
            <a:pPr lvl="2">
              <a:lnSpc>
                <a:spcPct val="90000"/>
              </a:lnSpc>
              <a:spcBef>
                <a:spcPts val="600"/>
              </a:spcBef>
            </a:pPr>
            <a:endParaRPr lang="it-IT" sz="500" dirty="0" smtClean="0"/>
          </a:p>
          <a:p>
            <a:pPr lvl="1">
              <a:lnSpc>
                <a:spcPct val="90000"/>
              </a:lnSpc>
              <a:spcBef>
                <a:spcPts val="600"/>
              </a:spcBef>
            </a:pPr>
            <a:r>
              <a:rPr lang="it-IT" dirty="0"/>
              <a:t>il </a:t>
            </a:r>
            <a:r>
              <a:rPr lang="it-IT" b="1" dirty="0" smtClean="0">
                <a:effectLst>
                  <a:outerShdw blurRad="38100" dist="38100" dir="2700000" algn="tl">
                    <a:srgbClr val="000000">
                      <a:alpha val="43137"/>
                    </a:srgbClr>
                  </a:outerShdw>
                </a:effectLst>
              </a:rPr>
              <a:t>CONTRATTO DI AVVALIMENTO</a:t>
            </a:r>
            <a:r>
              <a:rPr lang="it-IT" dirty="0" smtClean="0"/>
              <a:t>, </a:t>
            </a:r>
            <a:r>
              <a:rPr lang="it-IT" dirty="0"/>
              <a:t>in </a:t>
            </a:r>
            <a:r>
              <a:rPr lang="it-IT" b="1" dirty="0">
                <a:solidFill>
                  <a:srgbClr val="FF0000"/>
                </a:solidFill>
                <a:effectLst>
                  <a:outerShdw blurRad="38100" dist="38100" dir="2700000" algn="tl">
                    <a:srgbClr val="000000">
                      <a:alpha val="43137"/>
                    </a:srgbClr>
                  </a:outerShdw>
                </a:effectLst>
              </a:rPr>
              <a:t>originale o copia </a:t>
            </a:r>
            <a:r>
              <a:rPr lang="it-IT" b="1" dirty="0" smtClean="0">
                <a:solidFill>
                  <a:srgbClr val="FF0000"/>
                </a:solidFill>
                <a:effectLst>
                  <a:outerShdw blurRad="38100" dist="38100" dir="2700000" algn="tl">
                    <a:srgbClr val="000000">
                      <a:alpha val="43137"/>
                    </a:srgbClr>
                  </a:outerShdw>
                </a:effectLst>
              </a:rPr>
              <a:t>autentica </a:t>
            </a:r>
            <a:r>
              <a:rPr lang="it-IT" dirty="0"/>
              <a:t>con</a:t>
            </a:r>
            <a:r>
              <a:rPr lang="it-IT" b="1" dirty="0" smtClean="0">
                <a:solidFill>
                  <a:srgbClr val="FF0000"/>
                </a:solidFill>
                <a:effectLst>
                  <a:outerShdw blurRad="38100" dist="38100" dir="2700000" algn="tl">
                    <a:srgbClr val="000000">
                      <a:alpha val="43137"/>
                    </a:srgbClr>
                  </a:outerShdw>
                </a:effectLst>
              </a:rPr>
              <a:t> </a:t>
            </a:r>
            <a:r>
              <a:rPr lang="it-IT" dirty="0" smtClean="0"/>
              <a:t>si </a:t>
            </a:r>
            <a:r>
              <a:rPr lang="it-IT" b="1" dirty="0">
                <a:effectLst>
                  <a:outerShdw blurRad="38100" dist="38100" dir="2700000" algn="tl">
                    <a:srgbClr val="000000">
                      <a:alpha val="43137"/>
                    </a:srgbClr>
                  </a:outerShdw>
                </a:effectLst>
              </a:rPr>
              <a:t>obbliga nei </a:t>
            </a:r>
            <a:r>
              <a:rPr lang="it-IT" b="1" dirty="0">
                <a:solidFill>
                  <a:srgbClr val="FF0000"/>
                </a:solidFill>
                <a:effectLst>
                  <a:outerShdw blurRad="38100" dist="38100" dir="2700000" algn="tl">
                    <a:srgbClr val="000000">
                      <a:alpha val="43137"/>
                    </a:srgbClr>
                  </a:outerShdw>
                </a:effectLst>
              </a:rPr>
              <a:t>confronti del concorrente </a:t>
            </a:r>
            <a:r>
              <a:rPr lang="it-IT" dirty="0"/>
              <a:t>a fornire requisiti e a mettere a disposizione risorse necessarie </a:t>
            </a:r>
            <a:r>
              <a:rPr lang="it-IT" b="1" u="sng" dirty="0">
                <a:effectLst>
                  <a:outerShdw blurRad="38100" dist="38100" dir="2700000" algn="tl">
                    <a:srgbClr val="000000">
                      <a:alpha val="43137"/>
                    </a:srgbClr>
                  </a:outerShdw>
                </a:effectLst>
              </a:rPr>
              <a:t>per tutta la durata dell'appalto</a:t>
            </a:r>
            <a:r>
              <a:rPr lang="it-IT" dirty="0" smtClean="0"/>
              <a:t>.</a:t>
            </a:r>
            <a:endParaRPr lang="it-IT" dirty="0"/>
          </a:p>
        </p:txBody>
      </p:sp>
    </p:spTree>
    <p:extLst>
      <p:ext uri="{BB962C8B-B14F-4D97-AF65-F5344CB8AC3E}">
        <p14:creationId xmlns:p14="http://schemas.microsoft.com/office/powerpoint/2010/main" val="1095608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arrotondato 6"/>
          <p:cNvSpPr/>
          <p:nvPr/>
        </p:nvSpPr>
        <p:spPr>
          <a:xfrm>
            <a:off x="683568" y="4437112"/>
            <a:ext cx="8208912" cy="1800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6" name="Rettangolo arrotondato 5"/>
          <p:cNvSpPr/>
          <p:nvPr/>
        </p:nvSpPr>
        <p:spPr>
          <a:xfrm>
            <a:off x="755576" y="1484784"/>
            <a:ext cx="8208912" cy="28803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normAutofit/>
          </a:bodyPr>
          <a:lstStyle/>
          <a:p>
            <a:r>
              <a:rPr lang="it-IT" dirty="0" smtClean="0"/>
              <a:t>Elementi essenziali dell’avvalimento</a:t>
            </a:r>
            <a:endParaRPr lang="it-IT" dirty="0"/>
          </a:p>
        </p:txBody>
      </p:sp>
      <p:sp>
        <p:nvSpPr>
          <p:cNvPr id="3" name="Segnaposto contenuto 2"/>
          <p:cNvSpPr>
            <a:spLocks noGrp="1"/>
          </p:cNvSpPr>
          <p:nvPr>
            <p:ph idx="1"/>
          </p:nvPr>
        </p:nvSpPr>
        <p:spPr>
          <a:xfrm>
            <a:off x="457200" y="1600200"/>
            <a:ext cx="8229600" cy="4853136"/>
          </a:xfrm>
        </p:spPr>
        <p:txBody>
          <a:bodyPr>
            <a:normAutofit fontScale="92500" lnSpcReduction="10000"/>
          </a:bodyPr>
          <a:lstStyle/>
          <a:p>
            <a:pPr marL="857250" lvl="1" indent="-457200">
              <a:buFont typeface="+mj-lt"/>
              <a:buAutoNum type="arabicPeriod"/>
            </a:pPr>
            <a:r>
              <a:rPr lang="it-IT" sz="2200" dirty="0" smtClean="0"/>
              <a:t>Il </a:t>
            </a:r>
            <a:r>
              <a:rPr lang="it-IT" sz="2200" b="1" dirty="0">
                <a:solidFill>
                  <a:srgbClr val="FF0000"/>
                </a:solidFill>
                <a:effectLst>
                  <a:outerShdw blurRad="38100" dist="38100" dir="2700000" algn="tl">
                    <a:srgbClr val="000000">
                      <a:alpha val="43137"/>
                    </a:srgbClr>
                  </a:outerShdw>
                </a:effectLst>
              </a:rPr>
              <a:t>contratto di </a:t>
            </a:r>
            <a:r>
              <a:rPr lang="it-IT" sz="2200" b="1" dirty="0" smtClean="0">
                <a:solidFill>
                  <a:srgbClr val="FF0000"/>
                </a:solidFill>
                <a:effectLst>
                  <a:outerShdw blurRad="38100" dist="38100" dir="2700000" algn="tl">
                    <a:srgbClr val="000000">
                      <a:alpha val="43137"/>
                    </a:srgbClr>
                  </a:outerShdw>
                </a:effectLst>
              </a:rPr>
              <a:t>avvalimento</a:t>
            </a:r>
            <a:r>
              <a:rPr lang="it-IT" sz="2200" dirty="0" smtClean="0"/>
              <a:t>: </a:t>
            </a:r>
            <a:endParaRPr lang="it-IT" sz="2200" dirty="0"/>
          </a:p>
          <a:p>
            <a:pPr lvl="2"/>
            <a:r>
              <a:rPr lang="it-IT" sz="2200" b="1" i="1" dirty="0">
                <a:solidFill>
                  <a:srgbClr val="804A4B"/>
                </a:solidFill>
                <a:effectLst>
                  <a:outerShdw blurRad="38100" dist="38100" dir="2700000" algn="tl">
                    <a:srgbClr val="000000">
                      <a:alpha val="43137"/>
                    </a:srgbClr>
                  </a:outerShdw>
                </a:effectLst>
              </a:rPr>
              <a:t>n</a:t>
            </a:r>
            <a:r>
              <a:rPr lang="it-IT" sz="2200" b="1" i="1" dirty="0" smtClean="0">
                <a:solidFill>
                  <a:srgbClr val="804A4B"/>
                </a:solidFill>
                <a:effectLst>
                  <a:outerShdw blurRad="38100" dist="38100" dir="2700000" algn="tl">
                    <a:srgbClr val="000000">
                      <a:alpha val="43137"/>
                    </a:srgbClr>
                  </a:outerShdw>
                </a:effectLst>
              </a:rPr>
              <a:t>on coincide con la </a:t>
            </a:r>
            <a:r>
              <a:rPr lang="it-IT" sz="2200" b="1" i="1" dirty="0">
                <a:solidFill>
                  <a:srgbClr val="804A4B"/>
                </a:solidFill>
                <a:effectLst>
                  <a:outerShdw blurRad="38100" dist="38100" dir="2700000" algn="tl">
                    <a:srgbClr val="000000">
                      <a:alpha val="43137"/>
                    </a:srgbClr>
                  </a:outerShdw>
                </a:effectLst>
              </a:rPr>
              <a:t>dichiarazione con cui l’ausiliaria si obbliga </a:t>
            </a:r>
            <a:r>
              <a:rPr lang="it-IT" sz="2200" dirty="0"/>
              <a:t>verso il concorrente e verso la stazione </a:t>
            </a:r>
            <a:r>
              <a:rPr lang="it-IT" sz="2200" dirty="0" smtClean="0"/>
              <a:t>appaltante, </a:t>
            </a:r>
            <a:endParaRPr lang="it-IT" sz="2200" dirty="0"/>
          </a:p>
          <a:p>
            <a:pPr lvl="2"/>
            <a:r>
              <a:rPr lang="it-IT" sz="2200" dirty="0" smtClean="0"/>
              <a:t>­</a:t>
            </a:r>
            <a:r>
              <a:rPr lang="it-IT" sz="2200" b="1" i="1" dirty="0">
                <a:solidFill>
                  <a:srgbClr val="804A4B"/>
                </a:solidFill>
                <a:effectLst>
                  <a:outerShdw blurRad="38100" dist="38100" dir="2700000" algn="tl">
                    <a:srgbClr val="000000">
                      <a:alpha val="43137"/>
                    </a:srgbClr>
                  </a:outerShdw>
                </a:effectLst>
              </a:rPr>
              <a:t>deve specificamente indicare </a:t>
            </a:r>
            <a:r>
              <a:rPr lang="it-IT" sz="2200" dirty="0"/>
              <a:t>i requisiti tecnici e le risorse messe a disposizione dall’ausiliaria (</a:t>
            </a:r>
            <a:r>
              <a:rPr lang="it-IT" sz="2200" b="1" dirty="0">
                <a:solidFill>
                  <a:srgbClr val="C00000"/>
                </a:solidFill>
                <a:effectLst>
                  <a:outerShdw blurRad="38100" dist="38100" dir="2700000" algn="tl">
                    <a:srgbClr val="000000">
                      <a:alpha val="43137"/>
                    </a:srgbClr>
                  </a:outerShdw>
                </a:effectLst>
              </a:rPr>
              <a:t>PENA NULLITA’ DEL CONTRATTO</a:t>
            </a:r>
            <a:r>
              <a:rPr lang="it-IT" sz="2200" dirty="0"/>
              <a:t>), </a:t>
            </a:r>
            <a:r>
              <a:rPr lang="it-IT" sz="2200" dirty="0" smtClean="0"/>
              <a:t>­</a:t>
            </a:r>
          </a:p>
          <a:p>
            <a:pPr lvl="2"/>
            <a:r>
              <a:rPr lang="it-IT" sz="2200" b="1" i="1" dirty="0" smtClean="0">
                <a:solidFill>
                  <a:srgbClr val="804A4B"/>
                </a:solidFill>
                <a:effectLst>
                  <a:outerShdw blurRad="38100" dist="38100" dir="2700000" algn="tl">
                    <a:srgbClr val="000000">
                      <a:alpha val="43137"/>
                    </a:srgbClr>
                  </a:outerShdw>
                </a:effectLst>
              </a:rPr>
              <a:t>comporta </a:t>
            </a:r>
            <a:r>
              <a:rPr lang="it-IT" sz="2200" b="1" i="1" dirty="0">
                <a:solidFill>
                  <a:srgbClr val="804A4B"/>
                </a:solidFill>
                <a:effectLst>
                  <a:outerShdw blurRad="38100" dist="38100" dir="2700000" algn="tl">
                    <a:srgbClr val="000000">
                      <a:alpha val="43137"/>
                    </a:srgbClr>
                  </a:outerShdw>
                </a:effectLst>
              </a:rPr>
              <a:t>la piena responsabilità solidale </a:t>
            </a:r>
            <a:r>
              <a:rPr lang="it-IT" sz="2200" dirty="0"/>
              <a:t>tra concorrente e ausiliaria in relazione a tutte le prestazioni contrattuali, restando il riparto di responsabilità questione </a:t>
            </a:r>
            <a:r>
              <a:rPr lang="it-IT" sz="2200" dirty="0" smtClean="0"/>
              <a:t>interna, </a:t>
            </a:r>
            <a:endParaRPr lang="it-IT" sz="2200" dirty="0"/>
          </a:p>
          <a:p>
            <a:pPr lvl="2"/>
            <a:r>
              <a:rPr lang="it-IT" sz="2200" dirty="0"/>
              <a:t>­</a:t>
            </a:r>
            <a:r>
              <a:rPr lang="it-IT" sz="2200" b="1" i="1" dirty="0">
                <a:solidFill>
                  <a:srgbClr val="804A4B"/>
                </a:solidFill>
                <a:effectLst>
                  <a:outerShdw blurRad="38100" dist="38100" dir="2700000" algn="tl">
                    <a:srgbClr val="000000">
                      <a:alpha val="43137"/>
                    </a:srgbClr>
                  </a:outerShdw>
                </a:effectLst>
              </a:rPr>
              <a:t>non deve contenere condizioni </a:t>
            </a:r>
            <a:r>
              <a:rPr lang="it-IT" sz="2200" dirty="0"/>
              <a:t>di tipo meramente </a:t>
            </a:r>
            <a:r>
              <a:rPr lang="it-IT" sz="2200" dirty="0" smtClean="0"/>
              <a:t>potestativo.</a:t>
            </a:r>
          </a:p>
          <a:p>
            <a:pPr lvl="2"/>
            <a:endParaRPr lang="it-IT" sz="1100" dirty="0"/>
          </a:p>
          <a:p>
            <a:pPr marL="914400" lvl="1" indent="-457200">
              <a:buFont typeface="+mj-lt"/>
              <a:buAutoNum type="arabicPeriod"/>
            </a:pPr>
            <a:r>
              <a:rPr lang="it-IT" sz="2200" dirty="0" smtClean="0"/>
              <a:t>I </a:t>
            </a:r>
            <a:r>
              <a:rPr lang="it-IT" sz="2200" b="1" dirty="0">
                <a:solidFill>
                  <a:srgbClr val="FF0000"/>
                </a:solidFill>
                <a:effectLst>
                  <a:outerShdw blurRad="38100" dist="38100" dir="2700000" algn="tl">
                    <a:srgbClr val="000000">
                      <a:alpha val="43137"/>
                    </a:srgbClr>
                  </a:outerShdw>
                </a:effectLst>
              </a:rPr>
              <a:t>requisiti prestati</a:t>
            </a:r>
            <a:r>
              <a:rPr lang="it-IT" sz="2200" dirty="0"/>
              <a:t>: </a:t>
            </a:r>
          </a:p>
          <a:p>
            <a:pPr lvl="2"/>
            <a:r>
              <a:rPr lang="it-IT" sz="2200" b="1" i="1" dirty="0">
                <a:solidFill>
                  <a:srgbClr val="804A4B"/>
                </a:solidFill>
                <a:effectLst>
                  <a:outerShdw blurRad="38100" dist="38100" dir="2700000" algn="tl">
                    <a:srgbClr val="000000">
                      <a:alpha val="43137"/>
                    </a:srgbClr>
                  </a:outerShdw>
                </a:effectLst>
              </a:rPr>
              <a:t>devono essere specificatamente indicati</a:t>
            </a:r>
            <a:r>
              <a:rPr lang="it-IT" sz="2200" dirty="0"/>
              <a:t>, oppure essere quantomeno </a:t>
            </a:r>
            <a:r>
              <a:rPr lang="it-IT" sz="2200" dirty="0" smtClean="0"/>
              <a:t>determinabili, </a:t>
            </a:r>
            <a:endParaRPr lang="it-IT" sz="2200" dirty="0"/>
          </a:p>
          <a:p>
            <a:pPr lvl="2"/>
            <a:r>
              <a:rPr lang="it-IT" sz="2200" dirty="0" smtClean="0"/>
              <a:t>­</a:t>
            </a:r>
            <a:r>
              <a:rPr lang="it-IT" sz="2200" b="1" i="1" dirty="0">
                <a:solidFill>
                  <a:srgbClr val="804A4B"/>
                </a:solidFill>
                <a:effectLst>
                  <a:outerShdw blurRad="38100" dist="38100" dir="2700000" algn="tl">
                    <a:srgbClr val="000000">
                      <a:alpha val="43137"/>
                    </a:srgbClr>
                  </a:outerShdw>
                </a:effectLst>
              </a:rPr>
              <a:t>devono essere effettivamente messi a disposizione </a:t>
            </a:r>
            <a:r>
              <a:rPr lang="it-IT" sz="2200" dirty="0"/>
              <a:t>dell’ausiliaria, non essendo sufficiente un impegno </a:t>
            </a:r>
            <a:r>
              <a:rPr lang="it-IT" sz="2200" dirty="0" smtClean="0"/>
              <a:t>generico.</a:t>
            </a:r>
            <a:endParaRPr lang="it-IT" sz="2200" dirty="0"/>
          </a:p>
          <a:p>
            <a:endParaRPr lang="it-IT" dirty="0"/>
          </a:p>
          <a:p>
            <a:endParaRPr lang="it-IT" dirty="0"/>
          </a:p>
        </p:txBody>
      </p:sp>
    </p:spTree>
    <p:extLst>
      <p:ext uri="{BB962C8B-B14F-4D97-AF65-F5344CB8AC3E}">
        <p14:creationId xmlns:p14="http://schemas.microsoft.com/office/powerpoint/2010/main" val="2111840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50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arrotondato 5"/>
          <p:cNvSpPr/>
          <p:nvPr/>
        </p:nvSpPr>
        <p:spPr>
          <a:xfrm>
            <a:off x="395536" y="4365104"/>
            <a:ext cx="8496944" cy="201622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dirty="0"/>
          </a:p>
        </p:txBody>
      </p:sp>
      <p:sp>
        <p:nvSpPr>
          <p:cNvPr id="5" name="Rettangolo arrotondato 4"/>
          <p:cNvSpPr/>
          <p:nvPr/>
        </p:nvSpPr>
        <p:spPr>
          <a:xfrm>
            <a:off x="395536" y="1556792"/>
            <a:ext cx="8496944" cy="266429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dirty="0"/>
          </a:p>
        </p:txBody>
      </p:sp>
      <p:sp>
        <p:nvSpPr>
          <p:cNvPr id="2" name="Titolo 1"/>
          <p:cNvSpPr>
            <a:spLocks noGrp="1"/>
          </p:cNvSpPr>
          <p:nvPr>
            <p:ph type="title"/>
          </p:nvPr>
        </p:nvSpPr>
        <p:spPr/>
        <p:txBody>
          <a:bodyPr/>
          <a:lstStyle/>
          <a:p>
            <a:r>
              <a:rPr lang="it-IT" dirty="0" smtClean="0"/>
              <a:t>Soccorso istruttorio</a:t>
            </a:r>
            <a:endParaRPr lang="it-IT" dirty="0"/>
          </a:p>
        </p:txBody>
      </p:sp>
      <p:sp>
        <p:nvSpPr>
          <p:cNvPr id="3" name="Segnaposto contenuto 2"/>
          <p:cNvSpPr>
            <a:spLocks noGrp="1"/>
          </p:cNvSpPr>
          <p:nvPr>
            <p:ph idx="1"/>
          </p:nvPr>
        </p:nvSpPr>
        <p:spPr/>
        <p:txBody>
          <a:bodyPr>
            <a:noAutofit/>
          </a:bodyPr>
          <a:lstStyle/>
          <a:p>
            <a:pPr marL="449580">
              <a:lnSpc>
                <a:spcPct val="90000"/>
              </a:lnSpc>
              <a:spcBef>
                <a:spcPts val="0"/>
              </a:spcBef>
              <a:spcAft>
                <a:spcPts val="600"/>
              </a:spcAft>
            </a:pPr>
            <a:r>
              <a:rPr lang="it-IT" dirty="0" smtClean="0">
                <a:ea typeface="Times New Roman"/>
                <a:cs typeface="Times New Roman"/>
              </a:rPr>
              <a:t>Il </a:t>
            </a:r>
            <a:r>
              <a:rPr lang="it-IT" b="1" dirty="0" smtClean="0">
                <a:solidFill>
                  <a:srgbClr val="FF0000"/>
                </a:solidFill>
                <a:effectLst>
                  <a:outerShdw blurRad="38100" dist="38100" dir="2700000" algn="tl">
                    <a:srgbClr val="000000">
                      <a:alpha val="43137"/>
                    </a:srgbClr>
                  </a:outerShdw>
                </a:effectLst>
                <a:ea typeface="Times New Roman"/>
                <a:cs typeface="Times New Roman"/>
              </a:rPr>
              <a:t>SOCCORSO ISTRUTTORIO deve </a:t>
            </a:r>
            <a:r>
              <a:rPr lang="it-IT" b="1" dirty="0">
                <a:solidFill>
                  <a:srgbClr val="FF0000"/>
                </a:solidFill>
                <a:effectLst>
                  <a:outerShdw blurRad="38100" dist="38100" dir="2700000" algn="tl">
                    <a:srgbClr val="000000">
                      <a:alpha val="43137"/>
                    </a:srgbClr>
                  </a:outerShdw>
                </a:effectLst>
                <a:ea typeface="Times New Roman"/>
                <a:cs typeface="Times New Roman"/>
              </a:rPr>
              <a:t>essere utilizzato dalla </a:t>
            </a:r>
            <a:r>
              <a:rPr lang="it-IT" b="1" dirty="0" smtClean="0">
                <a:solidFill>
                  <a:srgbClr val="FF0000"/>
                </a:solidFill>
                <a:effectLst>
                  <a:outerShdw blurRad="38100" dist="38100" dir="2700000" algn="tl">
                    <a:srgbClr val="000000">
                      <a:alpha val="43137"/>
                    </a:srgbClr>
                  </a:outerShdw>
                </a:effectLst>
                <a:ea typeface="Times New Roman"/>
                <a:cs typeface="Times New Roman"/>
              </a:rPr>
              <a:t>SA </a:t>
            </a:r>
            <a:r>
              <a:rPr lang="it-IT" dirty="0" smtClean="0">
                <a:ea typeface="Times New Roman"/>
                <a:cs typeface="Times New Roman"/>
              </a:rPr>
              <a:t>per richiedere</a:t>
            </a:r>
          </a:p>
          <a:p>
            <a:pPr marL="849630" lvl="1">
              <a:lnSpc>
                <a:spcPct val="90000"/>
              </a:lnSpc>
              <a:spcBef>
                <a:spcPts val="0"/>
              </a:spcBef>
              <a:spcAft>
                <a:spcPts val="600"/>
              </a:spcAft>
            </a:pPr>
            <a:r>
              <a:rPr lang="it-IT" dirty="0">
                <a:ea typeface="Times New Roman"/>
                <a:cs typeface="Times New Roman"/>
              </a:rPr>
              <a:t>l'</a:t>
            </a:r>
            <a:r>
              <a:rPr lang="it-IT" b="1" i="1" dirty="0" smtClean="0">
                <a:solidFill>
                  <a:srgbClr val="804A4B"/>
                </a:solidFill>
                <a:effectLst>
                  <a:outerShdw blurRad="38100" dist="38100" dir="2700000" algn="tl">
                    <a:srgbClr val="000000">
                      <a:alpha val="43137"/>
                    </a:srgbClr>
                  </a:outerShdw>
                </a:effectLst>
                <a:ea typeface="Times New Roman"/>
                <a:cs typeface="Times New Roman"/>
              </a:rPr>
              <a:t>integrazione della </a:t>
            </a:r>
            <a:r>
              <a:rPr lang="it-IT" b="1" i="1" dirty="0">
                <a:solidFill>
                  <a:srgbClr val="804A4B"/>
                </a:solidFill>
                <a:effectLst>
                  <a:outerShdw blurRad="38100" dist="38100" dir="2700000" algn="tl">
                    <a:srgbClr val="000000">
                      <a:alpha val="43137"/>
                    </a:srgbClr>
                  </a:outerShdw>
                </a:effectLst>
                <a:ea typeface="Times New Roman"/>
                <a:cs typeface="Times New Roman"/>
              </a:rPr>
              <a:t>documentazione dell'ausiliaria </a:t>
            </a:r>
            <a:r>
              <a:rPr lang="it-IT" dirty="0">
                <a:ea typeface="Times New Roman"/>
                <a:cs typeface="Times New Roman"/>
              </a:rPr>
              <a:t>necessaria a dimostrare il possesso dei requisiti </a:t>
            </a:r>
            <a:r>
              <a:rPr lang="it-IT" dirty="0" smtClean="0">
                <a:ea typeface="Times New Roman"/>
                <a:cs typeface="Times New Roman"/>
              </a:rPr>
              <a:t>dichiarati, e </a:t>
            </a:r>
          </a:p>
          <a:p>
            <a:pPr marL="849630" lvl="1">
              <a:lnSpc>
                <a:spcPct val="90000"/>
              </a:lnSpc>
              <a:spcBef>
                <a:spcPts val="0"/>
              </a:spcBef>
              <a:spcAft>
                <a:spcPts val="600"/>
              </a:spcAft>
            </a:pPr>
            <a:r>
              <a:rPr lang="it-IT" dirty="0" smtClean="0">
                <a:ea typeface="Times New Roman"/>
                <a:cs typeface="Times New Roman"/>
              </a:rPr>
              <a:t>a </a:t>
            </a:r>
            <a:r>
              <a:rPr lang="it-IT" dirty="0">
                <a:ea typeface="Times New Roman"/>
                <a:cs typeface="Times New Roman"/>
              </a:rPr>
              <a:t>condizione che i </a:t>
            </a:r>
            <a:r>
              <a:rPr lang="it-IT" b="1" u="sng" dirty="0">
                <a:effectLst>
                  <a:outerShdw blurRad="38100" dist="38100" dir="2700000" algn="tl">
                    <a:srgbClr val="000000">
                      <a:alpha val="43137"/>
                    </a:srgbClr>
                  </a:outerShdw>
                </a:effectLst>
                <a:ea typeface="Times New Roman"/>
                <a:cs typeface="Times New Roman"/>
              </a:rPr>
              <a:t>citati elementi siano preesistenti e comprovabili </a:t>
            </a:r>
            <a:r>
              <a:rPr lang="it-IT" dirty="0">
                <a:ea typeface="Times New Roman"/>
                <a:cs typeface="Times New Roman"/>
              </a:rPr>
              <a:t>con documenti di data certa, anteriore al termine </a:t>
            </a:r>
            <a:r>
              <a:rPr lang="it-IT" dirty="0" smtClean="0">
                <a:ea typeface="Times New Roman"/>
                <a:cs typeface="Times New Roman"/>
              </a:rPr>
              <a:t>dell’offerta,</a:t>
            </a:r>
          </a:p>
          <a:p>
            <a:pPr marL="1249680" lvl="2">
              <a:lnSpc>
                <a:spcPct val="90000"/>
              </a:lnSpc>
              <a:spcBef>
                <a:spcPts val="0"/>
              </a:spcBef>
              <a:spcAft>
                <a:spcPts val="600"/>
              </a:spcAft>
            </a:pPr>
            <a:r>
              <a:rPr lang="it-IT" dirty="0" smtClean="0"/>
              <a:t>la </a:t>
            </a:r>
            <a:r>
              <a:rPr lang="it-IT" b="1" dirty="0" smtClean="0">
                <a:effectLst>
                  <a:outerShdw blurRad="38100" dist="38100" dir="2700000" algn="tl">
                    <a:srgbClr val="000000">
                      <a:alpha val="43137"/>
                    </a:srgbClr>
                  </a:outerShdw>
                </a:effectLst>
              </a:rPr>
              <a:t>produzione tardiva </a:t>
            </a:r>
            <a:r>
              <a:rPr lang="it-IT" dirty="0" smtClean="0"/>
              <a:t>del </a:t>
            </a:r>
            <a:r>
              <a:rPr lang="it-IT" dirty="0"/>
              <a:t>contratto </a:t>
            </a:r>
            <a:r>
              <a:rPr lang="it-IT" dirty="0" smtClean="0"/>
              <a:t>o </a:t>
            </a:r>
            <a:r>
              <a:rPr lang="it-IT" b="1" dirty="0" smtClean="0">
                <a:effectLst>
                  <a:outerShdw blurRad="38100" dist="38100" dir="2700000" algn="tl">
                    <a:srgbClr val="000000">
                      <a:alpha val="43137"/>
                    </a:srgbClr>
                  </a:outerShdw>
                </a:effectLst>
                <a:ea typeface="Times New Roman"/>
                <a:cs typeface="Times New Roman"/>
              </a:rPr>
              <a:t>allegato </a:t>
            </a:r>
            <a:r>
              <a:rPr lang="it-IT" b="1" dirty="0">
                <a:effectLst>
                  <a:outerShdw blurRad="38100" dist="38100" dir="2700000" algn="tl">
                    <a:srgbClr val="000000">
                      <a:alpha val="43137"/>
                    </a:srgbClr>
                  </a:outerShdw>
                </a:effectLst>
                <a:ea typeface="Times New Roman"/>
                <a:cs typeface="Times New Roman"/>
              </a:rPr>
              <a:t>all’offerta in copia </a:t>
            </a:r>
            <a:r>
              <a:rPr lang="it-IT" b="1" dirty="0" smtClean="0">
                <a:effectLst>
                  <a:outerShdw blurRad="38100" dist="38100" dir="2700000" algn="tl">
                    <a:srgbClr val="000000">
                      <a:alpha val="43137"/>
                    </a:srgbClr>
                  </a:outerShdw>
                </a:effectLst>
                <a:ea typeface="Times New Roman"/>
                <a:cs typeface="Times New Roman"/>
              </a:rPr>
              <a:t>semplice,</a:t>
            </a:r>
            <a:endParaRPr lang="it-IT" dirty="0" smtClean="0">
              <a:effectLst>
                <a:outerShdw blurRad="38100" dist="38100" dir="2700000" algn="tl">
                  <a:srgbClr val="000000">
                    <a:alpha val="43137"/>
                  </a:srgbClr>
                </a:outerShdw>
              </a:effectLst>
            </a:endParaRPr>
          </a:p>
          <a:p>
            <a:pPr marL="1249680" lvl="2">
              <a:lnSpc>
                <a:spcPct val="90000"/>
              </a:lnSpc>
              <a:spcBef>
                <a:spcPts val="0"/>
              </a:spcBef>
              <a:spcAft>
                <a:spcPts val="600"/>
              </a:spcAft>
            </a:pPr>
            <a:r>
              <a:rPr lang="it-IT" dirty="0"/>
              <a:t>la </a:t>
            </a:r>
            <a:r>
              <a:rPr lang="it-IT" b="1" dirty="0">
                <a:effectLst>
                  <a:outerShdw blurRad="38100" dist="38100" dir="2700000" algn="tl">
                    <a:srgbClr val="000000">
                      <a:alpha val="43137"/>
                    </a:srgbClr>
                  </a:outerShdw>
                </a:effectLst>
                <a:ea typeface="Times New Roman"/>
                <a:cs typeface="Times New Roman"/>
              </a:rPr>
              <a:t>mancata produzione della dichiarazione di </a:t>
            </a:r>
            <a:r>
              <a:rPr lang="it-IT" b="1" dirty="0" smtClean="0">
                <a:effectLst>
                  <a:outerShdw blurRad="38100" dist="38100" dir="2700000" algn="tl">
                    <a:srgbClr val="000000">
                      <a:alpha val="43137"/>
                    </a:srgbClr>
                  </a:outerShdw>
                </a:effectLst>
                <a:ea typeface="Times New Roman"/>
                <a:cs typeface="Times New Roman"/>
              </a:rPr>
              <a:t>avvalimento</a:t>
            </a:r>
          </a:p>
          <a:p>
            <a:pPr marL="1249680" lvl="2">
              <a:lnSpc>
                <a:spcPct val="90000"/>
              </a:lnSpc>
              <a:spcBef>
                <a:spcPts val="0"/>
              </a:spcBef>
              <a:spcAft>
                <a:spcPts val="600"/>
              </a:spcAft>
            </a:pPr>
            <a:endParaRPr lang="it-IT" sz="1000" dirty="0" smtClean="0">
              <a:effectLst>
                <a:outerShdw blurRad="38100" dist="38100" dir="2700000" algn="tl">
                  <a:srgbClr val="000000">
                    <a:alpha val="43137"/>
                  </a:srgbClr>
                </a:outerShdw>
              </a:effectLst>
            </a:endParaRPr>
          </a:p>
          <a:p>
            <a:pPr marL="449580">
              <a:lnSpc>
                <a:spcPct val="90000"/>
              </a:lnSpc>
              <a:spcBef>
                <a:spcPts val="0"/>
              </a:spcBef>
              <a:spcAft>
                <a:spcPts val="600"/>
              </a:spcAft>
            </a:pPr>
            <a:r>
              <a:rPr lang="it-IT" dirty="0">
                <a:ea typeface="Times New Roman"/>
                <a:cs typeface="Times New Roman"/>
              </a:rPr>
              <a:t>Il </a:t>
            </a:r>
            <a:r>
              <a:rPr lang="it-IT" b="1" dirty="0">
                <a:solidFill>
                  <a:srgbClr val="FF0000"/>
                </a:solidFill>
                <a:effectLst>
                  <a:outerShdw blurRad="38100" dist="38100" dir="2700000" algn="tl">
                    <a:srgbClr val="000000">
                      <a:alpha val="43137"/>
                    </a:srgbClr>
                  </a:outerShdw>
                </a:effectLst>
                <a:ea typeface="Times New Roman"/>
                <a:cs typeface="Times New Roman"/>
              </a:rPr>
              <a:t>SOCCORSO ISTRUTTORIO </a:t>
            </a:r>
            <a:r>
              <a:rPr lang="it-IT" b="1" dirty="0" smtClean="0">
                <a:solidFill>
                  <a:srgbClr val="FF0000"/>
                </a:solidFill>
                <a:effectLst>
                  <a:outerShdw blurRad="38100" dist="38100" dir="2700000" algn="tl">
                    <a:srgbClr val="000000">
                      <a:alpha val="43137"/>
                    </a:srgbClr>
                  </a:outerShdw>
                </a:effectLst>
                <a:ea typeface="Times New Roman"/>
                <a:cs typeface="Times New Roman"/>
              </a:rPr>
              <a:t>è escluso:</a:t>
            </a:r>
            <a:endParaRPr lang="it-IT" b="1" dirty="0">
              <a:solidFill>
                <a:srgbClr val="FF0000"/>
              </a:solidFill>
              <a:effectLst>
                <a:outerShdw blurRad="38100" dist="38100" dir="2700000" algn="tl">
                  <a:srgbClr val="000000">
                    <a:alpha val="43137"/>
                  </a:srgbClr>
                </a:outerShdw>
              </a:effectLst>
              <a:ea typeface="Times New Roman"/>
              <a:cs typeface="Times New Roman"/>
            </a:endParaRPr>
          </a:p>
          <a:p>
            <a:pPr marL="849630" lvl="1">
              <a:lnSpc>
                <a:spcPct val="90000"/>
              </a:lnSpc>
              <a:spcBef>
                <a:spcPts val="0"/>
              </a:spcBef>
              <a:spcAft>
                <a:spcPts val="600"/>
              </a:spcAft>
            </a:pPr>
            <a:r>
              <a:rPr lang="it-IT" dirty="0" smtClean="0">
                <a:ea typeface="Times New Roman"/>
                <a:cs typeface="Times New Roman"/>
              </a:rPr>
              <a:t>per </a:t>
            </a:r>
            <a:r>
              <a:rPr lang="it-IT" dirty="0">
                <a:ea typeface="Times New Roman"/>
                <a:cs typeface="Times New Roman"/>
              </a:rPr>
              <a:t>sanare un </a:t>
            </a:r>
            <a:r>
              <a:rPr lang="it-IT" b="1" dirty="0">
                <a:effectLst>
                  <a:outerShdw blurRad="38100" dist="38100" dir="2700000" algn="tl">
                    <a:srgbClr val="000000">
                      <a:alpha val="43137"/>
                    </a:srgbClr>
                  </a:outerShdw>
                </a:effectLst>
                <a:ea typeface="Times New Roman"/>
                <a:cs typeface="Times New Roman"/>
              </a:rPr>
              <a:t>contratto di avvalimento non sottoscritto</a:t>
            </a:r>
            <a:r>
              <a:rPr lang="it-IT" b="1" baseline="30000" dirty="0">
                <a:effectLst>
                  <a:outerShdw blurRad="38100" dist="38100" dir="2700000" algn="tl">
                    <a:srgbClr val="000000">
                      <a:alpha val="43137"/>
                    </a:srgbClr>
                  </a:outerShdw>
                </a:effectLst>
                <a:ea typeface="Times New Roman"/>
                <a:cs typeface="Times New Roman"/>
              </a:rPr>
              <a:t> </a:t>
            </a:r>
            <a:r>
              <a:rPr lang="it-IT" baseline="30000" dirty="0" smtClean="0">
                <a:ea typeface="Times New Roman"/>
                <a:cs typeface="Times New Roman"/>
              </a:rPr>
              <a:t>,</a:t>
            </a:r>
            <a:endParaRPr lang="it-IT" dirty="0" smtClean="0">
              <a:ea typeface="Times New Roman"/>
              <a:cs typeface="Times New Roman"/>
            </a:endParaRPr>
          </a:p>
          <a:p>
            <a:pPr marL="849630" lvl="1">
              <a:lnSpc>
                <a:spcPct val="90000"/>
              </a:lnSpc>
              <a:spcBef>
                <a:spcPts val="0"/>
              </a:spcBef>
              <a:spcAft>
                <a:spcPts val="600"/>
              </a:spcAft>
            </a:pPr>
            <a:r>
              <a:rPr lang="it-IT" dirty="0" smtClean="0">
                <a:ea typeface="Times New Roman"/>
                <a:cs typeface="Times New Roman"/>
              </a:rPr>
              <a:t>per </a:t>
            </a:r>
            <a:r>
              <a:rPr lang="it-IT" dirty="0">
                <a:ea typeface="Times New Roman"/>
                <a:cs typeface="Times New Roman"/>
              </a:rPr>
              <a:t>colmare il </a:t>
            </a:r>
            <a:r>
              <a:rPr lang="it-IT" b="1" dirty="0">
                <a:effectLst>
                  <a:outerShdw blurRad="38100" dist="38100" dir="2700000" algn="tl">
                    <a:srgbClr val="000000">
                      <a:alpha val="43137"/>
                    </a:srgbClr>
                  </a:outerShdw>
                </a:effectLst>
                <a:ea typeface="Times New Roman"/>
                <a:cs typeface="Times New Roman"/>
              </a:rPr>
              <a:t>mancato </a:t>
            </a:r>
            <a:r>
              <a:rPr lang="it-IT" b="1" dirty="0" smtClean="0">
                <a:effectLst>
                  <a:outerShdw blurRad="38100" dist="38100" dir="2700000" algn="tl">
                    <a:srgbClr val="000000">
                      <a:alpha val="43137"/>
                    </a:srgbClr>
                  </a:outerShdw>
                </a:effectLst>
                <a:ea typeface="Times New Roman"/>
                <a:cs typeface="Times New Roman"/>
              </a:rPr>
              <a:t>possesso </a:t>
            </a:r>
            <a:r>
              <a:rPr lang="it-IT" b="1" dirty="0">
                <a:effectLst>
                  <a:outerShdw blurRad="38100" dist="38100" dir="2700000" algn="tl">
                    <a:srgbClr val="000000">
                      <a:alpha val="43137"/>
                    </a:srgbClr>
                  </a:outerShdw>
                </a:effectLst>
                <a:ea typeface="Times New Roman"/>
                <a:cs typeface="Times New Roman"/>
              </a:rPr>
              <a:t>di uno dei </a:t>
            </a:r>
            <a:r>
              <a:rPr lang="it-IT" b="1" dirty="0" smtClean="0">
                <a:effectLst>
                  <a:outerShdw blurRad="38100" dist="38100" dir="2700000" algn="tl">
                    <a:srgbClr val="000000">
                      <a:alpha val="43137"/>
                    </a:srgbClr>
                  </a:outerShdw>
                </a:effectLst>
                <a:ea typeface="Times New Roman"/>
                <a:cs typeface="Times New Roman"/>
              </a:rPr>
              <a:t>requisiti,</a:t>
            </a:r>
            <a:endParaRPr lang="it-IT" dirty="0" smtClean="0">
              <a:ea typeface="Times New Roman"/>
              <a:cs typeface="Times New Roman"/>
            </a:endParaRPr>
          </a:p>
          <a:p>
            <a:pPr marL="849630" lvl="1">
              <a:lnSpc>
                <a:spcPct val="90000"/>
              </a:lnSpc>
              <a:spcBef>
                <a:spcPts val="0"/>
              </a:spcBef>
              <a:spcAft>
                <a:spcPts val="600"/>
              </a:spcAft>
            </a:pPr>
            <a:r>
              <a:rPr lang="it-IT" dirty="0">
                <a:ea typeface="Times New Roman"/>
                <a:cs typeface="Times New Roman"/>
              </a:rPr>
              <a:t>per sanare la </a:t>
            </a:r>
            <a:r>
              <a:rPr lang="it-IT" b="1" dirty="0">
                <a:effectLst>
                  <a:outerShdw blurRad="38100" dist="38100" dir="2700000" algn="tl">
                    <a:srgbClr val="000000">
                      <a:alpha val="43137"/>
                    </a:srgbClr>
                  </a:outerShdw>
                </a:effectLst>
                <a:ea typeface="Times New Roman"/>
                <a:cs typeface="Times New Roman"/>
              </a:rPr>
              <a:t>mancata indicazione dei requisiti e delle risorse messi a disposizione </a:t>
            </a:r>
            <a:r>
              <a:rPr lang="it-IT" dirty="0">
                <a:ea typeface="Times New Roman"/>
                <a:cs typeface="Times New Roman"/>
              </a:rPr>
              <a:t>dall’impresa ausiliaria in quanto </a:t>
            </a:r>
            <a:r>
              <a:rPr lang="it-IT" b="1" dirty="0">
                <a:solidFill>
                  <a:srgbClr val="FF0000"/>
                </a:solidFill>
                <a:effectLst>
                  <a:outerShdw blurRad="38100" dist="38100" dir="2700000" algn="tl">
                    <a:srgbClr val="000000">
                      <a:alpha val="43137"/>
                    </a:srgbClr>
                  </a:outerShdw>
                </a:effectLst>
                <a:ea typeface="Times New Roman"/>
                <a:cs typeface="Times New Roman"/>
              </a:rPr>
              <a:t>causa di nullità del contratto di avvalimento</a:t>
            </a:r>
            <a:r>
              <a:rPr lang="it-IT" dirty="0">
                <a:ea typeface="Times New Roman"/>
                <a:cs typeface="Times New Roman"/>
              </a:rPr>
              <a:t>.</a:t>
            </a:r>
          </a:p>
        </p:txBody>
      </p:sp>
      <p:sp>
        <p:nvSpPr>
          <p:cNvPr id="4" name="Segnaposto numero diapositiva 3"/>
          <p:cNvSpPr>
            <a:spLocks noGrp="1"/>
          </p:cNvSpPr>
          <p:nvPr>
            <p:ph type="sldNum" sz="quarter" idx="4294967295"/>
          </p:nvPr>
        </p:nvSpPr>
        <p:spPr>
          <a:xfrm>
            <a:off x="6553200" y="6356350"/>
            <a:ext cx="2133600" cy="365125"/>
          </a:xfrm>
          <a:prstGeom prst="rect">
            <a:avLst/>
          </a:prstGeom>
        </p:spPr>
        <p:txBody>
          <a:bodyPr/>
          <a:lstStyle/>
          <a:p>
            <a:pPr>
              <a:defRPr/>
            </a:pPr>
            <a:fld id="{5CEF8589-596D-40F6-872D-6918C8D8FCB2}" type="slidenum">
              <a:rPr lang="it-IT" smtClean="0"/>
              <a:pPr>
                <a:defRPr/>
              </a:pPr>
              <a:t>69</a:t>
            </a:fld>
            <a:endParaRPr lang="it-IT" dirty="0"/>
          </a:p>
        </p:txBody>
      </p:sp>
    </p:spTree>
    <p:extLst>
      <p:ext uri="{BB962C8B-B14F-4D97-AF65-F5344CB8AC3E}">
        <p14:creationId xmlns:p14="http://schemas.microsoft.com/office/powerpoint/2010/main" val="1337375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childTnLst>
                                </p:cTn>
                              </p:par>
                            </p:childTnLst>
                          </p:cTn>
                        </p:par>
                        <p:par>
                          <p:cTn id="17" fill="hold">
                            <p:stCondLst>
                              <p:cond delay="1500"/>
                            </p:stCondLst>
                            <p:childTnLst>
                              <p:par>
                                <p:cTn id="18" presetID="10" presetClass="entr" presetSubtype="0"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childTnLst>
                                </p:cTn>
                              </p:par>
                            </p:childTnLst>
                          </p:cTn>
                        </p:par>
                        <p:par>
                          <p:cTn id="21" fill="hold">
                            <p:stCondLst>
                              <p:cond delay="2500"/>
                            </p:stCondLst>
                            <p:childTnLst>
                              <p:par>
                                <p:cTn id="22" presetID="10" presetClass="entr" presetSubtype="0"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par>
                          <p:cTn id="34" fill="hold">
                            <p:stCondLst>
                              <p:cond delay="1000"/>
                            </p:stCondLst>
                            <p:childTnLst>
                              <p:par>
                                <p:cTn id="35" presetID="10" presetClass="entr" presetSubtype="0" fill="hold"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childTnLst>
                                </p:cTn>
                              </p:par>
                            </p:childTnLst>
                          </p:cTn>
                        </p:par>
                        <p:par>
                          <p:cTn id="38" fill="hold">
                            <p:stCondLst>
                              <p:cond delay="2000"/>
                            </p:stCondLst>
                            <p:childTnLst>
                              <p:par>
                                <p:cTn id="39" presetID="10" presetClass="entr" presetSubtype="0" fill="hold" nodeType="after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1000"/>
                                        <p:tgtEl>
                                          <p:spTgt spid="3">
                                            <p:txEl>
                                              <p:pRg st="9" end="9"/>
                                            </p:txEl>
                                          </p:spTgt>
                                        </p:tgtEl>
                                      </p:cBhvr>
                                    </p:animEffect>
                                  </p:childTnLst>
                                </p:cTn>
                              </p:par>
                            </p:childTnLst>
                          </p:cTn>
                        </p:par>
                        <p:par>
                          <p:cTn id="42" fill="hold">
                            <p:stCondLst>
                              <p:cond delay="3000"/>
                            </p:stCondLst>
                            <p:childTnLst>
                              <p:par>
                                <p:cTn id="43" presetID="10" presetClass="entr" presetSubtype="0" fill="hold" grpId="0" nodeType="after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Costituzione del consorzio stabile </a:t>
            </a:r>
            <a:endParaRPr lang="it-IT" dirty="0"/>
          </a:p>
        </p:txBody>
      </p:sp>
      <p:sp>
        <p:nvSpPr>
          <p:cNvPr id="3" name="Segnaposto contenuto 2"/>
          <p:cNvSpPr>
            <a:spLocks noGrp="1"/>
          </p:cNvSpPr>
          <p:nvPr>
            <p:ph idx="1"/>
          </p:nvPr>
        </p:nvSpPr>
        <p:spPr/>
        <p:txBody>
          <a:bodyPr>
            <a:normAutofit/>
          </a:bodyPr>
          <a:lstStyle/>
          <a:p>
            <a:r>
              <a:rPr lang="it-IT" dirty="0" smtClean="0"/>
              <a:t>Ex art. 45, co. 2, lett. c, </a:t>
            </a:r>
            <a:r>
              <a:rPr lang="it-IT" b="1" dirty="0" smtClean="0">
                <a:solidFill>
                  <a:srgbClr val="FF0000"/>
                </a:solidFill>
                <a:effectLst>
                  <a:outerShdw blurRad="38100" dist="38100" dir="2700000" algn="tl">
                    <a:srgbClr val="000000">
                      <a:alpha val="43137"/>
                    </a:srgbClr>
                  </a:outerShdw>
                </a:effectLst>
              </a:rPr>
              <a:t>non differentemente da quanto stabilito nella previgente disciplina</a:t>
            </a:r>
            <a:r>
              <a:rPr lang="it-IT" dirty="0" smtClean="0"/>
              <a:t> i </a:t>
            </a:r>
            <a:r>
              <a:rPr lang="it-IT" dirty="0"/>
              <a:t>consorzi </a:t>
            </a:r>
            <a:r>
              <a:rPr lang="it-IT" dirty="0" smtClean="0"/>
              <a:t>stabili sono:</a:t>
            </a:r>
          </a:p>
          <a:p>
            <a:pPr lvl="1"/>
            <a:r>
              <a:rPr lang="it-IT" dirty="0" smtClean="0"/>
              <a:t>costituiti </a:t>
            </a:r>
            <a:r>
              <a:rPr lang="it-IT" b="1" i="1" dirty="0">
                <a:solidFill>
                  <a:srgbClr val="804A4B"/>
                </a:solidFill>
                <a:effectLst>
                  <a:outerShdw blurRad="38100" dist="38100" dir="2700000" algn="tl">
                    <a:srgbClr val="000000">
                      <a:alpha val="43137"/>
                    </a:srgbClr>
                  </a:outerShdw>
                </a:effectLst>
              </a:rPr>
              <a:t>anche in forma di società consortili </a:t>
            </a:r>
            <a:r>
              <a:rPr lang="it-IT" dirty="0"/>
              <a:t>ai sensi dell'articolo 2615-ter del codice civile, </a:t>
            </a:r>
            <a:endParaRPr lang="it-IT" dirty="0" smtClean="0"/>
          </a:p>
          <a:p>
            <a:pPr lvl="2"/>
            <a:r>
              <a:rPr lang="it-IT" b="1" dirty="0" smtClean="0">
                <a:effectLst>
                  <a:outerShdw blurRad="38100" dist="38100" dir="2700000" algn="tl">
                    <a:srgbClr val="000000">
                      <a:alpha val="43137"/>
                    </a:srgbClr>
                  </a:outerShdw>
                </a:effectLst>
              </a:rPr>
              <a:t>tra </a:t>
            </a:r>
            <a:r>
              <a:rPr lang="it-IT" b="1" dirty="0">
                <a:effectLst>
                  <a:outerShdw blurRad="38100" dist="38100" dir="2700000" algn="tl">
                    <a:srgbClr val="000000">
                      <a:alpha val="43137"/>
                    </a:srgbClr>
                  </a:outerShdw>
                </a:effectLst>
              </a:rPr>
              <a:t>imprenditori </a:t>
            </a:r>
            <a:r>
              <a:rPr lang="it-IT" dirty="0"/>
              <a:t>individuali, anche artigiani, società commerciali, società cooperative di produzione e lavoro. </a:t>
            </a:r>
            <a:endParaRPr lang="it-IT" dirty="0" smtClean="0"/>
          </a:p>
          <a:p>
            <a:pPr lvl="2"/>
            <a:r>
              <a:rPr lang="it-IT" dirty="0" smtClean="0"/>
              <a:t>formati </a:t>
            </a:r>
            <a:r>
              <a:rPr lang="it-IT" dirty="0"/>
              <a:t>da </a:t>
            </a:r>
            <a:r>
              <a:rPr lang="it-IT" b="1" dirty="0">
                <a:effectLst>
                  <a:outerShdw blurRad="38100" dist="38100" dir="2700000" algn="tl">
                    <a:srgbClr val="000000">
                      <a:alpha val="43137"/>
                    </a:srgbClr>
                  </a:outerShdw>
                </a:effectLst>
              </a:rPr>
              <a:t>non meno di tre consorziati </a:t>
            </a:r>
            <a:r>
              <a:rPr lang="it-IT" dirty="0" smtClean="0"/>
              <a:t>che</a:t>
            </a:r>
            <a:r>
              <a:rPr lang="it-IT" dirty="0"/>
              <a:t>, con decisione assunta dai rispettivi organi deliberativi, </a:t>
            </a:r>
            <a:endParaRPr lang="it-IT" dirty="0" smtClean="0"/>
          </a:p>
          <a:p>
            <a:pPr lvl="3"/>
            <a:r>
              <a:rPr lang="it-IT" sz="2000" dirty="0" smtClean="0"/>
              <a:t>abbiano stabilito </a:t>
            </a:r>
            <a:r>
              <a:rPr lang="it-IT" sz="2000" dirty="0"/>
              <a:t>di </a:t>
            </a:r>
            <a:r>
              <a:rPr lang="it-IT" sz="2000" b="1" i="1" dirty="0">
                <a:solidFill>
                  <a:srgbClr val="804A4B"/>
                </a:solidFill>
                <a:effectLst>
                  <a:outerShdw blurRad="38100" dist="38100" dir="2700000" algn="tl">
                    <a:srgbClr val="000000">
                      <a:alpha val="43137"/>
                    </a:srgbClr>
                  </a:outerShdw>
                </a:effectLst>
              </a:rPr>
              <a:t>operare</a:t>
            </a:r>
            <a:r>
              <a:rPr lang="it-IT" sz="2000" b="1" i="1" dirty="0">
                <a:solidFill>
                  <a:srgbClr val="00B050"/>
                </a:solidFill>
                <a:effectLst>
                  <a:outerShdw blurRad="38100" dist="38100" dir="2700000" algn="tl">
                    <a:srgbClr val="000000">
                      <a:alpha val="43137"/>
                    </a:srgbClr>
                  </a:outerShdw>
                </a:effectLst>
              </a:rPr>
              <a:t> </a:t>
            </a:r>
            <a:endParaRPr lang="it-IT" sz="2000" b="1" i="1" dirty="0" smtClean="0">
              <a:solidFill>
                <a:srgbClr val="00B050"/>
              </a:solidFill>
              <a:effectLst>
                <a:outerShdw blurRad="38100" dist="38100" dir="2700000" algn="tl">
                  <a:srgbClr val="000000">
                    <a:alpha val="43137"/>
                  </a:srgbClr>
                </a:outerShdw>
              </a:effectLst>
            </a:endParaRPr>
          </a:p>
          <a:p>
            <a:pPr lvl="4"/>
            <a:r>
              <a:rPr lang="it-IT" sz="2000" b="1" i="1" dirty="0" smtClean="0">
                <a:solidFill>
                  <a:srgbClr val="804A4B"/>
                </a:solidFill>
                <a:effectLst>
                  <a:outerShdw blurRad="38100" dist="38100" dir="2700000" algn="tl">
                    <a:srgbClr val="000000">
                      <a:alpha val="43137"/>
                    </a:srgbClr>
                  </a:outerShdw>
                </a:effectLst>
              </a:rPr>
              <a:t>in </a:t>
            </a:r>
            <a:r>
              <a:rPr lang="it-IT" sz="2000" b="1" i="1" dirty="0">
                <a:solidFill>
                  <a:srgbClr val="804A4B"/>
                </a:solidFill>
                <a:effectLst>
                  <a:outerShdw blurRad="38100" dist="38100" dir="2700000" algn="tl">
                    <a:srgbClr val="000000">
                      <a:alpha val="43137"/>
                    </a:srgbClr>
                  </a:outerShdw>
                </a:effectLst>
              </a:rPr>
              <a:t>modo congiunto </a:t>
            </a:r>
            <a:r>
              <a:rPr lang="it-IT" sz="2000" dirty="0"/>
              <a:t>nel settore dei contratti pubblici di lavori, servizi e forniture </a:t>
            </a:r>
            <a:endParaRPr lang="it-IT" sz="2000" dirty="0" smtClean="0"/>
          </a:p>
          <a:p>
            <a:pPr lvl="4"/>
            <a:r>
              <a:rPr lang="it-IT" sz="2000" dirty="0" smtClean="0"/>
              <a:t>per </a:t>
            </a:r>
            <a:r>
              <a:rPr lang="it-IT" sz="2000" dirty="0"/>
              <a:t>un </a:t>
            </a:r>
            <a:r>
              <a:rPr lang="it-IT" sz="2000" b="1" i="1" dirty="0">
                <a:solidFill>
                  <a:srgbClr val="804A4B"/>
                </a:solidFill>
                <a:effectLst>
                  <a:outerShdw blurRad="38100" dist="38100" dir="2700000" algn="tl">
                    <a:srgbClr val="000000">
                      <a:alpha val="43137"/>
                    </a:srgbClr>
                  </a:outerShdw>
                </a:effectLst>
              </a:rPr>
              <a:t>periodo di tempo non inferiore a cinque anni</a:t>
            </a:r>
            <a:r>
              <a:rPr lang="it-IT" sz="2000" dirty="0"/>
              <a:t>, </a:t>
            </a:r>
            <a:endParaRPr lang="it-IT" sz="2000" dirty="0" smtClean="0"/>
          </a:p>
          <a:p>
            <a:pPr lvl="3"/>
            <a:r>
              <a:rPr lang="it-IT" sz="2000" dirty="0" smtClean="0"/>
              <a:t>istituendo </a:t>
            </a:r>
            <a:r>
              <a:rPr lang="it-IT" sz="2000" dirty="0"/>
              <a:t>a tal fine una </a:t>
            </a:r>
            <a:r>
              <a:rPr lang="it-IT" sz="2000" b="1" i="1" dirty="0">
                <a:solidFill>
                  <a:srgbClr val="804A4B"/>
                </a:solidFill>
                <a:effectLst>
                  <a:outerShdw blurRad="38100" dist="38100" dir="2700000" algn="tl">
                    <a:srgbClr val="000000">
                      <a:alpha val="43137"/>
                    </a:srgbClr>
                  </a:outerShdw>
                </a:effectLst>
              </a:rPr>
              <a:t>comune struttura di impresa</a:t>
            </a:r>
            <a:r>
              <a:rPr lang="it-IT" dirty="0"/>
              <a:t>. </a:t>
            </a:r>
          </a:p>
        </p:txBody>
      </p:sp>
    </p:spTree>
    <p:extLst>
      <p:ext uri="{BB962C8B-B14F-4D97-AF65-F5344CB8AC3E}">
        <p14:creationId xmlns:p14="http://schemas.microsoft.com/office/powerpoint/2010/main" val="1122188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2000"/>
                            </p:stCondLst>
                            <p:childTnLst>
                              <p:par>
                                <p:cTn id="9" presetID="10" presetClass="entr" presetSubtype="0" fill="hold" nodeType="afterEffect">
                                  <p:stCondLst>
                                    <p:cond delay="1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3750"/>
                            </p:stCondLst>
                            <p:childTnLst>
                              <p:par>
                                <p:cTn id="13" presetID="10" presetClass="entr" presetSubtype="0" fill="hold" nodeType="afterEffect">
                                  <p:stCondLst>
                                    <p:cond delay="125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5500"/>
                            </p:stCondLst>
                            <p:childTnLst>
                              <p:par>
                                <p:cTn id="17" presetID="10" presetClass="entr" presetSubtype="0" fill="hold" nodeType="afterEffect">
                                  <p:stCondLst>
                                    <p:cond delay="125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par>
                          <p:cTn id="20" fill="hold">
                            <p:stCondLst>
                              <p:cond delay="7250"/>
                            </p:stCondLst>
                            <p:childTnLst>
                              <p:par>
                                <p:cTn id="21" presetID="10" presetClass="entr" presetSubtype="0" fill="hold" nodeType="afterEffect">
                                  <p:stCondLst>
                                    <p:cond delay="125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par>
                          <p:cTn id="24" fill="hold">
                            <p:stCondLst>
                              <p:cond delay="9000"/>
                            </p:stCondLst>
                            <p:childTnLst>
                              <p:par>
                                <p:cTn id="25" presetID="10" presetClass="entr" presetSubtype="0" fill="hold" nodeType="afterEffect">
                                  <p:stCondLst>
                                    <p:cond delay="125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par>
                          <p:cTn id="28" fill="hold">
                            <p:stCondLst>
                              <p:cond delay="10750"/>
                            </p:stCondLst>
                            <p:childTnLst>
                              <p:par>
                                <p:cTn id="29" presetID="10" presetClass="entr" presetSubtype="0" fill="hold" nodeType="afterEffect">
                                  <p:stCondLst>
                                    <p:cond delay="125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arrotondato 5"/>
          <p:cNvSpPr/>
          <p:nvPr/>
        </p:nvSpPr>
        <p:spPr>
          <a:xfrm>
            <a:off x="1307157" y="3501008"/>
            <a:ext cx="7704856" cy="100811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5" name="Rettangolo arrotondato 4"/>
          <p:cNvSpPr/>
          <p:nvPr/>
        </p:nvSpPr>
        <p:spPr>
          <a:xfrm>
            <a:off x="1307157" y="5229200"/>
            <a:ext cx="7704856" cy="7920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r>
              <a:rPr lang="it-IT" dirty="0" smtClean="0"/>
              <a:t>Impresa ausiliaria</a:t>
            </a:r>
            <a:endParaRPr lang="it-IT" dirty="0"/>
          </a:p>
        </p:txBody>
      </p:sp>
      <p:sp>
        <p:nvSpPr>
          <p:cNvPr id="3" name="Segnaposto contenuto 2"/>
          <p:cNvSpPr>
            <a:spLocks noGrp="1"/>
          </p:cNvSpPr>
          <p:nvPr>
            <p:ph idx="1"/>
          </p:nvPr>
        </p:nvSpPr>
        <p:spPr>
          <a:xfrm>
            <a:off x="457200" y="1600200"/>
            <a:ext cx="8229600" cy="4997152"/>
          </a:xfrm>
        </p:spPr>
        <p:txBody>
          <a:bodyPr>
            <a:normAutofit fontScale="85000" lnSpcReduction="20000"/>
          </a:bodyPr>
          <a:lstStyle/>
          <a:p>
            <a:r>
              <a:rPr lang="it-IT" sz="2500" dirty="0"/>
              <a:t>Tutti gli operatori economici, singoli o in raggruppamento, </a:t>
            </a:r>
            <a:r>
              <a:rPr lang="it-IT" sz="2500" dirty="0" smtClean="0"/>
              <a:t>(</a:t>
            </a:r>
            <a:r>
              <a:rPr lang="it-IT" sz="2500" i="1" dirty="0"/>
              <a:t>cfr. </a:t>
            </a:r>
            <a:r>
              <a:rPr lang="it-IT" sz="2500" dirty="0" err="1"/>
              <a:t>Cons</a:t>
            </a:r>
            <a:r>
              <a:rPr lang="it-IT" sz="2500" dirty="0"/>
              <a:t>. Stato, Sez. V, </a:t>
            </a:r>
            <a:r>
              <a:rPr lang="it-IT" sz="2500" dirty="0" err="1"/>
              <a:t>sent</a:t>
            </a:r>
            <a:r>
              <a:rPr lang="it-IT" sz="2500" dirty="0"/>
              <a:t>. n. 5408/2012</a:t>
            </a:r>
            <a:r>
              <a:rPr lang="it-IT" sz="2500" dirty="0" smtClean="0"/>
              <a:t>), </a:t>
            </a:r>
            <a:r>
              <a:rPr lang="it-IT" sz="2500" b="1" dirty="0">
                <a:solidFill>
                  <a:srgbClr val="FF0000"/>
                </a:solidFill>
                <a:effectLst>
                  <a:outerShdw blurRad="38100" dist="38100" dir="2700000" algn="tl">
                    <a:srgbClr val="000000">
                      <a:alpha val="43137"/>
                    </a:srgbClr>
                  </a:outerShdw>
                </a:effectLst>
              </a:rPr>
              <a:t>possono ‘prestare’ i requisiti </a:t>
            </a:r>
            <a:r>
              <a:rPr lang="it-IT" sz="2500" dirty="0" smtClean="0"/>
              <a:t>se</a:t>
            </a:r>
            <a:r>
              <a:rPr lang="it-IT" sz="2500" dirty="0"/>
              <a:t>: </a:t>
            </a:r>
            <a:endParaRPr lang="it-IT" sz="2500" dirty="0" smtClean="0"/>
          </a:p>
          <a:p>
            <a:endParaRPr lang="it-IT" sz="600" dirty="0" smtClean="0"/>
          </a:p>
          <a:p>
            <a:pPr lvl="1">
              <a:spcBef>
                <a:spcPts val="600"/>
              </a:spcBef>
              <a:spcAft>
                <a:spcPts val="600"/>
              </a:spcAft>
            </a:pPr>
            <a:r>
              <a:rPr lang="it-IT" sz="2400" b="1" dirty="0">
                <a:effectLst>
                  <a:outerShdw blurRad="38100" dist="38100" dir="2700000" algn="tl">
                    <a:srgbClr val="000000">
                      <a:alpha val="43137"/>
                    </a:srgbClr>
                  </a:outerShdw>
                </a:effectLst>
              </a:rPr>
              <a:t>non concorrono alla stessa gara</a:t>
            </a:r>
            <a:r>
              <a:rPr lang="it-IT" sz="2400" dirty="0" smtClean="0"/>
              <a:t>;</a:t>
            </a:r>
            <a:r>
              <a:rPr lang="it-IT" sz="2400" dirty="0"/>
              <a:t> </a:t>
            </a:r>
            <a:r>
              <a:rPr lang="it-IT" sz="2400" dirty="0" smtClean="0"/>
              <a:t>ciò non accade se ausiliaria e ausiliata sono partecipanti </a:t>
            </a:r>
            <a:r>
              <a:rPr lang="it-IT" sz="2400" dirty="0"/>
              <a:t>allo stesso raggruppamento, a prescindere dalla natura giuridica dei suoi legami con questi ultimi</a:t>
            </a:r>
          </a:p>
          <a:p>
            <a:pPr lvl="1">
              <a:spcBef>
                <a:spcPts val="600"/>
              </a:spcBef>
              <a:spcAft>
                <a:spcPts val="600"/>
              </a:spcAft>
            </a:pPr>
            <a:r>
              <a:rPr lang="it-IT" sz="2400" b="1" dirty="0">
                <a:effectLst>
                  <a:outerShdw blurRad="38100" dist="38100" dir="2700000" algn="tl">
                    <a:srgbClr val="000000">
                      <a:alpha val="43137"/>
                    </a:srgbClr>
                  </a:outerShdw>
                </a:effectLst>
              </a:rPr>
              <a:t>non si avvale più di un </a:t>
            </a:r>
            <a:r>
              <a:rPr lang="it-IT" sz="2400" b="1" dirty="0" smtClean="0">
                <a:effectLst>
                  <a:outerShdw blurRad="38100" dist="38100" dir="2700000" algn="tl">
                    <a:srgbClr val="000000">
                      <a:alpha val="43137"/>
                    </a:srgbClr>
                  </a:outerShdw>
                </a:effectLst>
              </a:rPr>
              <a:t>concorrente </a:t>
            </a:r>
            <a:r>
              <a:rPr lang="it-IT" sz="2400" dirty="0" smtClean="0"/>
              <a:t>della </a:t>
            </a:r>
            <a:r>
              <a:rPr lang="it-IT" sz="2400" dirty="0"/>
              <a:t>stessa </a:t>
            </a:r>
            <a:r>
              <a:rPr lang="it-IT" sz="2400" dirty="0" smtClean="0"/>
              <a:t>ausiliaria;</a:t>
            </a:r>
          </a:p>
          <a:p>
            <a:pPr marL="914400" lvl="4" indent="0">
              <a:buClr>
                <a:srgbClr val="C00000"/>
              </a:buClr>
              <a:buNone/>
            </a:pPr>
            <a:r>
              <a:rPr lang="it-IT" sz="2200" i="1" dirty="0" smtClean="0"/>
              <a:t>NB</a:t>
            </a:r>
            <a:r>
              <a:rPr lang="it-IT" sz="2200" i="1" dirty="0"/>
              <a:t>: </a:t>
            </a:r>
            <a:r>
              <a:rPr lang="it-IT" sz="2200" i="1" dirty="0" smtClean="0"/>
              <a:t>fanno eccezione possesso </a:t>
            </a:r>
            <a:r>
              <a:rPr lang="it-IT" sz="2200" i="1" dirty="0"/>
              <a:t>di particolari </a:t>
            </a:r>
            <a:r>
              <a:rPr lang="it-IT" sz="2200" b="1" i="1" dirty="0">
                <a:solidFill>
                  <a:srgbClr val="804A4B"/>
                </a:solidFill>
                <a:effectLst>
                  <a:outerShdw blurRad="38100" dist="38100" dir="2700000" algn="tl">
                    <a:srgbClr val="000000">
                      <a:alpha val="43137"/>
                    </a:srgbClr>
                  </a:outerShdw>
                </a:effectLst>
              </a:rPr>
              <a:t>attrezzature possedute da un ristrettissimo ambito di imprese </a:t>
            </a:r>
            <a:r>
              <a:rPr lang="it-IT" sz="2200" i="1" dirty="0"/>
              <a:t>operanti sul mercato</a:t>
            </a:r>
            <a:r>
              <a:rPr lang="it-IT" sz="2200" i="1" dirty="0" smtClean="0"/>
              <a:t>, </a:t>
            </a:r>
            <a:r>
              <a:rPr lang="it-IT" sz="2200" i="1" dirty="0"/>
              <a:t>sino ad un massimo </a:t>
            </a:r>
            <a:r>
              <a:rPr lang="it-IT" sz="2200" i="1" dirty="0" smtClean="0"/>
              <a:t>di concorrenti indicato </a:t>
            </a:r>
            <a:r>
              <a:rPr lang="it-IT" sz="2200" i="1" dirty="0"/>
              <a:t>nel </a:t>
            </a:r>
            <a:r>
              <a:rPr lang="it-IT" sz="2200" i="1" dirty="0" smtClean="0"/>
              <a:t>bando, laddove le stese siano offerte alle </a:t>
            </a:r>
            <a:r>
              <a:rPr lang="it-IT" sz="2200" i="1" dirty="0"/>
              <a:t>medesime </a:t>
            </a:r>
            <a:r>
              <a:rPr lang="it-IT" sz="2200" i="1" dirty="0" smtClean="0"/>
              <a:t>condizioni </a:t>
            </a:r>
            <a:r>
              <a:rPr lang="it-IT" sz="2200" dirty="0" smtClean="0"/>
              <a:t>(</a:t>
            </a:r>
            <a:r>
              <a:rPr lang="it-IT" sz="2200" dirty="0"/>
              <a:t>doc. consultazione </a:t>
            </a:r>
            <a:r>
              <a:rPr lang="it-IT" sz="2200" dirty="0" smtClean="0"/>
              <a:t>ANAC avvalimento</a:t>
            </a:r>
            <a:r>
              <a:rPr lang="it-IT" sz="2200" dirty="0"/>
              <a:t>).</a:t>
            </a:r>
          </a:p>
          <a:p>
            <a:pPr lvl="1">
              <a:spcBef>
                <a:spcPts val="1200"/>
              </a:spcBef>
              <a:spcAft>
                <a:spcPts val="600"/>
              </a:spcAft>
            </a:pPr>
            <a:r>
              <a:rPr lang="it-IT" sz="2400" b="1" dirty="0" smtClean="0">
                <a:effectLst>
                  <a:outerShdw blurRad="38100" dist="38100" dir="2700000" algn="tl">
                    <a:srgbClr val="000000">
                      <a:alpha val="43137"/>
                    </a:srgbClr>
                  </a:outerShdw>
                </a:effectLst>
              </a:rPr>
              <a:t>possiedono </a:t>
            </a:r>
            <a:r>
              <a:rPr lang="it-IT" sz="2400" b="1" dirty="0">
                <a:effectLst>
                  <a:outerShdw blurRad="38100" dist="38100" dir="2700000" algn="tl">
                    <a:srgbClr val="000000">
                      <a:alpha val="43137"/>
                    </a:srgbClr>
                  </a:outerShdw>
                </a:effectLst>
              </a:rPr>
              <a:t>in proprio i </a:t>
            </a:r>
            <a:r>
              <a:rPr lang="it-IT" sz="2400" b="1" dirty="0" smtClean="0">
                <a:effectLst>
                  <a:outerShdw blurRad="38100" dist="38100" dir="2700000" algn="tl">
                    <a:srgbClr val="000000">
                      <a:alpha val="43137"/>
                    </a:srgbClr>
                  </a:outerShdw>
                </a:effectLst>
              </a:rPr>
              <a:t>requisiti</a:t>
            </a:r>
            <a:r>
              <a:rPr lang="it-IT" sz="2400" dirty="0" smtClean="0"/>
              <a:t>, in </a:t>
            </a:r>
            <a:r>
              <a:rPr lang="it-IT" sz="2400" dirty="0"/>
              <a:t>quanto è vietato </a:t>
            </a:r>
            <a:r>
              <a:rPr lang="it-IT" sz="2400" dirty="0" smtClean="0"/>
              <a:t>l’avvalimento </a:t>
            </a:r>
            <a:r>
              <a:rPr lang="it-IT" sz="2400" dirty="0"/>
              <a:t>a </a:t>
            </a:r>
            <a:r>
              <a:rPr lang="it-IT" sz="2400" dirty="0" smtClean="0"/>
              <a:t>cascata e </a:t>
            </a:r>
            <a:r>
              <a:rPr lang="it-IT" sz="2400" dirty="0"/>
              <a:t>l'ausiliaria non può avvalersi a sua volta di altro </a:t>
            </a:r>
            <a:r>
              <a:rPr lang="it-IT" sz="2400" dirty="0" smtClean="0"/>
              <a:t>soggetto</a:t>
            </a:r>
            <a:r>
              <a:rPr lang="it-IT" sz="2200" dirty="0" smtClean="0"/>
              <a:t>.</a:t>
            </a:r>
          </a:p>
          <a:p>
            <a:pPr marL="857250" lvl="2" indent="0">
              <a:spcBef>
                <a:spcPts val="600"/>
              </a:spcBef>
              <a:buNone/>
            </a:pPr>
            <a:r>
              <a:rPr lang="it-IT" sz="2200" i="1" dirty="0" smtClean="0"/>
              <a:t>NB: ad es. l’impresa </a:t>
            </a:r>
            <a:r>
              <a:rPr lang="it-IT" sz="2200" i="1" dirty="0"/>
              <a:t>consorziata </a:t>
            </a:r>
            <a:r>
              <a:rPr lang="it-IT" sz="2200" i="1" dirty="0" smtClean="0"/>
              <a:t>esecutrice che si avvale di </a:t>
            </a:r>
            <a:r>
              <a:rPr lang="it-IT" sz="2200" i="1" dirty="0">
                <a:solidFill>
                  <a:srgbClr val="804A4B"/>
                </a:solidFill>
              </a:rPr>
              <a:t>un’</a:t>
            </a:r>
            <a:r>
              <a:rPr lang="it-IT" sz="2200" b="1" i="1" dirty="0">
                <a:solidFill>
                  <a:srgbClr val="804A4B"/>
                </a:solidFill>
                <a:effectLst>
                  <a:outerShdw blurRad="38100" dist="38100" dir="2700000" algn="tl">
                    <a:srgbClr val="000000">
                      <a:alpha val="43137"/>
                    </a:srgbClr>
                  </a:outerShdw>
                </a:effectLst>
              </a:rPr>
              <a:t>impresa non appartenente al consorzio </a:t>
            </a:r>
            <a:r>
              <a:rPr lang="it-IT" sz="2200" b="1" i="1" dirty="0" smtClean="0">
                <a:solidFill>
                  <a:srgbClr val="804A4B"/>
                </a:solidFill>
                <a:effectLst>
                  <a:outerShdw blurRad="38100" dist="38100" dir="2700000" algn="tl">
                    <a:srgbClr val="000000">
                      <a:alpha val="43137"/>
                    </a:srgbClr>
                  </a:outerShdw>
                </a:effectLst>
              </a:rPr>
              <a:t>(?)</a:t>
            </a:r>
            <a:r>
              <a:rPr lang="it-IT" sz="2200" b="1" i="1" dirty="0" smtClean="0">
                <a:solidFill>
                  <a:srgbClr val="00B050"/>
                </a:solidFill>
                <a:effectLst>
                  <a:outerShdw blurRad="38100" dist="38100" dir="2700000" algn="tl">
                    <a:srgbClr val="000000">
                      <a:alpha val="43137"/>
                    </a:srgbClr>
                  </a:outerShdw>
                </a:effectLst>
              </a:rPr>
              <a:t> </a:t>
            </a:r>
            <a:r>
              <a:rPr lang="it-IT" sz="2200" i="1" dirty="0" smtClean="0"/>
              <a:t>o il </a:t>
            </a:r>
            <a:r>
              <a:rPr lang="it-IT" sz="2200" b="1" i="1" dirty="0">
                <a:solidFill>
                  <a:srgbClr val="804A4B"/>
                </a:solidFill>
                <a:effectLst>
                  <a:outerShdw blurRad="38100" dist="38100" dir="2700000" algn="tl">
                    <a:srgbClr val="000000">
                      <a:alpha val="43137"/>
                    </a:srgbClr>
                  </a:outerShdw>
                </a:effectLst>
              </a:rPr>
              <a:t>progettista indicato </a:t>
            </a:r>
            <a:r>
              <a:rPr lang="it-IT" sz="2200" i="1" dirty="0"/>
              <a:t>in sede di offerta </a:t>
            </a:r>
            <a:r>
              <a:rPr lang="it-IT" sz="2200" i="1" dirty="0" smtClean="0"/>
              <a:t>che si avvale di </a:t>
            </a:r>
            <a:r>
              <a:rPr lang="it-IT" sz="2200" i="1" dirty="0"/>
              <a:t>altro soggetto </a:t>
            </a:r>
            <a:r>
              <a:rPr lang="it-IT" sz="2200" dirty="0"/>
              <a:t>(doc. </a:t>
            </a:r>
            <a:r>
              <a:rPr lang="it-IT" sz="2200" dirty="0" smtClean="0"/>
              <a:t>ANAC </a:t>
            </a:r>
            <a:r>
              <a:rPr lang="it-IT" sz="2200" i="1" dirty="0" smtClean="0"/>
              <a:t>cit.</a:t>
            </a:r>
            <a:r>
              <a:rPr lang="it-IT" sz="2200" dirty="0" smtClean="0"/>
              <a:t>).</a:t>
            </a:r>
          </a:p>
          <a:p>
            <a:pPr marL="800100" lvl="2" indent="0">
              <a:buNone/>
            </a:pPr>
            <a:endParaRPr lang="it-IT" sz="900" dirty="0" smtClean="0"/>
          </a:p>
          <a:p>
            <a:pPr lvl="1">
              <a:spcBef>
                <a:spcPts val="600"/>
              </a:spcBef>
            </a:pPr>
            <a:r>
              <a:rPr lang="it-IT" sz="2400" b="1" dirty="0" smtClean="0">
                <a:effectLst>
                  <a:outerShdw blurRad="38100" dist="38100" dir="2700000" algn="tl">
                    <a:srgbClr val="000000">
                      <a:alpha val="43137"/>
                    </a:srgbClr>
                  </a:outerShdw>
                </a:effectLst>
              </a:rPr>
              <a:t>sono utilizzati in gara </a:t>
            </a:r>
            <a:r>
              <a:rPr lang="it-IT" sz="2400" dirty="0" smtClean="0"/>
              <a:t>(no all’avvalimento per il subappaltatore).</a:t>
            </a:r>
          </a:p>
          <a:p>
            <a:pPr lvl="1"/>
            <a:endParaRPr lang="it-IT" sz="1200" dirty="0"/>
          </a:p>
        </p:txBody>
      </p:sp>
    </p:spTree>
    <p:extLst>
      <p:ext uri="{BB962C8B-B14F-4D97-AF65-F5344CB8AC3E}">
        <p14:creationId xmlns:p14="http://schemas.microsoft.com/office/powerpoint/2010/main" val="656072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arrotondato 5"/>
          <p:cNvSpPr/>
          <p:nvPr/>
        </p:nvSpPr>
        <p:spPr>
          <a:xfrm>
            <a:off x="488213" y="4509120"/>
            <a:ext cx="8424936" cy="187220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spcBef>
                <a:spcPts val="0"/>
              </a:spcBef>
            </a:pPr>
            <a:r>
              <a:rPr lang="it-IT" sz="2000" i="1" dirty="0"/>
              <a:t>NB: la direttiva 2014/18, innovando in tal senso rispetto alla previgente disciplina, ha previsto la facoltà di porre limiti all’avvalimento (art. 63 per 2), ha altresì richiamato unicamente la facoltà di imporre, per talune tipologie di affidamenti, un generale divieto di avvalimento, ma non la facoltà di ridurre, discrezionalmente, il numero di soggetti </a:t>
            </a:r>
            <a:r>
              <a:rPr lang="it-IT" sz="2000" i="1" dirty="0" smtClean="0"/>
              <a:t>ausiliari (vedi </a:t>
            </a:r>
            <a:r>
              <a:rPr lang="it-IT" sz="2000" i="1" dirty="0" err="1" smtClean="0"/>
              <a:t>critical</a:t>
            </a:r>
            <a:r>
              <a:rPr lang="it-IT" sz="2000" i="1" dirty="0" smtClean="0"/>
              <a:t> task).</a:t>
            </a:r>
            <a:endParaRPr lang="it-IT" sz="2000" i="1" dirty="0"/>
          </a:p>
        </p:txBody>
      </p:sp>
      <p:sp>
        <p:nvSpPr>
          <p:cNvPr id="2" name="Titolo 1"/>
          <p:cNvSpPr>
            <a:spLocks noGrp="1"/>
          </p:cNvSpPr>
          <p:nvPr>
            <p:ph type="title"/>
          </p:nvPr>
        </p:nvSpPr>
        <p:spPr/>
        <p:txBody>
          <a:bodyPr/>
          <a:lstStyle/>
          <a:p>
            <a:r>
              <a:rPr lang="it-IT" dirty="0" smtClean="0"/>
              <a:t>Avvalimento </a:t>
            </a:r>
            <a:r>
              <a:rPr lang="it-IT" dirty="0"/>
              <a:t>plurimo e frazionato</a:t>
            </a:r>
          </a:p>
        </p:txBody>
      </p:sp>
      <p:sp>
        <p:nvSpPr>
          <p:cNvPr id="3" name="Segnaposto contenuto 2"/>
          <p:cNvSpPr>
            <a:spLocks noGrp="1"/>
          </p:cNvSpPr>
          <p:nvPr>
            <p:ph idx="1"/>
          </p:nvPr>
        </p:nvSpPr>
        <p:spPr>
          <a:xfrm>
            <a:off x="457200" y="1600200"/>
            <a:ext cx="8229600" cy="4781128"/>
          </a:xfrm>
        </p:spPr>
        <p:txBody>
          <a:bodyPr>
            <a:noAutofit/>
          </a:bodyPr>
          <a:lstStyle/>
          <a:p>
            <a:pPr>
              <a:spcBef>
                <a:spcPts val="0"/>
              </a:spcBef>
            </a:pPr>
            <a:r>
              <a:rPr lang="it-IT" dirty="0" smtClean="0"/>
              <a:t>Il codice ammette </a:t>
            </a:r>
            <a:r>
              <a:rPr lang="it-IT" i="1" dirty="0" smtClean="0"/>
              <a:t>«</a:t>
            </a:r>
            <a:r>
              <a:rPr lang="it-IT" b="1" dirty="0" smtClean="0">
                <a:solidFill>
                  <a:srgbClr val="FF0000"/>
                </a:solidFill>
                <a:effectLst>
                  <a:outerShdw blurRad="38100" dist="38100" dir="2700000" algn="tl">
                    <a:srgbClr val="000000">
                      <a:alpha val="43137"/>
                    </a:srgbClr>
                  </a:outerShdw>
                </a:effectLst>
              </a:rPr>
              <a:t>l’avvalimento </a:t>
            </a:r>
            <a:r>
              <a:rPr lang="it-IT" b="1" dirty="0">
                <a:solidFill>
                  <a:srgbClr val="FF0000"/>
                </a:solidFill>
                <a:effectLst>
                  <a:outerShdw blurRad="38100" dist="38100" dir="2700000" algn="tl">
                    <a:srgbClr val="000000">
                      <a:alpha val="43137"/>
                    </a:srgbClr>
                  </a:outerShdw>
                </a:effectLst>
              </a:rPr>
              <a:t>di più imprese </a:t>
            </a:r>
            <a:r>
              <a:rPr lang="it-IT" b="1" dirty="0" smtClean="0">
                <a:solidFill>
                  <a:srgbClr val="FF0000"/>
                </a:solidFill>
                <a:effectLst>
                  <a:outerShdw blurRad="38100" dist="38100" dir="2700000" algn="tl">
                    <a:srgbClr val="000000">
                      <a:alpha val="43137"/>
                    </a:srgbClr>
                  </a:outerShdw>
                </a:effectLst>
              </a:rPr>
              <a:t>ausiliarie</a:t>
            </a:r>
            <a:r>
              <a:rPr lang="it-IT" i="1" dirty="0" smtClean="0"/>
              <a:t>»</a:t>
            </a:r>
            <a:r>
              <a:rPr lang="it-IT" dirty="0"/>
              <a:t>, pertanto è possibile </a:t>
            </a:r>
            <a:r>
              <a:rPr lang="it-IT" dirty="0" smtClean="0"/>
              <a:t>che il corrente ricorra a: </a:t>
            </a:r>
          </a:p>
          <a:p>
            <a:pPr>
              <a:spcBef>
                <a:spcPts val="0"/>
              </a:spcBef>
            </a:pPr>
            <a:endParaRPr lang="it-IT" sz="500" dirty="0" smtClean="0"/>
          </a:p>
          <a:p>
            <a:pPr lvl="1">
              <a:spcBef>
                <a:spcPts val="0"/>
              </a:spcBef>
            </a:pPr>
            <a:r>
              <a:rPr lang="it-IT" dirty="0" smtClean="0"/>
              <a:t>l’avvalimento </a:t>
            </a:r>
            <a:r>
              <a:rPr lang="it-IT" b="1" dirty="0" smtClean="0">
                <a:solidFill>
                  <a:srgbClr val="FF0000"/>
                </a:solidFill>
                <a:effectLst>
                  <a:outerShdw blurRad="38100" dist="38100" dir="2700000" algn="tl">
                    <a:srgbClr val="000000">
                      <a:alpha val="43137"/>
                    </a:srgbClr>
                  </a:outerShdw>
                </a:effectLst>
              </a:rPr>
              <a:t>plurimo</a:t>
            </a:r>
            <a:r>
              <a:rPr lang="it-IT" dirty="0"/>
              <a:t>, in cui il concorrente si avvale di </a:t>
            </a:r>
            <a:r>
              <a:rPr lang="it-IT" b="1" i="1" dirty="0">
                <a:solidFill>
                  <a:srgbClr val="804A4B"/>
                </a:solidFill>
                <a:effectLst>
                  <a:outerShdw blurRad="38100" dist="38100" dir="2700000" algn="tl">
                    <a:srgbClr val="000000">
                      <a:alpha val="43137"/>
                    </a:srgbClr>
                  </a:outerShdw>
                </a:effectLst>
              </a:rPr>
              <a:t>una sola </a:t>
            </a:r>
            <a:r>
              <a:rPr lang="it-IT" b="1" i="1" dirty="0" smtClean="0">
                <a:solidFill>
                  <a:srgbClr val="804A4B"/>
                </a:solidFill>
                <a:effectLst>
                  <a:outerShdw blurRad="38100" dist="38100" dir="2700000" algn="tl">
                    <a:srgbClr val="000000">
                      <a:alpha val="43137"/>
                    </a:srgbClr>
                  </a:outerShdw>
                </a:effectLst>
              </a:rPr>
              <a:t>diversa impresa </a:t>
            </a:r>
            <a:r>
              <a:rPr lang="it-IT" b="1" i="1" dirty="0">
                <a:solidFill>
                  <a:srgbClr val="804A4B"/>
                </a:solidFill>
                <a:effectLst>
                  <a:outerShdw blurRad="38100" dist="38100" dir="2700000" algn="tl">
                    <a:srgbClr val="000000">
                      <a:alpha val="43137"/>
                    </a:srgbClr>
                  </a:outerShdw>
                </a:effectLst>
              </a:rPr>
              <a:t>ausiliaria </a:t>
            </a:r>
            <a:r>
              <a:rPr lang="it-IT" b="1" dirty="0">
                <a:solidFill>
                  <a:srgbClr val="804A4B"/>
                </a:solidFill>
                <a:effectLst>
                  <a:outerShdw blurRad="38100" dist="38100" dir="2700000" algn="tl">
                    <a:srgbClr val="000000">
                      <a:alpha val="43137"/>
                    </a:srgbClr>
                  </a:outerShdw>
                </a:effectLst>
              </a:rPr>
              <a:t>per ciascuna categoria </a:t>
            </a:r>
            <a:r>
              <a:rPr lang="it-IT" dirty="0"/>
              <a:t>di qualificazione, </a:t>
            </a:r>
            <a:r>
              <a:rPr lang="it-IT" dirty="0" smtClean="0"/>
              <a:t>e</a:t>
            </a:r>
          </a:p>
          <a:p>
            <a:pPr lvl="1">
              <a:spcBef>
                <a:spcPts val="0"/>
              </a:spcBef>
            </a:pPr>
            <a:endParaRPr lang="it-IT" sz="1050" dirty="0" smtClean="0"/>
          </a:p>
          <a:p>
            <a:pPr lvl="1">
              <a:spcBef>
                <a:spcPts val="0"/>
              </a:spcBef>
            </a:pPr>
            <a:r>
              <a:rPr lang="it-IT" dirty="0" smtClean="0"/>
              <a:t>l’avvalimento </a:t>
            </a:r>
            <a:r>
              <a:rPr lang="it-IT" b="1" dirty="0" smtClean="0">
                <a:solidFill>
                  <a:srgbClr val="FF0000"/>
                </a:solidFill>
                <a:effectLst>
                  <a:outerShdw blurRad="38100" dist="38100" dir="2700000" algn="tl">
                    <a:srgbClr val="000000">
                      <a:alpha val="43137"/>
                    </a:srgbClr>
                  </a:outerShdw>
                </a:effectLst>
              </a:rPr>
              <a:t>frazionato</a:t>
            </a:r>
            <a:r>
              <a:rPr lang="it-IT" dirty="0"/>
              <a:t>, in cui </a:t>
            </a:r>
            <a:r>
              <a:rPr lang="it-IT" dirty="0" smtClean="0"/>
              <a:t>vi sono </a:t>
            </a:r>
            <a:r>
              <a:rPr lang="it-IT" b="1" i="1" dirty="0" smtClean="0">
                <a:solidFill>
                  <a:srgbClr val="804A4B"/>
                </a:solidFill>
                <a:effectLst>
                  <a:outerShdw blurRad="38100" dist="38100" dir="2700000" algn="tl">
                    <a:srgbClr val="000000">
                      <a:alpha val="43137"/>
                    </a:srgbClr>
                  </a:outerShdw>
                </a:effectLst>
              </a:rPr>
              <a:t>più </a:t>
            </a:r>
            <a:r>
              <a:rPr lang="it-IT" b="1" i="1" dirty="0">
                <a:solidFill>
                  <a:srgbClr val="804A4B"/>
                </a:solidFill>
                <a:effectLst>
                  <a:outerShdw blurRad="38100" dist="38100" dir="2700000" algn="tl">
                    <a:srgbClr val="000000">
                      <a:alpha val="43137"/>
                    </a:srgbClr>
                  </a:outerShdw>
                </a:effectLst>
              </a:rPr>
              <a:t>imprese ausiliarie, nessuna delle quali raggiunge i requisiti necessari </a:t>
            </a:r>
            <a:r>
              <a:rPr lang="it-IT" dirty="0"/>
              <a:t>per la partecipazione alla gara, per cui sarebbe necessario sommare (ma anche non) ai propri requisiti quelli di una o più </a:t>
            </a:r>
            <a:r>
              <a:rPr lang="it-IT" dirty="0" smtClean="0"/>
              <a:t>imprese.</a:t>
            </a:r>
          </a:p>
          <a:p>
            <a:pPr lvl="1">
              <a:spcBef>
                <a:spcPts val="0"/>
              </a:spcBef>
            </a:pPr>
            <a:endParaRPr lang="it-IT" sz="1000" dirty="0" smtClean="0"/>
          </a:p>
          <a:p>
            <a:pPr>
              <a:spcBef>
                <a:spcPts val="0"/>
              </a:spcBef>
            </a:pPr>
            <a:endParaRPr lang="it-IT" sz="500" dirty="0" smtClean="0"/>
          </a:p>
          <a:p>
            <a:pPr>
              <a:spcBef>
                <a:spcPts val="0"/>
              </a:spcBef>
            </a:pPr>
            <a:endParaRPr lang="it-IT" dirty="0" smtClean="0"/>
          </a:p>
        </p:txBody>
      </p:sp>
    </p:spTree>
    <p:extLst>
      <p:ext uri="{BB962C8B-B14F-4D97-AF65-F5344CB8AC3E}">
        <p14:creationId xmlns:p14="http://schemas.microsoft.com/office/powerpoint/2010/main" val="23055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Critical </a:t>
            </a:r>
            <a:r>
              <a:rPr lang="it-IT" dirty="0" err="1" smtClean="0"/>
              <a:t>tasks</a:t>
            </a:r>
            <a:endParaRPr lang="it-IT" dirty="0"/>
          </a:p>
        </p:txBody>
      </p:sp>
      <p:sp>
        <p:nvSpPr>
          <p:cNvPr id="3" name="Segnaposto contenuto 2"/>
          <p:cNvSpPr>
            <a:spLocks noGrp="1"/>
          </p:cNvSpPr>
          <p:nvPr>
            <p:ph idx="1"/>
          </p:nvPr>
        </p:nvSpPr>
        <p:spPr>
          <a:xfrm>
            <a:off x="457200" y="1412776"/>
            <a:ext cx="8229600" cy="5069160"/>
          </a:xfrm>
        </p:spPr>
        <p:txBody>
          <a:bodyPr>
            <a:noAutofit/>
          </a:bodyPr>
          <a:lstStyle/>
          <a:p>
            <a:r>
              <a:rPr lang="it-IT" dirty="0" smtClean="0"/>
              <a:t>Ex art</a:t>
            </a:r>
            <a:r>
              <a:rPr lang="it-IT" dirty="0"/>
              <a:t>. 89, co. </a:t>
            </a:r>
            <a:r>
              <a:rPr lang="it-IT" dirty="0" smtClean="0"/>
              <a:t>4 nel caso di:</a:t>
            </a:r>
          </a:p>
          <a:p>
            <a:endParaRPr lang="it-IT" sz="100" dirty="0" smtClean="0"/>
          </a:p>
          <a:p>
            <a:pPr lvl="1">
              <a:spcBef>
                <a:spcPts val="1200"/>
              </a:spcBef>
            </a:pPr>
            <a:r>
              <a:rPr lang="it-IT" b="1" dirty="0" smtClean="0">
                <a:solidFill>
                  <a:srgbClr val="FF0000"/>
                </a:solidFill>
                <a:effectLst>
                  <a:outerShdw blurRad="38100" dist="38100" dir="2700000" algn="tl">
                    <a:srgbClr val="000000">
                      <a:alpha val="43137"/>
                    </a:srgbClr>
                  </a:outerShdw>
                </a:effectLst>
              </a:rPr>
              <a:t>appalti </a:t>
            </a:r>
            <a:r>
              <a:rPr lang="it-IT" b="1" dirty="0">
                <a:solidFill>
                  <a:srgbClr val="FF0000"/>
                </a:solidFill>
                <a:effectLst>
                  <a:outerShdw blurRad="38100" dist="38100" dir="2700000" algn="tl">
                    <a:srgbClr val="000000">
                      <a:alpha val="43137"/>
                    </a:srgbClr>
                  </a:outerShdw>
                </a:effectLst>
              </a:rPr>
              <a:t>di </a:t>
            </a:r>
            <a:r>
              <a:rPr lang="it-IT" b="1" dirty="0" smtClean="0">
                <a:solidFill>
                  <a:srgbClr val="FF0000"/>
                </a:solidFill>
                <a:effectLst>
                  <a:outerShdw blurRad="38100" dist="38100" dir="2700000" algn="tl">
                    <a:srgbClr val="000000">
                      <a:alpha val="43137"/>
                    </a:srgbClr>
                  </a:outerShdw>
                </a:effectLst>
              </a:rPr>
              <a:t>lavori</a:t>
            </a:r>
            <a:r>
              <a:rPr lang="it-IT" dirty="0" smtClean="0">
                <a:solidFill>
                  <a:srgbClr val="FF0000"/>
                </a:solidFill>
              </a:rPr>
              <a:t>, </a:t>
            </a:r>
            <a:r>
              <a:rPr lang="it-IT" b="1" dirty="0" smtClean="0">
                <a:solidFill>
                  <a:srgbClr val="FF0000"/>
                </a:solidFill>
                <a:effectLst>
                  <a:outerShdw blurRad="38100" dist="38100" dir="2700000" algn="tl">
                    <a:srgbClr val="000000">
                      <a:alpha val="43137"/>
                    </a:srgbClr>
                  </a:outerShdw>
                </a:effectLst>
              </a:rPr>
              <a:t>servizi </a:t>
            </a:r>
            <a:r>
              <a:rPr lang="it-IT" dirty="0">
                <a:solidFill>
                  <a:srgbClr val="FF0000"/>
                </a:solidFill>
              </a:rPr>
              <a:t>e </a:t>
            </a:r>
            <a:r>
              <a:rPr lang="it-IT" b="1" dirty="0">
                <a:solidFill>
                  <a:srgbClr val="FF0000"/>
                </a:solidFill>
                <a:effectLst>
                  <a:outerShdw blurRad="38100" dist="38100" dir="2700000" algn="tl">
                    <a:srgbClr val="000000">
                      <a:alpha val="43137"/>
                    </a:srgbClr>
                  </a:outerShdw>
                </a:effectLst>
              </a:rPr>
              <a:t>operazioni di posa in opera </a:t>
            </a:r>
            <a:r>
              <a:rPr lang="it-IT" dirty="0">
                <a:solidFill>
                  <a:srgbClr val="FF0000"/>
                </a:solidFill>
              </a:rPr>
              <a:t>o </a:t>
            </a:r>
            <a:r>
              <a:rPr lang="it-IT" b="1" dirty="0" smtClean="0">
                <a:solidFill>
                  <a:srgbClr val="FF0000"/>
                </a:solidFill>
                <a:effectLst>
                  <a:outerShdw blurRad="38100" dist="38100" dir="2700000" algn="tl">
                    <a:srgbClr val="000000">
                      <a:alpha val="43137"/>
                    </a:srgbClr>
                  </a:outerShdw>
                </a:effectLst>
              </a:rPr>
              <a:t>installazione</a:t>
            </a:r>
            <a:endParaRPr lang="it-IT" dirty="0"/>
          </a:p>
          <a:p>
            <a:pPr lvl="1">
              <a:spcBef>
                <a:spcPts val="1800"/>
              </a:spcBef>
            </a:pPr>
            <a:endParaRPr lang="it-IT" sz="2100" dirty="0" smtClean="0"/>
          </a:p>
          <a:p>
            <a:pPr lvl="1">
              <a:spcBef>
                <a:spcPts val="1800"/>
              </a:spcBef>
            </a:pPr>
            <a:endParaRPr lang="it-IT" sz="2100" dirty="0"/>
          </a:p>
          <a:p>
            <a:r>
              <a:rPr lang="it-IT" dirty="0" smtClean="0"/>
              <a:t>La </a:t>
            </a:r>
            <a:r>
              <a:rPr lang="it-IT" dirty="0"/>
              <a:t>facoltà riconosciuta alle </a:t>
            </a:r>
            <a:r>
              <a:rPr lang="it-IT" dirty="0" smtClean="0"/>
              <a:t>SA (previsto anche nei lavori?), </a:t>
            </a:r>
            <a:r>
              <a:rPr lang="it-IT" dirty="0"/>
              <a:t>del codice può essere </a:t>
            </a:r>
            <a:r>
              <a:rPr lang="it-IT" dirty="0" smtClean="0"/>
              <a:t>esercitata:</a:t>
            </a:r>
          </a:p>
          <a:p>
            <a:pPr marL="914400" lvl="1" indent="-457200">
              <a:buFont typeface="+mj-lt"/>
              <a:buAutoNum type="arabicPeriod"/>
            </a:pPr>
            <a:r>
              <a:rPr lang="it-IT" dirty="0" smtClean="0"/>
              <a:t>previa </a:t>
            </a:r>
            <a:r>
              <a:rPr lang="it-IT" b="1" i="1" dirty="0">
                <a:solidFill>
                  <a:srgbClr val="804A4B"/>
                </a:solidFill>
                <a:effectLst>
                  <a:outerShdw blurRad="38100" dist="38100" dir="2700000" algn="tl">
                    <a:srgbClr val="000000">
                      <a:alpha val="43137"/>
                    </a:srgbClr>
                  </a:outerShdw>
                </a:effectLst>
              </a:rPr>
              <a:t>idonea motivazione </a:t>
            </a:r>
            <a:r>
              <a:rPr lang="it-IT" dirty="0"/>
              <a:t>da cui emerga il carattere di essenzialità dei compiti riservati, </a:t>
            </a:r>
            <a:endParaRPr lang="it-IT" dirty="0" smtClean="0"/>
          </a:p>
          <a:p>
            <a:pPr marL="914400" lvl="1" indent="-457200">
              <a:buFont typeface="+mj-lt"/>
              <a:buAutoNum type="arabicPeriod"/>
            </a:pPr>
            <a:r>
              <a:rPr lang="it-IT" dirty="0"/>
              <a:t>n</a:t>
            </a:r>
            <a:r>
              <a:rPr lang="it-IT" dirty="0" smtClean="0"/>
              <a:t>el rispetto del </a:t>
            </a:r>
            <a:r>
              <a:rPr lang="it-IT" dirty="0"/>
              <a:t>limite della</a:t>
            </a:r>
            <a:r>
              <a:rPr lang="it-IT" b="1" i="1" dirty="0">
                <a:solidFill>
                  <a:srgbClr val="00B050"/>
                </a:solidFill>
                <a:effectLst>
                  <a:outerShdw blurRad="38100" dist="38100" dir="2700000" algn="tl">
                    <a:srgbClr val="000000">
                      <a:alpha val="43137"/>
                    </a:srgbClr>
                  </a:outerShdw>
                </a:effectLst>
              </a:rPr>
              <a:t> </a:t>
            </a:r>
            <a:r>
              <a:rPr lang="it-IT" b="1" i="1" dirty="0">
                <a:solidFill>
                  <a:srgbClr val="804A4B"/>
                </a:solidFill>
                <a:effectLst>
                  <a:outerShdw blurRad="38100" dist="38100" dir="2700000" algn="tl">
                    <a:srgbClr val="000000">
                      <a:alpha val="43137"/>
                    </a:srgbClr>
                  </a:outerShdw>
                </a:effectLst>
              </a:rPr>
              <a:t>logicità e ragionevolezza</a:t>
            </a:r>
            <a:r>
              <a:rPr lang="it-IT" dirty="0">
                <a:solidFill>
                  <a:srgbClr val="804A4B"/>
                </a:solidFill>
              </a:rPr>
              <a:t> </a:t>
            </a:r>
            <a:r>
              <a:rPr lang="it-IT" dirty="0"/>
              <a:t>dei requisiti richiesti e della loro </a:t>
            </a:r>
            <a:r>
              <a:rPr lang="it-IT" b="1" i="1" dirty="0">
                <a:solidFill>
                  <a:srgbClr val="804A4B"/>
                </a:solidFill>
                <a:effectLst>
                  <a:outerShdw blurRad="38100" dist="38100" dir="2700000" algn="tl">
                    <a:srgbClr val="000000">
                      <a:alpha val="43137"/>
                    </a:srgbClr>
                  </a:outerShdw>
                </a:effectLst>
              </a:rPr>
              <a:t>pertinenza e congruità </a:t>
            </a:r>
            <a:r>
              <a:rPr lang="it-IT" dirty="0"/>
              <a:t>a fronte dello scopo perseguito. </a:t>
            </a:r>
            <a:endParaRPr lang="it-IT" dirty="0" smtClean="0"/>
          </a:p>
          <a:p>
            <a:pPr marL="914400" lvl="1" indent="-457200">
              <a:buFont typeface="+mj-lt"/>
              <a:buAutoNum type="arabicPeriod"/>
            </a:pPr>
            <a:r>
              <a:rPr lang="it-IT" dirty="0"/>
              <a:t>c</a:t>
            </a:r>
            <a:r>
              <a:rPr lang="it-IT" dirty="0" smtClean="0"/>
              <a:t>onsiderata la </a:t>
            </a:r>
            <a:r>
              <a:rPr lang="it-IT" dirty="0"/>
              <a:t>particolare </a:t>
            </a:r>
            <a:r>
              <a:rPr lang="it-IT" b="1" i="1" dirty="0">
                <a:solidFill>
                  <a:srgbClr val="804A4B"/>
                </a:solidFill>
                <a:effectLst>
                  <a:outerShdw blurRad="38100" dist="38100" dir="2700000" algn="tl">
                    <a:srgbClr val="000000">
                      <a:alpha val="43137"/>
                    </a:srgbClr>
                  </a:outerShdw>
                </a:effectLst>
              </a:rPr>
              <a:t>rilevanza qualitativa o quantitativa </a:t>
            </a:r>
            <a:r>
              <a:rPr lang="it-IT" dirty="0"/>
              <a:t>di alcune prestazioni rispetto all’oggetto complessivo dell’appalto. </a:t>
            </a:r>
          </a:p>
          <a:p>
            <a:pPr lvl="1">
              <a:spcBef>
                <a:spcPts val="1800"/>
              </a:spcBef>
            </a:pPr>
            <a:endParaRPr lang="it-IT" sz="2100" dirty="0" smtClean="0"/>
          </a:p>
        </p:txBody>
      </p:sp>
      <p:sp>
        <p:nvSpPr>
          <p:cNvPr id="8" name="Rettangolo arrotondato 7"/>
          <p:cNvSpPr/>
          <p:nvPr/>
        </p:nvSpPr>
        <p:spPr>
          <a:xfrm>
            <a:off x="1190278" y="2492896"/>
            <a:ext cx="7704856" cy="7335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spcBef>
                <a:spcPts val="1200"/>
              </a:spcBef>
            </a:pPr>
            <a:r>
              <a:rPr lang="it-IT" sz="2000" b="1" dirty="0" smtClean="0">
                <a:solidFill>
                  <a:srgbClr val="FF0000"/>
                </a:solidFill>
                <a:effectLst>
                  <a:outerShdw blurRad="38100" dist="38100" dir="2700000" algn="tl">
                    <a:srgbClr val="000000">
                      <a:alpha val="43137"/>
                    </a:srgbClr>
                  </a:outerShdw>
                </a:effectLst>
              </a:rPr>
              <a:t>… la SA piò imporre </a:t>
            </a:r>
            <a:r>
              <a:rPr lang="it-IT" sz="2000" dirty="0" smtClean="0">
                <a:solidFill>
                  <a:schemeClr val="tx1"/>
                </a:solidFill>
              </a:rPr>
              <a:t>che taluni </a:t>
            </a:r>
            <a:r>
              <a:rPr lang="it-IT" sz="2000" b="1" dirty="0">
                <a:solidFill>
                  <a:srgbClr val="FF0000"/>
                </a:solidFill>
                <a:effectLst>
                  <a:outerShdw blurRad="38100" dist="38100" dir="2700000" algn="tl">
                    <a:srgbClr val="000000">
                      <a:alpha val="43137"/>
                    </a:srgbClr>
                  </a:outerShdw>
                </a:effectLst>
              </a:rPr>
              <a:t>compiti essenziali </a:t>
            </a:r>
            <a:r>
              <a:rPr lang="it-IT" sz="2000" dirty="0" smtClean="0"/>
              <a:t>siano </a:t>
            </a:r>
            <a:r>
              <a:rPr lang="it-IT" sz="2000" dirty="0"/>
              <a:t>direttamente svolti </a:t>
            </a:r>
            <a:r>
              <a:rPr lang="it-IT" sz="2000" b="1" i="1" dirty="0">
                <a:solidFill>
                  <a:srgbClr val="804A4B"/>
                </a:solidFill>
                <a:effectLst>
                  <a:outerShdw blurRad="38100" dist="38100" dir="2700000" algn="tl">
                    <a:srgbClr val="000000">
                      <a:alpha val="43137"/>
                    </a:srgbClr>
                  </a:outerShdw>
                </a:effectLst>
              </a:rPr>
              <a:t>dall'offerente</a:t>
            </a:r>
            <a:r>
              <a:rPr lang="it-IT" sz="2000" dirty="0"/>
              <a:t> o specifico componente RTI</a:t>
            </a:r>
            <a:endParaRPr lang="it-IT" sz="400" b="1" dirty="0"/>
          </a:p>
        </p:txBody>
      </p:sp>
      <p:sp>
        <p:nvSpPr>
          <p:cNvPr id="7" name="Freccia in giù 6"/>
          <p:cNvSpPr/>
          <p:nvPr/>
        </p:nvSpPr>
        <p:spPr>
          <a:xfrm>
            <a:off x="6723966" y="2204864"/>
            <a:ext cx="1080120" cy="38732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endParaRPr lang="it-IT">
              <a:solidFill>
                <a:prstClr val="white"/>
              </a:solidFill>
            </a:endParaRPr>
          </a:p>
        </p:txBody>
      </p:sp>
    </p:spTree>
    <p:extLst>
      <p:ext uri="{BB962C8B-B14F-4D97-AF65-F5344CB8AC3E}">
        <p14:creationId xmlns:p14="http://schemas.microsoft.com/office/powerpoint/2010/main" val="3308584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par>
                          <p:cTn id="25" fill="hold">
                            <p:stCondLst>
                              <p:cond delay="1500"/>
                            </p:stCondLst>
                            <p:childTnLst>
                              <p:par>
                                <p:cTn id="26" presetID="10" presetClass="entr" presetSubtype="0" fill="hold" nodeType="after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arrotondato 4"/>
          <p:cNvSpPr/>
          <p:nvPr/>
        </p:nvSpPr>
        <p:spPr>
          <a:xfrm>
            <a:off x="1547664" y="5661248"/>
            <a:ext cx="7416824" cy="7200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180000" lvl="2" indent="0">
              <a:buNone/>
            </a:pPr>
            <a:r>
              <a:rPr lang="it-IT" sz="2000" dirty="0" smtClean="0"/>
              <a:t>… l’avvalimento è condizionato all’</a:t>
            </a:r>
            <a:r>
              <a:rPr lang="it-IT" sz="2000" b="1" dirty="0" smtClean="0">
                <a:solidFill>
                  <a:srgbClr val="FF0000"/>
                </a:solidFill>
                <a:effectLst>
                  <a:outerShdw blurRad="38100" dist="38100" dir="2700000" algn="tl">
                    <a:srgbClr val="000000">
                      <a:alpha val="43137"/>
                    </a:srgbClr>
                  </a:outerShdw>
                </a:effectLst>
              </a:rPr>
              <a:t>ESECUZIONE DIRETTA </a:t>
            </a:r>
            <a:r>
              <a:rPr lang="it-IT" sz="2000" dirty="0" smtClean="0"/>
              <a:t>da parte dei soggetti per </a:t>
            </a:r>
            <a:r>
              <a:rPr lang="it-IT" sz="2000" dirty="0"/>
              <a:t>cui tali capacità sono richieste. </a:t>
            </a:r>
          </a:p>
        </p:txBody>
      </p:sp>
      <p:sp>
        <p:nvSpPr>
          <p:cNvPr id="2" name="Titolo 1"/>
          <p:cNvSpPr>
            <a:spLocks noGrp="1"/>
          </p:cNvSpPr>
          <p:nvPr>
            <p:ph type="title"/>
          </p:nvPr>
        </p:nvSpPr>
        <p:spPr/>
        <p:txBody>
          <a:bodyPr/>
          <a:lstStyle/>
          <a:p>
            <a:r>
              <a:rPr lang="it-IT" dirty="0" smtClean="0"/>
              <a:t>Requisiti </a:t>
            </a:r>
            <a:r>
              <a:rPr lang="it-IT" dirty="0"/>
              <a:t>oggetto di avvalimento</a:t>
            </a:r>
          </a:p>
        </p:txBody>
      </p:sp>
      <p:sp>
        <p:nvSpPr>
          <p:cNvPr id="3" name="Segnaposto contenuto 2"/>
          <p:cNvSpPr>
            <a:spLocks noGrp="1"/>
          </p:cNvSpPr>
          <p:nvPr>
            <p:ph idx="1"/>
          </p:nvPr>
        </p:nvSpPr>
        <p:spPr>
          <a:xfrm>
            <a:off x="457200" y="1412776"/>
            <a:ext cx="8229600" cy="5069160"/>
          </a:xfrm>
        </p:spPr>
        <p:txBody>
          <a:bodyPr>
            <a:noAutofit/>
          </a:bodyPr>
          <a:lstStyle/>
          <a:p>
            <a:r>
              <a:rPr lang="it-IT" dirty="0" smtClean="0"/>
              <a:t>Possono essere oggetto di avvalimento i </a:t>
            </a:r>
            <a:r>
              <a:rPr lang="it-IT" dirty="0"/>
              <a:t>requisiti </a:t>
            </a:r>
            <a:r>
              <a:rPr lang="it-IT" dirty="0" smtClean="0"/>
              <a:t>di </a:t>
            </a:r>
            <a:r>
              <a:rPr lang="it-IT" dirty="0"/>
              <a:t>carattere:</a:t>
            </a:r>
          </a:p>
          <a:p>
            <a:pPr marL="914400" lvl="1" indent="-457200">
              <a:spcBef>
                <a:spcPts val="0"/>
              </a:spcBef>
              <a:buFont typeface="+mj-lt"/>
              <a:buAutoNum type="arabicPeriod"/>
            </a:pPr>
            <a:r>
              <a:rPr lang="it-IT" b="1" i="1" dirty="0" smtClean="0">
                <a:solidFill>
                  <a:srgbClr val="804A4B"/>
                </a:solidFill>
                <a:effectLst>
                  <a:outerShdw blurRad="38100" dist="38100" dir="2700000" algn="tl">
                    <a:srgbClr val="000000">
                      <a:alpha val="43137"/>
                    </a:srgbClr>
                  </a:outerShdw>
                </a:effectLst>
              </a:rPr>
              <a:t>economico</a:t>
            </a:r>
            <a:r>
              <a:rPr lang="it-IT" dirty="0" smtClean="0">
                <a:solidFill>
                  <a:srgbClr val="804A4B"/>
                </a:solidFill>
              </a:rPr>
              <a:t> - </a:t>
            </a:r>
            <a:r>
              <a:rPr lang="it-IT" b="1" i="1" dirty="0" smtClean="0">
                <a:solidFill>
                  <a:srgbClr val="804A4B"/>
                </a:solidFill>
                <a:effectLst>
                  <a:outerShdw blurRad="38100" dist="38100" dir="2700000" algn="tl">
                    <a:srgbClr val="000000">
                      <a:alpha val="43137"/>
                    </a:srgbClr>
                  </a:outerShdw>
                </a:effectLst>
              </a:rPr>
              <a:t>finanziario</a:t>
            </a:r>
            <a:r>
              <a:rPr lang="it-IT" dirty="0"/>
              <a:t>, incluso </a:t>
            </a:r>
            <a:r>
              <a:rPr lang="it-IT" dirty="0" smtClean="0"/>
              <a:t>l’avvalimento </a:t>
            </a:r>
            <a:r>
              <a:rPr lang="it-IT" dirty="0"/>
              <a:t>del fatturato (o di </a:t>
            </a:r>
            <a:r>
              <a:rPr lang="it-IT" b="1" dirty="0">
                <a:effectLst>
                  <a:outerShdw blurRad="38100" dist="38100" dir="2700000" algn="tl">
                    <a:srgbClr val="000000">
                      <a:alpha val="43137"/>
                    </a:srgbClr>
                  </a:outerShdw>
                </a:effectLst>
              </a:rPr>
              <a:t>garanzia</a:t>
            </a:r>
            <a:r>
              <a:rPr lang="it-IT" dirty="0"/>
              <a:t>), </a:t>
            </a:r>
            <a:r>
              <a:rPr lang="it-IT" dirty="0" smtClean="0"/>
              <a:t>che serve </a:t>
            </a:r>
            <a:r>
              <a:rPr lang="it-IT" dirty="0"/>
              <a:t>essenzialmente non già ad arricchire un’impresa ausiliata che già possiede gli altri requisiti di </a:t>
            </a:r>
            <a:r>
              <a:rPr lang="it-IT" dirty="0" smtClean="0"/>
              <a:t>partecipazione, </a:t>
            </a:r>
            <a:r>
              <a:rPr lang="it-IT" dirty="0"/>
              <a:t>ma </a:t>
            </a:r>
            <a:r>
              <a:rPr lang="it-IT" dirty="0" smtClean="0"/>
              <a:t>delle </a:t>
            </a:r>
            <a:r>
              <a:rPr lang="it-IT" dirty="0"/>
              <a:t>risorse di carattere economico e finanziario, senza effettivo coinvolgimento di mezzi, attrezzature e </a:t>
            </a:r>
            <a:r>
              <a:rPr lang="it-IT" dirty="0" smtClean="0"/>
              <a:t>personale </a:t>
            </a:r>
            <a:r>
              <a:rPr lang="it-IT" dirty="0"/>
              <a:t>(</a:t>
            </a:r>
            <a:r>
              <a:rPr lang="it-IT" dirty="0" err="1" smtClean="0"/>
              <a:t>C.d.S</a:t>
            </a:r>
            <a:r>
              <a:rPr lang="it-IT" dirty="0" smtClean="0"/>
              <a:t>. </a:t>
            </a:r>
            <a:r>
              <a:rPr lang="it-IT" dirty="0"/>
              <a:t>sez. V, 22.12.2016 n. 5423). </a:t>
            </a:r>
          </a:p>
          <a:p>
            <a:pPr marL="914400" lvl="1" indent="-457200">
              <a:buFont typeface="+mj-lt"/>
              <a:buAutoNum type="arabicPeriod"/>
            </a:pPr>
            <a:r>
              <a:rPr lang="it-IT" b="1" i="1" dirty="0">
                <a:solidFill>
                  <a:srgbClr val="804A4B"/>
                </a:solidFill>
                <a:effectLst>
                  <a:outerShdw blurRad="38100" dist="38100" dir="2700000" algn="tl">
                    <a:srgbClr val="000000">
                      <a:alpha val="43137"/>
                    </a:srgbClr>
                  </a:outerShdw>
                </a:effectLst>
              </a:rPr>
              <a:t>tecnico e professionale </a:t>
            </a:r>
            <a:r>
              <a:rPr lang="it-IT" dirty="0"/>
              <a:t>(art. 83, co. 1, lett. b) e c), nel caso di:</a:t>
            </a:r>
          </a:p>
          <a:p>
            <a:pPr lvl="1">
              <a:buFont typeface="+mj-lt"/>
              <a:buAutoNum type="arabicPeriod"/>
            </a:pPr>
            <a:endParaRPr lang="it-IT" sz="100" dirty="0"/>
          </a:p>
          <a:p>
            <a:pPr marL="1257300" lvl="2" indent="-457200"/>
            <a:r>
              <a:rPr lang="it-IT" sz="2100" b="1" dirty="0" smtClean="0">
                <a:solidFill>
                  <a:srgbClr val="FF0000"/>
                </a:solidFill>
                <a:effectLst>
                  <a:outerShdw blurRad="38100" dist="38100" dir="2700000" algn="tl">
                    <a:srgbClr val="000000">
                      <a:alpha val="43137"/>
                    </a:srgbClr>
                  </a:outerShdw>
                </a:effectLst>
              </a:rPr>
              <a:t>requisiti </a:t>
            </a:r>
            <a:r>
              <a:rPr lang="it-IT" sz="2100" b="1" dirty="0">
                <a:solidFill>
                  <a:srgbClr val="FF0000"/>
                </a:solidFill>
                <a:effectLst>
                  <a:outerShdw blurRad="38100" dist="38100" dir="2700000" algn="tl">
                    <a:srgbClr val="000000">
                      <a:alpha val="43137"/>
                    </a:srgbClr>
                  </a:outerShdw>
                </a:effectLst>
              </a:rPr>
              <a:t>meramente </a:t>
            </a:r>
            <a:r>
              <a:rPr lang="it-IT" sz="2100" b="1" dirty="0" smtClean="0">
                <a:solidFill>
                  <a:srgbClr val="FF0000"/>
                </a:solidFill>
                <a:effectLst>
                  <a:outerShdw blurRad="38100" dist="38100" dir="2700000" algn="tl">
                    <a:srgbClr val="000000">
                      <a:alpha val="43137"/>
                    </a:srgbClr>
                  </a:outerShdw>
                </a:effectLst>
              </a:rPr>
              <a:t>soggettivi</a:t>
            </a:r>
            <a:r>
              <a:rPr lang="it-IT" dirty="0" smtClean="0"/>
              <a:t>, questi sono generalmente esclusi </a:t>
            </a:r>
            <a:r>
              <a:rPr lang="it-IT" dirty="0"/>
              <a:t>(</a:t>
            </a:r>
            <a:r>
              <a:rPr lang="it-IT" dirty="0" err="1"/>
              <a:t>Avcp</a:t>
            </a:r>
            <a:r>
              <a:rPr lang="it-IT" dirty="0"/>
              <a:t> </a:t>
            </a:r>
            <a:r>
              <a:rPr lang="it-IT" dirty="0" err="1" smtClean="0"/>
              <a:t>det</a:t>
            </a:r>
            <a:r>
              <a:rPr lang="it-IT" dirty="0" smtClean="0"/>
              <a:t>. </a:t>
            </a:r>
            <a:r>
              <a:rPr lang="it-IT" dirty="0"/>
              <a:t>2/2012).</a:t>
            </a:r>
          </a:p>
          <a:p>
            <a:pPr marL="1257300" lvl="2" indent="-457200"/>
            <a:r>
              <a:rPr lang="it-IT" b="1" dirty="0">
                <a:solidFill>
                  <a:srgbClr val="FF0000"/>
                </a:solidFill>
                <a:effectLst>
                  <a:outerShdw blurRad="38100" dist="38100" dir="2700000" algn="tl">
                    <a:srgbClr val="000000">
                      <a:alpha val="43137"/>
                    </a:srgbClr>
                  </a:outerShdw>
                </a:effectLst>
              </a:rPr>
              <a:t>titoli ed esperienze </a:t>
            </a:r>
            <a:r>
              <a:rPr lang="it-IT" dirty="0"/>
              <a:t>professionali o all'indicazione dei titoli di studio e professionali di cui all'allegato XVII,: parte II, lettera f) </a:t>
            </a:r>
          </a:p>
          <a:p>
            <a:pPr marL="914400" lvl="1" indent="-457200">
              <a:spcBef>
                <a:spcPts val="1800"/>
              </a:spcBef>
              <a:buFont typeface="+mj-lt"/>
              <a:buAutoNum type="arabicPeriod"/>
            </a:pPr>
            <a:endParaRPr lang="it-IT" sz="2100" dirty="0"/>
          </a:p>
          <a:p>
            <a:pPr marL="914400" lvl="1" indent="-457200">
              <a:spcBef>
                <a:spcPts val="0"/>
              </a:spcBef>
              <a:buFont typeface="+mj-lt"/>
              <a:buAutoNum type="arabicPeriod"/>
            </a:pPr>
            <a:endParaRPr lang="it-IT" dirty="0" smtClean="0"/>
          </a:p>
        </p:txBody>
      </p:sp>
      <p:sp>
        <p:nvSpPr>
          <p:cNvPr id="6" name="Freccia in giù 5"/>
          <p:cNvSpPr/>
          <p:nvPr/>
        </p:nvSpPr>
        <p:spPr>
          <a:xfrm>
            <a:off x="8056587" y="5301208"/>
            <a:ext cx="1080120" cy="432048"/>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3618862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par>
                          <p:cTn id="8" fill="hold">
                            <p:stCondLst>
                              <p:cond delay="500"/>
                            </p:stCondLst>
                            <p:childTnLst>
                              <p:par>
                                <p:cTn id="9" presetID="10" presetClass="entr" presetSubtype="0" fill="hold" nodeType="afterEffect">
                                  <p:stCondLst>
                                    <p:cond delay="150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fade">
                                      <p:cBhvr>
                                        <p:cTn id="11" dur="500"/>
                                        <p:tgtEl>
                                          <p:spTgt spid="3">
                                            <p:txEl>
                                              <p:pRg st="4" end="4"/>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par>
                          <p:cTn id="17" fill="hold">
                            <p:stCondLst>
                              <p:cond delay="500"/>
                            </p:stCondLst>
                            <p:childTnLst>
                              <p:par>
                                <p:cTn id="18" presetID="10" presetClass="entr" presetSubtype="0" fill="hold" grpId="0" nodeType="afterEffect">
                                  <p:stCondLst>
                                    <p:cond delay="125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par>
                          <p:cTn id="21" fill="hold">
                            <p:stCondLst>
                              <p:cond delay="2250"/>
                            </p:stCondLst>
                            <p:childTnLst>
                              <p:par>
                                <p:cTn id="22" presetID="10" presetClass="entr" presetSubtype="0"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Avvalimento della ISO 9001</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r>
              <a:rPr lang="it-IT" dirty="0" smtClean="0"/>
              <a:t>Secondo il documento di consultazione ANAC non </a:t>
            </a:r>
            <a:r>
              <a:rPr lang="it-IT" dirty="0"/>
              <a:t>possono costituire oggetto di avvalimento le </a:t>
            </a:r>
            <a:r>
              <a:rPr lang="it-IT" b="1" dirty="0">
                <a:effectLst>
                  <a:outerShdw blurRad="38100" dist="38100" dir="2700000" algn="tl">
                    <a:srgbClr val="000000">
                      <a:alpha val="43137"/>
                    </a:srgbClr>
                  </a:outerShdw>
                </a:effectLst>
              </a:rPr>
              <a:t>certificazioni di qualità</a:t>
            </a:r>
            <a:r>
              <a:rPr lang="it-IT" dirty="0"/>
              <a:t> di cui all’art. 87, del Codice </a:t>
            </a:r>
            <a:r>
              <a:rPr lang="it-IT" dirty="0" smtClean="0"/>
              <a:t>(vs </a:t>
            </a:r>
            <a:r>
              <a:rPr lang="it-IT" dirty="0" err="1"/>
              <a:t>C.d.S</a:t>
            </a:r>
            <a:r>
              <a:rPr lang="it-IT" dirty="0"/>
              <a:t>. prevalente). </a:t>
            </a:r>
            <a:endParaRPr lang="it-IT" dirty="0" smtClean="0"/>
          </a:p>
          <a:p>
            <a:r>
              <a:rPr lang="it-IT" dirty="0" smtClean="0"/>
              <a:t>La lettera </a:t>
            </a:r>
            <a:r>
              <a:rPr lang="it-IT" dirty="0" err="1"/>
              <a:t>zz</a:t>
            </a:r>
            <a:r>
              <a:rPr lang="it-IT" dirty="0"/>
              <a:t>) della </a:t>
            </a:r>
            <a:r>
              <a:rPr lang="it-IT" b="1" dirty="0">
                <a:effectLst>
                  <a:outerShdw blurRad="38100" dist="38100" dir="2700000" algn="tl">
                    <a:srgbClr val="000000">
                      <a:alpha val="43137"/>
                    </a:srgbClr>
                  </a:outerShdw>
                </a:effectLst>
              </a:rPr>
              <a:t>legge delega </a:t>
            </a:r>
            <a:r>
              <a:rPr lang="it-IT" dirty="0"/>
              <a:t>(legge n. 11/2016) </a:t>
            </a:r>
            <a:r>
              <a:rPr lang="it-IT" dirty="0" smtClean="0"/>
              <a:t>impone </a:t>
            </a:r>
            <a:r>
              <a:rPr lang="it-IT" dirty="0"/>
              <a:t>che il contratto di avvalimento indichi nel dettaglio le </a:t>
            </a:r>
            <a:r>
              <a:rPr lang="it-IT" b="1" dirty="0">
                <a:solidFill>
                  <a:srgbClr val="FF0000"/>
                </a:solidFill>
                <a:effectLst>
                  <a:outerShdw blurRad="38100" dist="38100" dir="2700000" algn="tl">
                    <a:srgbClr val="000000">
                      <a:alpha val="43137"/>
                    </a:srgbClr>
                  </a:outerShdw>
                </a:effectLst>
              </a:rPr>
              <a:t>risorse</a:t>
            </a:r>
            <a:r>
              <a:rPr lang="it-IT" dirty="0"/>
              <a:t> e i </a:t>
            </a:r>
            <a:r>
              <a:rPr lang="it-IT" b="1" dirty="0">
                <a:solidFill>
                  <a:srgbClr val="FF0000"/>
                </a:solidFill>
                <a:effectLst>
                  <a:outerShdw blurRad="38100" dist="38100" dir="2700000" algn="tl">
                    <a:srgbClr val="000000">
                      <a:alpha val="43137"/>
                    </a:srgbClr>
                  </a:outerShdw>
                </a:effectLst>
              </a:rPr>
              <a:t>mezzi prestati</a:t>
            </a:r>
            <a:r>
              <a:rPr lang="it-IT" dirty="0"/>
              <a:t>, </a:t>
            </a:r>
            <a:r>
              <a:rPr lang="it-IT" b="1" dirty="0">
                <a:solidFill>
                  <a:srgbClr val="FF0000"/>
                </a:solidFill>
                <a:effectLst>
                  <a:outerShdw blurRad="38100" dist="38100" dir="2700000" algn="tl">
                    <a:srgbClr val="000000">
                      <a:alpha val="43137"/>
                    </a:srgbClr>
                  </a:outerShdw>
                </a:effectLst>
              </a:rPr>
              <a:t>con particolare riguardo </a:t>
            </a:r>
            <a:r>
              <a:rPr lang="it-IT" dirty="0"/>
              <a:t>ai casi in cui l’oggetto di avvalimento sia costituito </a:t>
            </a:r>
            <a:r>
              <a:rPr lang="it-IT" dirty="0" smtClean="0"/>
              <a:t>da: </a:t>
            </a:r>
          </a:p>
          <a:p>
            <a:pPr lvl="1"/>
            <a:r>
              <a:rPr lang="it-IT" b="1" dirty="0" smtClean="0">
                <a:solidFill>
                  <a:srgbClr val="FF0000"/>
                </a:solidFill>
                <a:effectLst>
                  <a:outerShdw blurRad="38100" dist="38100" dir="2700000" algn="tl">
                    <a:srgbClr val="000000">
                      <a:alpha val="43137"/>
                    </a:srgbClr>
                  </a:outerShdw>
                </a:effectLst>
              </a:rPr>
              <a:t>certificazioni </a:t>
            </a:r>
            <a:r>
              <a:rPr lang="it-IT" b="1" dirty="0">
                <a:solidFill>
                  <a:srgbClr val="FF0000"/>
                </a:solidFill>
                <a:effectLst>
                  <a:outerShdw blurRad="38100" dist="38100" dir="2700000" algn="tl">
                    <a:srgbClr val="000000">
                      <a:alpha val="43137"/>
                    </a:srgbClr>
                  </a:outerShdw>
                </a:effectLst>
              </a:rPr>
              <a:t>di qualità </a:t>
            </a:r>
            <a:r>
              <a:rPr lang="it-IT" dirty="0"/>
              <a:t>o </a:t>
            </a:r>
            <a:endParaRPr lang="it-IT" dirty="0" smtClean="0"/>
          </a:p>
          <a:p>
            <a:pPr lvl="1"/>
            <a:r>
              <a:rPr lang="it-IT" dirty="0" smtClean="0"/>
              <a:t>certificati </a:t>
            </a:r>
            <a:r>
              <a:rPr lang="it-IT" dirty="0"/>
              <a:t>attestanti il possesso di adeguata organizzazione imprenditoriale ai fini della partecipazione alla gara.</a:t>
            </a:r>
          </a:p>
          <a:p>
            <a:endParaRPr lang="it-IT" dirty="0"/>
          </a:p>
        </p:txBody>
      </p:sp>
      <p:sp>
        <p:nvSpPr>
          <p:cNvPr id="6" name="Rettangolo arrotondato 5"/>
          <p:cNvSpPr/>
          <p:nvPr/>
        </p:nvSpPr>
        <p:spPr>
          <a:xfrm>
            <a:off x="971600" y="4869160"/>
            <a:ext cx="8064896" cy="15841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it-IT" sz="2000" dirty="0"/>
              <a:t>Coerentemente, </a:t>
            </a:r>
            <a:r>
              <a:rPr lang="it-IT" sz="2000" dirty="0" smtClean="0"/>
              <a:t>essendo stati </a:t>
            </a:r>
            <a:r>
              <a:rPr lang="it-IT" sz="2000" b="1" i="1" dirty="0" smtClean="0">
                <a:solidFill>
                  <a:srgbClr val="804A4B"/>
                </a:solidFill>
                <a:effectLst>
                  <a:outerShdw blurRad="38100" dist="38100" dir="2700000" algn="tl">
                    <a:srgbClr val="000000">
                      <a:alpha val="43137"/>
                    </a:srgbClr>
                  </a:outerShdw>
                </a:effectLst>
              </a:rPr>
              <a:t>rafforzati </a:t>
            </a:r>
            <a:r>
              <a:rPr lang="it-IT" sz="2000" b="1" i="1" dirty="0">
                <a:solidFill>
                  <a:srgbClr val="804A4B"/>
                </a:solidFill>
                <a:effectLst>
                  <a:outerShdw blurRad="38100" dist="38100" dir="2700000" algn="tl">
                    <a:srgbClr val="000000">
                      <a:alpha val="43137"/>
                    </a:srgbClr>
                  </a:outerShdw>
                </a:effectLst>
              </a:rPr>
              <a:t>gli strumenti di verifica circa l’effettivo possesso dei requisiti</a:t>
            </a:r>
            <a:r>
              <a:rPr lang="it-IT" sz="2000" dirty="0">
                <a:solidFill>
                  <a:srgbClr val="804A4B"/>
                </a:solidFill>
              </a:rPr>
              <a:t> </a:t>
            </a:r>
            <a:r>
              <a:rPr lang="it-IT" sz="2000" dirty="0"/>
              <a:t>e delle risorse oggetto di avvalimento e </a:t>
            </a:r>
            <a:r>
              <a:rPr lang="it-IT" sz="2000" b="1" i="1" dirty="0">
                <a:solidFill>
                  <a:srgbClr val="804A4B"/>
                </a:solidFill>
                <a:effectLst>
                  <a:outerShdw blurRad="38100" dist="38100" dir="2700000" algn="tl">
                    <a:srgbClr val="000000">
                      <a:alpha val="43137"/>
                    </a:srgbClr>
                  </a:outerShdw>
                </a:effectLst>
              </a:rPr>
              <a:t>non si voglia limitare l’avvalimento delle qualificazioni SOA </a:t>
            </a:r>
            <a:r>
              <a:rPr lang="it-IT" sz="2000" dirty="0"/>
              <a:t>entro la seconda classifica (oltre la quale è necessaria il possesso della qualità) </a:t>
            </a:r>
            <a:r>
              <a:rPr lang="it-IT" sz="2000" b="1" dirty="0">
                <a:solidFill>
                  <a:srgbClr val="FF0000"/>
                </a:solidFill>
                <a:effectLst>
                  <a:outerShdw blurRad="38100" dist="38100" dir="2700000" algn="tl">
                    <a:srgbClr val="000000">
                      <a:alpha val="43137"/>
                    </a:srgbClr>
                  </a:outerShdw>
                </a:effectLst>
              </a:rPr>
              <a:t>deve ammettersi l’avvalimento della certificazione di qualità</a:t>
            </a:r>
            <a:r>
              <a:rPr lang="it-IT" sz="2000" dirty="0"/>
              <a:t>.</a:t>
            </a:r>
          </a:p>
        </p:txBody>
      </p:sp>
      <p:sp>
        <p:nvSpPr>
          <p:cNvPr id="7" name="Freccia in giù 6"/>
          <p:cNvSpPr/>
          <p:nvPr/>
        </p:nvSpPr>
        <p:spPr>
          <a:xfrm>
            <a:off x="1187624" y="4581128"/>
            <a:ext cx="1080120" cy="432048"/>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342486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Divieti all’avvalimento</a:t>
            </a:r>
            <a:endParaRPr lang="it-IT" dirty="0"/>
          </a:p>
        </p:txBody>
      </p:sp>
      <p:sp>
        <p:nvSpPr>
          <p:cNvPr id="3" name="Segnaposto contenuto 2"/>
          <p:cNvSpPr>
            <a:spLocks noGrp="1"/>
          </p:cNvSpPr>
          <p:nvPr>
            <p:ph idx="1"/>
          </p:nvPr>
        </p:nvSpPr>
        <p:spPr>
          <a:xfrm>
            <a:off x="457200" y="1600200"/>
            <a:ext cx="8229600" cy="4853136"/>
          </a:xfrm>
        </p:spPr>
        <p:txBody>
          <a:bodyPr>
            <a:normAutofit lnSpcReduction="10000"/>
          </a:bodyPr>
          <a:lstStyle/>
          <a:p>
            <a:r>
              <a:rPr lang="it-IT" b="1" dirty="0" smtClean="0">
                <a:solidFill>
                  <a:srgbClr val="FF0000"/>
                </a:solidFill>
                <a:effectLst>
                  <a:outerShdw blurRad="38100" dist="38100" dir="2700000" algn="tl">
                    <a:srgbClr val="000000">
                      <a:alpha val="43137"/>
                    </a:srgbClr>
                  </a:outerShdw>
                </a:effectLst>
              </a:rPr>
              <a:t>NON TROVA APPLICAZIONE</a:t>
            </a:r>
            <a:r>
              <a:rPr lang="it-IT" dirty="0" smtClean="0">
                <a:solidFill>
                  <a:srgbClr val="FF0000"/>
                </a:solidFill>
                <a:effectLst>
                  <a:outerShdw blurRad="38100" dist="38100" dir="2700000" algn="tl">
                    <a:srgbClr val="000000">
                      <a:alpha val="43137"/>
                    </a:srgbClr>
                  </a:outerShdw>
                </a:effectLst>
              </a:rPr>
              <a:t> </a:t>
            </a:r>
            <a:r>
              <a:rPr lang="it-IT" dirty="0" smtClean="0"/>
              <a:t>l'istituto </a:t>
            </a:r>
            <a:r>
              <a:rPr lang="it-IT" dirty="0"/>
              <a:t>dell' avvalimento:</a:t>
            </a:r>
          </a:p>
          <a:p>
            <a:pPr lvl="1"/>
            <a:r>
              <a:rPr lang="it-IT" dirty="0"/>
              <a:t>per i contratti concernenti i </a:t>
            </a:r>
            <a:r>
              <a:rPr lang="it-IT" b="1" dirty="0">
                <a:solidFill>
                  <a:srgbClr val="FF0000"/>
                </a:solidFill>
                <a:effectLst>
                  <a:outerShdw blurRad="38100" dist="38100" dir="2700000" algn="tl">
                    <a:srgbClr val="000000">
                      <a:alpha val="43137"/>
                    </a:srgbClr>
                  </a:outerShdw>
                </a:effectLst>
              </a:rPr>
              <a:t>beni culturali </a:t>
            </a:r>
            <a:r>
              <a:rPr lang="it-IT" dirty="0"/>
              <a:t>tutelati</a:t>
            </a:r>
            <a:r>
              <a:rPr lang="it-IT" dirty="0" smtClean="0"/>
              <a:t>, </a:t>
            </a:r>
            <a:r>
              <a:rPr lang="it-IT" dirty="0"/>
              <a:t>(art. 146, co. </a:t>
            </a:r>
            <a:r>
              <a:rPr lang="it-IT" dirty="0" smtClean="0"/>
              <a:t>3);</a:t>
            </a:r>
            <a:endParaRPr lang="it-IT" dirty="0"/>
          </a:p>
          <a:p>
            <a:pPr lvl="1"/>
            <a:r>
              <a:rPr lang="it-IT" dirty="0"/>
              <a:t>qualora nell'oggetto dell'appalto o della concessione di lavori rientrino </a:t>
            </a:r>
            <a:r>
              <a:rPr lang="it-IT" sz="2100" b="1" dirty="0">
                <a:solidFill>
                  <a:srgbClr val="FF0000"/>
                </a:solidFill>
                <a:effectLst>
                  <a:outerShdw blurRad="38100" dist="38100" dir="2700000" algn="tl">
                    <a:srgbClr val="000000">
                      <a:alpha val="43137"/>
                    </a:srgbClr>
                  </a:outerShdw>
                </a:effectLst>
              </a:rPr>
              <a:t>opere </a:t>
            </a:r>
            <a:r>
              <a:rPr lang="it-IT" sz="2100" b="1" dirty="0" smtClean="0">
                <a:solidFill>
                  <a:srgbClr val="FF0000"/>
                </a:solidFill>
                <a:effectLst>
                  <a:outerShdw blurRad="38100" dist="38100" dir="2700000" algn="tl">
                    <a:srgbClr val="000000">
                      <a:alpha val="43137"/>
                    </a:srgbClr>
                  </a:outerShdw>
                </a:effectLst>
              </a:rPr>
              <a:t>SIOS scorporabili </a:t>
            </a:r>
            <a:r>
              <a:rPr lang="it-IT" sz="2100" b="1" dirty="0">
                <a:solidFill>
                  <a:srgbClr val="FF0000"/>
                </a:solidFill>
                <a:effectLst>
                  <a:outerShdw blurRad="38100" dist="38100" dir="2700000" algn="tl">
                    <a:srgbClr val="000000">
                      <a:alpha val="43137"/>
                    </a:srgbClr>
                  </a:outerShdw>
                </a:effectLst>
              </a:rPr>
              <a:t>di importo superiore al 10% </a:t>
            </a:r>
            <a:r>
              <a:rPr lang="it-IT" dirty="0" smtClean="0"/>
              <a:t>(</a:t>
            </a:r>
            <a:r>
              <a:rPr lang="it-IT" dirty="0"/>
              <a:t>89, co. 11 e Regolamento </a:t>
            </a:r>
            <a:r>
              <a:rPr lang="it-IT" dirty="0" smtClean="0"/>
              <a:t>SIOS, DM 248/2016); con il correttivo tale divieto è esteso alla </a:t>
            </a:r>
            <a:r>
              <a:rPr lang="it-IT" dirty="0"/>
              <a:t>categoria </a:t>
            </a:r>
            <a:r>
              <a:rPr lang="it-IT" dirty="0" smtClean="0"/>
              <a:t>prevalente;</a:t>
            </a:r>
          </a:p>
          <a:p>
            <a:pPr lvl="1"/>
            <a:r>
              <a:rPr lang="it-IT" dirty="0" smtClean="0"/>
              <a:t>per </a:t>
            </a:r>
            <a:r>
              <a:rPr lang="it-IT" dirty="0"/>
              <a:t>soddisfare il requisito </a:t>
            </a:r>
            <a:r>
              <a:rPr lang="it-IT" sz="2100" dirty="0"/>
              <a:t>dell'iscrizione all'</a:t>
            </a:r>
            <a:r>
              <a:rPr lang="it-IT" sz="2100" b="1" dirty="0">
                <a:solidFill>
                  <a:srgbClr val="FF0000"/>
                </a:solidFill>
                <a:effectLst>
                  <a:outerShdw blurRad="38100" dist="38100" dir="2700000" algn="tl">
                    <a:srgbClr val="000000">
                      <a:alpha val="43137"/>
                    </a:srgbClr>
                  </a:outerShdw>
                </a:effectLst>
              </a:rPr>
              <a:t>Albo </a:t>
            </a:r>
            <a:r>
              <a:rPr lang="it-IT" b="1" dirty="0">
                <a:solidFill>
                  <a:srgbClr val="FF0000"/>
                </a:solidFill>
                <a:effectLst>
                  <a:outerShdw blurRad="38100" dist="38100" dir="2700000" algn="tl">
                    <a:srgbClr val="000000">
                      <a:alpha val="43137"/>
                    </a:srgbClr>
                  </a:outerShdw>
                </a:effectLst>
              </a:rPr>
              <a:t>nazionale dei gestori ambientali </a:t>
            </a:r>
            <a:r>
              <a:rPr lang="it-IT" dirty="0" smtClean="0"/>
              <a:t>(art. 212 d.lgs. 152/2006 e art</a:t>
            </a:r>
            <a:r>
              <a:rPr lang="it-IT" dirty="0"/>
              <a:t>. 89 co. </a:t>
            </a:r>
            <a:r>
              <a:rPr lang="it-IT" dirty="0" smtClean="0"/>
              <a:t>10 del codice.</a:t>
            </a:r>
          </a:p>
          <a:p>
            <a:pPr lvl="1"/>
            <a:endParaRPr lang="it-IT" dirty="0"/>
          </a:p>
          <a:p>
            <a:pPr lvl="1"/>
            <a:endParaRPr lang="it-IT" dirty="0" smtClean="0"/>
          </a:p>
          <a:p>
            <a:pPr lvl="1"/>
            <a:endParaRPr lang="it-IT" dirty="0"/>
          </a:p>
          <a:p>
            <a:pPr lvl="1"/>
            <a:endParaRPr lang="it-IT" dirty="0" smtClean="0"/>
          </a:p>
          <a:p>
            <a:pPr lvl="0"/>
            <a:r>
              <a:rPr lang="it-IT" sz="2100" b="1" dirty="0">
                <a:solidFill>
                  <a:srgbClr val="FF0000"/>
                </a:solidFill>
                <a:effectLst>
                  <a:outerShdw blurRad="38100" dist="38100" dir="2700000" algn="tl">
                    <a:srgbClr val="000000">
                      <a:alpha val="43137"/>
                    </a:srgbClr>
                  </a:outerShdw>
                </a:effectLst>
              </a:rPr>
              <a:t>Settori speciali</a:t>
            </a:r>
          </a:p>
          <a:p>
            <a:pPr lvl="1"/>
            <a:r>
              <a:rPr lang="it-IT" dirty="0"/>
              <a:t>Può essere utilizzato indipendentemente dalla natura giuridica dei legami con l’ausiliaria.</a:t>
            </a:r>
          </a:p>
          <a:p>
            <a:pPr lvl="1"/>
            <a:endParaRPr lang="it-IT" dirty="0" smtClean="0"/>
          </a:p>
          <a:p>
            <a:endParaRPr lang="it-IT" sz="1100" dirty="0" smtClean="0"/>
          </a:p>
          <a:p>
            <a:endParaRPr lang="it-IT" dirty="0"/>
          </a:p>
        </p:txBody>
      </p:sp>
      <p:sp>
        <p:nvSpPr>
          <p:cNvPr id="5" name="Rettangolo arrotondato 4"/>
          <p:cNvSpPr/>
          <p:nvPr/>
        </p:nvSpPr>
        <p:spPr>
          <a:xfrm>
            <a:off x="1115616" y="4221088"/>
            <a:ext cx="7632848" cy="89755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indent="-342900" algn="just">
              <a:buFont typeface="Arial" panose="020B0604020202020204" pitchFamily="34" charset="0"/>
              <a:buChar char="•"/>
              <a:tabLst>
                <a:tab pos="7353300" algn="l"/>
              </a:tabLst>
            </a:pPr>
            <a:r>
              <a:rPr lang="it-IT" sz="2000" b="1" dirty="0" smtClean="0">
                <a:solidFill>
                  <a:srgbClr val="FF0000"/>
                </a:solidFill>
                <a:effectLst>
                  <a:outerShdw blurRad="38100" dist="38100" dir="2700000" algn="tl">
                    <a:srgbClr val="000000">
                      <a:alpha val="43137"/>
                    </a:srgbClr>
                  </a:outerShdw>
                </a:effectLst>
              </a:rPr>
              <a:t>Eliminata </a:t>
            </a:r>
            <a:r>
              <a:rPr lang="it-IT" sz="2000" dirty="0"/>
              <a:t>la possibilità di avvalersi del possesso </a:t>
            </a:r>
            <a:r>
              <a:rPr lang="it-IT" sz="2000" b="1" dirty="0">
                <a:solidFill>
                  <a:srgbClr val="FF0000"/>
                </a:solidFill>
                <a:effectLst>
                  <a:outerShdw blurRad="38100" dist="38100" dir="2700000" algn="tl">
                    <a:srgbClr val="000000">
                      <a:alpha val="43137"/>
                    </a:srgbClr>
                  </a:outerShdw>
                </a:effectLst>
              </a:rPr>
              <a:t>dei requisiti di qualificazione di cui all'articolo 84</a:t>
            </a:r>
            <a:r>
              <a:rPr lang="it-IT" sz="2000" dirty="0"/>
              <a:t> (art. 89, co. </a:t>
            </a:r>
            <a:r>
              <a:rPr lang="it-IT" sz="2000" dirty="0" smtClean="0"/>
              <a:t>1) viene </a:t>
            </a:r>
            <a:r>
              <a:rPr lang="it-IT" sz="2000" dirty="0"/>
              <a:t>meno l’avvalimento stabile</a:t>
            </a:r>
            <a:r>
              <a:rPr lang="it-IT" sz="2000" dirty="0" smtClean="0"/>
              <a:t>?</a:t>
            </a:r>
            <a:endParaRPr lang="it-IT" sz="2000" dirty="0"/>
          </a:p>
        </p:txBody>
      </p:sp>
    </p:spTree>
    <p:extLst>
      <p:ext uri="{BB962C8B-B14F-4D97-AF65-F5344CB8AC3E}">
        <p14:creationId xmlns:p14="http://schemas.microsoft.com/office/powerpoint/2010/main" val="258323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fade">
                                      <p:cBhvr>
                                        <p:cTn id="2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Corrispettivo, subappalto e tutele</a:t>
            </a:r>
            <a:endParaRPr lang="it-IT" dirty="0"/>
          </a:p>
        </p:txBody>
      </p:sp>
      <p:sp>
        <p:nvSpPr>
          <p:cNvPr id="3" name="Segnaposto contenuto 2"/>
          <p:cNvSpPr>
            <a:spLocks noGrp="1"/>
          </p:cNvSpPr>
          <p:nvPr>
            <p:ph idx="1"/>
          </p:nvPr>
        </p:nvSpPr>
        <p:spPr>
          <a:xfrm>
            <a:off x="457200" y="1555576"/>
            <a:ext cx="8229600" cy="4154834"/>
          </a:xfrm>
        </p:spPr>
        <p:txBody>
          <a:bodyPr>
            <a:normAutofit/>
          </a:bodyPr>
          <a:lstStyle/>
          <a:p>
            <a:r>
              <a:rPr lang="it-IT" b="1" i="1" dirty="0">
                <a:solidFill>
                  <a:srgbClr val="FF0000"/>
                </a:solidFill>
                <a:effectLst>
                  <a:outerShdw blurRad="38100" dist="38100" dir="2700000" algn="tl">
                    <a:srgbClr val="000000">
                      <a:alpha val="43137"/>
                    </a:srgbClr>
                  </a:outerShdw>
                </a:effectLst>
              </a:rPr>
              <a:t>LE TUTELE IMPRESA AUSILIARIA </a:t>
            </a:r>
          </a:p>
          <a:p>
            <a:pPr lvl="1"/>
            <a:r>
              <a:rPr lang="it-IT" dirty="0"/>
              <a:t>Non assumendo ruolo nell’appalto non è soggetta ad alcuna tutela, oltre i </a:t>
            </a:r>
            <a:r>
              <a:rPr lang="it-IT" b="1" dirty="0">
                <a:effectLst>
                  <a:outerShdw blurRad="38100" dist="38100" dir="2700000" algn="tl">
                    <a:srgbClr val="000000">
                      <a:alpha val="43137"/>
                    </a:srgbClr>
                  </a:outerShdw>
                </a:effectLst>
              </a:rPr>
              <a:t>normali strumenti i civilistici</a:t>
            </a:r>
            <a:r>
              <a:rPr lang="it-IT" dirty="0">
                <a:effectLst>
                  <a:outerShdw blurRad="38100" dist="38100" dir="2700000" algn="tl">
                    <a:srgbClr val="000000">
                      <a:alpha val="43137"/>
                    </a:srgbClr>
                  </a:outerShdw>
                </a:effectLst>
              </a:rPr>
              <a:t> </a:t>
            </a:r>
            <a:r>
              <a:rPr lang="it-IT" dirty="0"/>
              <a:t>previsti in caso di inadempimento;</a:t>
            </a:r>
          </a:p>
          <a:p>
            <a:pPr lvl="1"/>
            <a:r>
              <a:rPr lang="it-IT" dirty="0"/>
              <a:t>Non sono </a:t>
            </a:r>
            <a:r>
              <a:rPr lang="it-IT" b="1" dirty="0">
                <a:effectLst>
                  <a:outerShdw blurRad="38100" dist="38100" dir="2700000" algn="tl">
                    <a:srgbClr val="000000">
                      <a:alpha val="43137"/>
                    </a:srgbClr>
                  </a:outerShdw>
                </a:effectLst>
              </a:rPr>
              <a:t>neppure</a:t>
            </a:r>
            <a:r>
              <a:rPr lang="it-IT" dirty="0"/>
              <a:t> ad essa applicabili le tutele </a:t>
            </a:r>
            <a:r>
              <a:rPr lang="it-IT" dirty="0" smtClean="0"/>
              <a:t>del </a:t>
            </a:r>
            <a:r>
              <a:rPr lang="it-IT" b="1" dirty="0" smtClean="0">
                <a:effectLst>
                  <a:outerShdw blurRad="38100" dist="38100" dir="2700000" algn="tl">
                    <a:srgbClr val="000000">
                      <a:alpha val="43137"/>
                    </a:srgbClr>
                  </a:outerShdw>
                </a:effectLst>
              </a:rPr>
              <a:t>pagamento </a:t>
            </a:r>
            <a:r>
              <a:rPr lang="it-IT" b="1" dirty="0">
                <a:effectLst>
                  <a:outerShdw blurRad="38100" dist="38100" dir="2700000" algn="tl">
                    <a:srgbClr val="000000">
                      <a:alpha val="43137"/>
                    </a:srgbClr>
                  </a:outerShdw>
                </a:effectLst>
              </a:rPr>
              <a:t>diretto </a:t>
            </a:r>
            <a:r>
              <a:rPr lang="it-IT" dirty="0"/>
              <a:t>del subappaltatore e cottimista.</a:t>
            </a:r>
          </a:p>
          <a:p>
            <a:r>
              <a:rPr lang="it-IT" b="1" i="1" dirty="0" smtClean="0">
                <a:solidFill>
                  <a:srgbClr val="FF0000"/>
                </a:solidFill>
                <a:effectLst>
                  <a:outerShdw blurRad="38100" dist="38100" dir="2700000" algn="tl">
                    <a:srgbClr val="000000">
                      <a:alpha val="43137"/>
                    </a:srgbClr>
                  </a:outerShdw>
                </a:effectLst>
              </a:rPr>
              <a:t>CORRISPETTIVO</a:t>
            </a:r>
            <a:endParaRPr lang="it-IT" b="1" i="1" dirty="0">
              <a:solidFill>
                <a:srgbClr val="FF0000"/>
              </a:solidFill>
              <a:effectLst>
                <a:outerShdw blurRad="38100" dist="38100" dir="2700000" algn="tl">
                  <a:srgbClr val="000000">
                    <a:alpha val="43137"/>
                  </a:srgbClr>
                </a:outerShdw>
              </a:effectLst>
            </a:endParaRPr>
          </a:p>
          <a:p>
            <a:pPr marL="685800" lvl="1" indent="-342900"/>
            <a:r>
              <a:rPr lang="it-IT" dirty="0" smtClean="0"/>
              <a:t>Il </a:t>
            </a:r>
            <a:r>
              <a:rPr lang="it-IT" dirty="0"/>
              <a:t>contratto di avvalimento </a:t>
            </a:r>
            <a:r>
              <a:rPr lang="it-IT" b="1" dirty="0"/>
              <a:t>non deve necessariamente prevedere un corrispettivo monetario</a:t>
            </a:r>
            <a:r>
              <a:rPr lang="it-IT" dirty="0"/>
              <a:t> per l’impresa ausiliaria</a:t>
            </a:r>
            <a:r>
              <a:rPr lang="it-IT" dirty="0" smtClean="0"/>
              <a:t>. Potrebbe </a:t>
            </a:r>
            <a:r>
              <a:rPr lang="it-IT" dirty="0"/>
              <a:t>emergere un interesse – di </a:t>
            </a:r>
            <a:r>
              <a:rPr lang="it-IT" b="1" dirty="0"/>
              <a:t>carattere direttamente o indirettamente patrimoniale</a:t>
            </a:r>
            <a:r>
              <a:rPr lang="it-IT" dirty="0"/>
              <a:t> – che ha indotto l’ausiliaria ad assumere gli obblighi contrattuali e le connesse </a:t>
            </a:r>
            <a:r>
              <a:rPr lang="it-IT" dirty="0" smtClean="0"/>
              <a:t>responsabilità</a:t>
            </a:r>
            <a:r>
              <a:rPr lang="it-IT" sz="2200" dirty="0" smtClean="0"/>
              <a:t>.</a:t>
            </a:r>
          </a:p>
          <a:p>
            <a:pPr marL="342900" lvl="1" indent="19050">
              <a:buNone/>
            </a:pPr>
            <a:endParaRPr lang="it-IT" dirty="0"/>
          </a:p>
          <a:p>
            <a:pPr marL="342900" lvl="1" indent="19050">
              <a:buNone/>
            </a:pPr>
            <a:endParaRPr lang="it-IT" dirty="0" smtClean="0"/>
          </a:p>
          <a:p>
            <a:pPr marL="342900" lvl="1" indent="19050">
              <a:buNone/>
            </a:pPr>
            <a:endParaRPr lang="it-IT" dirty="0"/>
          </a:p>
          <a:p>
            <a:pPr marL="342900" lvl="1" indent="19050">
              <a:buNone/>
            </a:pPr>
            <a:endParaRPr lang="it-IT" dirty="0" smtClean="0"/>
          </a:p>
          <a:p>
            <a:pPr marL="342900" lvl="1" indent="19050">
              <a:buNone/>
            </a:pPr>
            <a:endParaRPr lang="it-IT" sz="1100" dirty="0"/>
          </a:p>
          <a:p>
            <a:pPr marL="361950" lvl="1" indent="0">
              <a:buNone/>
            </a:pPr>
            <a:endParaRPr lang="it-IT" dirty="0" smtClean="0"/>
          </a:p>
          <a:p>
            <a:pPr lvl="1"/>
            <a:endParaRPr lang="it-IT" dirty="0"/>
          </a:p>
          <a:p>
            <a:endParaRPr lang="it-IT" dirty="0"/>
          </a:p>
        </p:txBody>
      </p:sp>
      <p:sp>
        <p:nvSpPr>
          <p:cNvPr id="5" name="Rettangolo arrotondato 4"/>
          <p:cNvSpPr/>
          <p:nvPr/>
        </p:nvSpPr>
        <p:spPr>
          <a:xfrm>
            <a:off x="683568" y="5427822"/>
            <a:ext cx="8136904" cy="92852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285750" indent="-285750" algn="just">
              <a:buFont typeface="Arial" panose="020B0604020202020204" pitchFamily="34" charset="0"/>
              <a:buChar char="•"/>
            </a:pPr>
            <a:r>
              <a:rPr lang="it-IT" sz="2000" dirty="0"/>
              <a:t>l’impresa ausiliaria </a:t>
            </a:r>
            <a:r>
              <a:rPr lang="it-IT" sz="2000" b="1" dirty="0" smtClean="0">
                <a:solidFill>
                  <a:srgbClr val="FF0000"/>
                </a:solidFill>
                <a:effectLst>
                  <a:outerShdw blurRad="38100" dist="38100" dir="2700000" algn="tl">
                    <a:srgbClr val="000000">
                      <a:alpha val="43137"/>
                    </a:srgbClr>
                  </a:outerShdw>
                </a:effectLst>
              </a:rPr>
              <a:t>PUÒ ESSERE SUBAPPALTATRICE </a:t>
            </a:r>
            <a:r>
              <a:rPr lang="it-IT" sz="2000" dirty="0" smtClean="0"/>
              <a:t>“</a:t>
            </a:r>
            <a:r>
              <a:rPr lang="it-IT" sz="2000" b="1" dirty="0">
                <a:solidFill>
                  <a:srgbClr val="FF0000"/>
                </a:solidFill>
                <a:effectLst>
                  <a:outerShdw blurRad="38100" dist="38100" dir="2700000" algn="tl">
                    <a:srgbClr val="000000">
                      <a:alpha val="43137"/>
                    </a:srgbClr>
                  </a:outerShdw>
                </a:effectLst>
              </a:rPr>
              <a:t>nei limiti dei requisiti prestati</a:t>
            </a:r>
            <a:r>
              <a:rPr lang="it-IT" sz="2000" dirty="0"/>
              <a:t>” (art. 89, co. 8), </a:t>
            </a:r>
            <a:r>
              <a:rPr lang="it-IT" sz="2000" dirty="0" smtClean="0"/>
              <a:t>ma </a:t>
            </a:r>
            <a:r>
              <a:rPr lang="it-IT" sz="2000" b="1" i="1" dirty="0" smtClean="0">
                <a:solidFill>
                  <a:srgbClr val="804A4B"/>
                </a:solidFill>
                <a:effectLst>
                  <a:outerShdw blurRad="38100" dist="38100" dir="2700000" algn="tl">
                    <a:srgbClr val="000000">
                      <a:alpha val="43137"/>
                    </a:srgbClr>
                  </a:outerShdw>
                </a:effectLst>
              </a:rPr>
              <a:t>sussiste </a:t>
            </a:r>
            <a:r>
              <a:rPr lang="it-IT" sz="2000" b="1" i="1" dirty="0" smtClean="0">
                <a:solidFill>
                  <a:srgbClr val="804A4B"/>
                </a:solidFill>
                <a:effectLst>
                  <a:outerShdw blurRad="38100" dist="38100" dir="2700000" algn="tl">
                    <a:srgbClr val="000000">
                      <a:alpha val="43137"/>
                    </a:srgbClr>
                  </a:outerShdw>
                </a:effectLst>
              </a:rPr>
              <a:t>il limite </a:t>
            </a:r>
            <a:r>
              <a:rPr lang="it-IT" sz="2000" b="1" i="1" dirty="0">
                <a:solidFill>
                  <a:srgbClr val="804A4B"/>
                </a:solidFill>
                <a:effectLst>
                  <a:outerShdw blurRad="38100" dist="38100" dir="2700000" algn="tl">
                    <a:srgbClr val="000000">
                      <a:alpha val="43137"/>
                    </a:srgbClr>
                  </a:outerShdw>
                </a:effectLst>
              </a:rPr>
              <a:t>di </a:t>
            </a:r>
            <a:r>
              <a:rPr lang="it-IT" sz="2000" b="1" i="1" dirty="0" err="1">
                <a:solidFill>
                  <a:srgbClr val="804A4B"/>
                </a:solidFill>
                <a:effectLst>
                  <a:outerShdw blurRad="38100" dist="38100" dir="2700000" algn="tl">
                    <a:srgbClr val="000000">
                      <a:alpha val="43137"/>
                    </a:srgbClr>
                  </a:outerShdw>
                </a:effectLst>
              </a:rPr>
              <a:t>subappaltabilità</a:t>
            </a:r>
            <a:r>
              <a:rPr lang="it-IT" sz="2000" b="1" i="1" dirty="0">
                <a:solidFill>
                  <a:srgbClr val="804A4B"/>
                </a:solidFill>
                <a:effectLst>
                  <a:outerShdw blurRad="38100" dist="38100" dir="2700000" algn="tl">
                    <a:srgbClr val="000000">
                      <a:alpha val="43137"/>
                    </a:srgbClr>
                  </a:outerShdw>
                </a:effectLst>
              </a:rPr>
              <a:t> del 30% dell’importo dei </a:t>
            </a:r>
            <a:r>
              <a:rPr lang="it-IT" sz="2000" b="1" i="1" dirty="0" smtClean="0">
                <a:solidFill>
                  <a:srgbClr val="804A4B"/>
                </a:solidFill>
                <a:effectLst>
                  <a:outerShdw blurRad="38100" dist="38100" dir="2700000" algn="tl">
                    <a:srgbClr val="000000">
                      <a:alpha val="43137"/>
                    </a:srgbClr>
                  </a:outerShdw>
                </a:effectLst>
              </a:rPr>
              <a:t>lavori?</a:t>
            </a:r>
            <a:endParaRPr lang="it-IT" sz="2000" b="1" i="1" dirty="0">
              <a:solidFill>
                <a:srgbClr val="804A4B"/>
              </a:solidFill>
              <a:effectLst>
                <a:outerShdw blurRad="38100" dist="38100" dir="2700000" algn="tl">
                  <a:srgbClr val="000000">
                    <a:alpha val="43137"/>
                  </a:srgbClr>
                </a:outerShdw>
              </a:effectLst>
            </a:endParaRPr>
          </a:p>
        </p:txBody>
      </p:sp>
      <p:sp>
        <p:nvSpPr>
          <p:cNvPr id="6" name="Freccia in giù 5"/>
          <p:cNvSpPr/>
          <p:nvPr/>
        </p:nvSpPr>
        <p:spPr>
          <a:xfrm>
            <a:off x="3671900" y="5028603"/>
            <a:ext cx="1080120" cy="432048"/>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endParaRPr lang="it-IT">
              <a:solidFill>
                <a:prstClr val="white"/>
              </a:solidFill>
            </a:endParaRPr>
          </a:p>
        </p:txBody>
      </p:sp>
    </p:spTree>
    <p:extLst>
      <p:ext uri="{BB962C8B-B14F-4D97-AF65-F5344CB8AC3E}">
        <p14:creationId xmlns:p14="http://schemas.microsoft.com/office/powerpoint/2010/main" val="3012648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fade">
                                      <p:cBhvr>
                                        <p:cTn id="11" dur="500"/>
                                        <p:tgtEl>
                                          <p:spTgt spid="3">
                                            <p:txEl>
                                              <p:pRg st="4" end="4"/>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Tar </a:t>
            </a:r>
            <a:r>
              <a:rPr lang="it-IT" dirty="0" smtClean="0"/>
              <a:t>Torino</a:t>
            </a:r>
            <a:r>
              <a:rPr lang="it-IT" dirty="0"/>
              <a:t>, sez. I, 18 marzo 2019, n. </a:t>
            </a:r>
            <a:r>
              <a:rPr lang="it-IT" dirty="0" smtClean="0"/>
              <a:t>291</a:t>
            </a:r>
            <a:endParaRPr lang="it-IT" dirty="0"/>
          </a:p>
        </p:txBody>
      </p:sp>
      <p:sp>
        <p:nvSpPr>
          <p:cNvPr id="3" name="Segnaposto contenuto 2"/>
          <p:cNvSpPr>
            <a:spLocks noGrp="1"/>
          </p:cNvSpPr>
          <p:nvPr>
            <p:ph idx="1"/>
          </p:nvPr>
        </p:nvSpPr>
        <p:spPr/>
        <p:txBody>
          <a:bodyPr/>
          <a:lstStyle/>
          <a:p>
            <a:r>
              <a:rPr lang="it-IT" i="1" dirty="0"/>
              <a:t>Nella materia degli appalti pubblici </a:t>
            </a:r>
            <a:r>
              <a:rPr lang="it-IT" b="1" i="1" dirty="0">
                <a:effectLst>
                  <a:outerShdw blurRad="38100" dist="38100" dir="2700000" algn="tl">
                    <a:srgbClr val="000000">
                      <a:alpha val="43137"/>
                    </a:srgbClr>
                  </a:outerShdw>
                </a:effectLst>
              </a:rPr>
              <a:t>la disciplina del subappalto differisce </a:t>
            </a:r>
            <a:r>
              <a:rPr lang="it-IT" i="1" dirty="0"/>
              <a:t>significativamente da quella dell’avvalimento o del raggruppamento di imprese, in quanto </a:t>
            </a:r>
            <a:r>
              <a:rPr lang="it-IT" b="1" i="1" dirty="0">
                <a:effectLst>
                  <a:outerShdw blurRad="38100" dist="38100" dir="2700000" algn="tl">
                    <a:srgbClr val="000000">
                      <a:alpha val="43137"/>
                    </a:srgbClr>
                  </a:outerShdw>
                </a:effectLst>
              </a:rPr>
              <a:t>non comporta assunzione diretta di responsabilità del subappaltatore nei confronti della stazione appaltante</a:t>
            </a:r>
            <a:r>
              <a:rPr lang="it-IT" i="1" dirty="0"/>
              <a:t>, a conferma del fatto che esso realizza piuttosto una modalità di organizzazione interna del lavoro, che normalmente ha anche un determinato vantaggio per </a:t>
            </a:r>
            <a:r>
              <a:rPr lang="it-IT" i="1" dirty="0" smtClean="0"/>
              <a:t>l’appaltatore</a:t>
            </a:r>
            <a:r>
              <a:rPr lang="it-IT" i="1" dirty="0"/>
              <a:t>.</a:t>
            </a:r>
            <a:endParaRPr lang="it-IT" i="1" dirty="0" smtClean="0"/>
          </a:p>
          <a:p>
            <a:r>
              <a:rPr lang="it-IT" b="1" i="1" dirty="0"/>
              <a:t>Dalle </a:t>
            </a:r>
            <a:r>
              <a:rPr lang="it-IT" b="1" i="1" dirty="0" smtClean="0"/>
              <a:t>significative </a:t>
            </a:r>
            <a:r>
              <a:rPr lang="it-IT" b="1" i="1" dirty="0"/>
              <a:t>differenze tra i due istituti, discende conclusivamente l’impossibilità di estendere in via analogica all’avvalimento (ancorché operativo) il limite del 30% di attività delegabili, dettato espressamente per il subappalto dall’art. 105 d.lgs. n. 50/2016</a:t>
            </a:r>
            <a:r>
              <a:rPr lang="it-IT" i="1" dirty="0"/>
              <a:t>. </a:t>
            </a:r>
            <a:endParaRPr lang="it-IT" i="1" dirty="0" smtClean="0"/>
          </a:p>
          <a:p>
            <a:r>
              <a:rPr lang="it-IT" i="1" dirty="0" smtClean="0"/>
              <a:t>Ne </a:t>
            </a:r>
            <a:r>
              <a:rPr lang="it-IT" i="1" dirty="0"/>
              <a:t>consegue anche che non deve essere </a:t>
            </a:r>
            <a:r>
              <a:rPr lang="it-IT" i="1" dirty="0" err="1" smtClean="0"/>
              <a:t>verificatoin</a:t>
            </a:r>
            <a:r>
              <a:rPr lang="it-IT" i="1" dirty="0" smtClean="0"/>
              <a:t> </a:t>
            </a:r>
            <a:r>
              <a:rPr lang="it-IT" i="1" dirty="0"/>
              <a:t>che misura percentuale si ponga, rispetto all’attività complessiva dell’appalto, quella svolta dall’ausiliaria.</a:t>
            </a:r>
            <a:endParaRPr lang="it-IT" dirty="0"/>
          </a:p>
        </p:txBody>
      </p:sp>
    </p:spTree>
    <p:extLst>
      <p:ext uri="{BB962C8B-B14F-4D97-AF65-F5344CB8AC3E}">
        <p14:creationId xmlns:p14="http://schemas.microsoft.com/office/powerpoint/2010/main" val="229984824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Controlli </a:t>
            </a:r>
            <a:r>
              <a:rPr lang="it-IT" dirty="0"/>
              <a:t>amministrazione</a:t>
            </a:r>
          </a:p>
        </p:txBody>
      </p:sp>
      <p:sp>
        <p:nvSpPr>
          <p:cNvPr id="3" name="Segnaposto contenuto 2"/>
          <p:cNvSpPr>
            <a:spLocks noGrp="1"/>
          </p:cNvSpPr>
          <p:nvPr>
            <p:ph idx="1"/>
          </p:nvPr>
        </p:nvSpPr>
        <p:spPr>
          <a:xfrm>
            <a:off x="457200" y="1484784"/>
            <a:ext cx="8229600" cy="4824536"/>
          </a:xfrm>
        </p:spPr>
        <p:txBody>
          <a:bodyPr>
            <a:normAutofit fontScale="77500" lnSpcReduction="20000"/>
          </a:bodyPr>
          <a:lstStyle/>
          <a:p>
            <a:pPr>
              <a:lnSpc>
                <a:spcPct val="110000"/>
              </a:lnSpc>
            </a:pPr>
            <a:r>
              <a:rPr lang="it-IT" sz="2600" dirty="0"/>
              <a:t>La </a:t>
            </a:r>
            <a:r>
              <a:rPr lang="it-IT" sz="2600" dirty="0" smtClean="0"/>
              <a:t>SA verifica, oltre la completezza e correttezza della documentazione, </a:t>
            </a:r>
            <a:r>
              <a:rPr lang="it-IT" sz="2600" dirty="0"/>
              <a:t>se </a:t>
            </a:r>
            <a:r>
              <a:rPr lang="it-IT" sz="2600" dirty="0" smtClean="0"/>
              <a:t>l’</a:t>
            </a:r>
            <a:r>
              <a:rPr lang="it-IT" sz="2600" b="1" dirty="0" smtClean="0">
                <a:solidFill>
                  <a:srgbClr val="FF0000"/>
                </a:solidFill>
                <a:effectLst>
                  <a:outerShdw blurRad="38100" dist="38100" dir="2700000" algn="tl">
                    <a:srgbClr val="000000">
                      <a:alpha val="43137"/>
                    </a:srgbClr>
                  </a:outerShdw>
                </a:effectLst>
              </a:rPr>
              <a:t>ausiliaria soddisfa</a:t>
            </a:r>
            <a:r>
              <a:rPr lang="it-IT" sz="2600" dirty="0" smtClean="0"/>
              <a:t>:</a:t>
            </a:r>
            <a:endParaRPr lang="it-IT" sz="2600" dirty="0"/>
          </a:p>
          <a:p>
            <a:pPr lvl="1">
              <a:lnSpc>
                <a:spcPct val="110000"/>
              </a:lnSpc>
            </a:pPr>
            <a:r>
              <a:rPr lang="it-IT" sz="2600" dirty="0" smtClean="0"/>
              <a:t>i </a:t>
            </a:r>
            <a:r>
              <a:rPr lang="it-IT" sz="2600" b="1" i="1" dirty="0">
                <a:effectLst>
                  <a:outerShdw blurRad="38100" dist="38100" dir="2700000" algn="tl">
                    <a:srgbClr val="000000">
                      <a:alpha val="43137"/>
                    </a:srgbClr>
                  </a:outerShdw>
                </a:effectLst>
              </a:rPr>
              <a:t>requisiti speciali</a:t>
            </a:r>
            <a:r>
              <a:rPr lang="it-IT" sz="2600" dirty="0"/>
              <a:t> previsti per l’esecuzione dell’appalto, detenendo i pertinenti criteri di selezione (SOA nel caso di lavori);</a:t>
            </a:r>
          </a:p>
          <a:p>
            <a:pPr lvl="1">
              <a:lnSpc>
                <a:spcPct val="110000"/>
              </a:lnSpc>
            </a:pPr>
            <a:r>
              <a:rPr lang="it-IT" sz="2600" dirty="0" smtClean="0"/>
              <a:t>i </a:t>
            </a:r>
            <a:r>
              <a:rPr lang="it-IT" sz="2600" b="1" i="1" dirty="0">
                <a:effectLst>
                  <a:outerShdw blurRad="38100" dist="38100" dir="2700000" algn="tl">
                    <a:srgbClr val="000000">
                      <a:alpha val="43137"/>
                    </a:srgbClr>
                  </a:outerShdw>
                </a:effectLst>
              </a:rPr>
              <a:t>requisiti generali </a:t>
            </a:r>
            <a:r>
              <a:rPr lang="it-IT" sz="2600" dirty="0"/>
              <a:t>ovvero se non sussistono motivi di esclusione ai sensi dell'articolo </a:t>
            </a:r>
            <a:r>
              <a:rPr lang="it-IT" sz="2600" dirty="0" smtClean="0"/>
              <a:t>80.</a:t>
            </a:r>
            <a:endParaRPr lang="it-IT" sz="2600" dirty="0"/>
          </a:p>
          <a:p>
            <a:pPr marL="450850" indent="0">
              <a:buNone/>
            </a:pPr>
            <a:endParaRPr lang="it-IT" sz="1300" b="1" dirty="0" smtClean="0">
              <a:solidFill>
                <a:srgbClr val="FF0000"/>
              </a:solidFill>
              <a:effectLst>
                <a:outerShdw blurRad="38100" dist="38100" dir="2700000" algn="tl">
                  <a:srgbClr val="000000">
                    <a:alpha val="43137"/>
                  </a:srgbClr>
                </a:outerShdw>
              </a:effectLst>
            </a:endParaRPr>
          </a:p>
          <a:p>
            <a:pPr marL="450850" indent="0">
              <a:buNone/>
            </a:pPr>
            <a:r>
              <a:rPr lang="it-IT" sz="2600" b="1" dirty="0" smtClean="0">
                <a:solidFill>
                  <a:srgbClr val="FF0000"/>
                </a:solidFill>
                <a:effectLst>
                  <a:outerShdw blurRad="38100" dist="38100" dir="2700000" algn="tl">
                    <a:srgbClr val="000000">
                      <a:alpha val="43137"/>
                    </a:srgbClr>
                  </a:outerShdw>
                </a:effectLst>
              </a:rPr>
              <a:t>… e </a:t>
            </a:r>
            <a:r>
              <a:rPr lang="it-IT" sz="2600" b="1" dirty="0">
                <a:solidFill>
                  <a:srgbClr val="FF0000"/>
                </a:solidFill>
                <a:effectLst>
                  <a:outerShdw blurRad="38100" dist="38100" dir="2700000" algn="tl">
                    <a:srgbClr val="000000">
                      <a:alpha val="43137"/>
                    </a:srgbClr>
                  </a:outerShdw>
                </a:effectLst>
              </a:rPr>
              <a:t>laddove ciò non accada, la </a:t>
            </a:r>
            <a:r>
              <a:rPr lang="it-IT" sz="2600" b="1" dirty="0" smtClean="0">
                <a:solidFill>
                  <a:srgbClr val="FF0000"/>
                </a:solidFill>
                <a:effectLst>
                  <a:outerShdw blurRad="38100" dist="38100" dir="2700000" algn="tl">
                    <a:srgbClr val="000000">
                      <a:alpha val="43137"/>
                    </a:srgbClr>
                  </a:outerShdw>
                </a:effectLst>
              </a:rPr>
              <a:t>SA</a:t>
            </a:r>
          </a:p>
          <a:p>
            <a:pPr lvl="1"/>
            <a:r>
              <a:rPr lang="it-IT" sz="2600" dirty="0" smtClean="0"/>
              <a:t>impone all‘</a:t>
            </a:r>
            <a:r>
              <a:rPr lang="it-IT" sz="2600" dirty="0" err="1" smtClean="0"/>
              <a:t>ausiliata</a:t>
            </a:r>
            <a:r>
              <a:rPr lang="it-IT" sz="2600" dirty="0" smtClean="0"/>
              <a:t> di </a:t>
            </a:r>
            <a:r>
              <a:rPr lang="it-IT" sz="2600" dirty="0"/>
              <a:t>sostituire i </a:t>
            </a:r>
            <a:r>
              <a:rPr lang="it-IT" sz="2600" dirty="0" smtClean="0"/>
              <a:t>soggetti. </a:t>
            </a:r>
          </a:p>
          <a:p>
            <a:pPr lvl="1"/>
            <a:endParaRPr lang="it-IT" sz="1300" dirty="0" smtClean="0"/>
          </a:p>
          <a:p>
            <a:endParaRPr lang="it-IT" sz="1300" dirty="0" smtClean="0"/>
          </a:p>
          <a:p>
            <a:endParaRPr lang="it-IT" sz="1300" dirty="0"/>
          </a:p>
          <a:p>
            <a:endParaRPr lang="it-IT" sz="1300" dirty="0" smtClean="0"/>
          </a:p>
          <a:p>
            <a:endParaRPr lang="it-IT" sz="1300" dirty="0"/>
          </a:p>
          <a:p>
            <a:endParaRPr lang="it-IT" sz="1300" dirty="0" smtClean="0"/>
          </a:p>
          <a:p>
            <a:endParaRPr lang="it-IT" sz="1300" dirty="0" smtClean="0"/>
          </a:p>
          <a:p>
            <a:endParaRPr lang="it-IT" sz="2600" dirty="0" smtClean="0"/>
          </a:p>
          <a:p>
            <a:r>
              <a:rPr lang="it-IT" sz="2600" dirty="0" smtClean="0"/>
              <a:t>Nel </a:t>
            </a:r>
            <a:r>
              <a:rPr lang="it-IT" sz="2600" dirty="0"/>
              <a:t>bando di gara </a:t>
            </a:r>
            <a:r>
              <a:rPr lang="it-IT" sz="2600" b="1" dirty="0">
                <a:effectLst>
                  <a:outerShdw blurRad="38100" dist="38100" dir="2700000" algn="tl">
                    <a:srgbClr val="000000">
                      <a:alpha val="43137"/>
                    </a:srgbClr>
                  </a:outerShdw>
                </a:effectLst>
              </a:rPr>
              <a:t>possono essere altresì indicati i casi in cui </a:t>
            </a:r>
            <a:r>
              <a:rPr lang="it-IT" sz="2600" b="1" dirty="0" smtClean="0">
                <a:effectLst>
                  <a:outerShdw blurRad="38100" dist="38100" dir="2700000" algn="tl">
                    <a:srgbClr val="000000">
                      <a:alpha val="43137"/>
                    </a:srgbClr>
                  </a:outerShdw>
                </a:effectLst>
              </a:rPr>
              <a:t>l‘OE deve </a:t>
            </a:r>
            <a:r>
              <a:rPr lang="it-IT" sz="2600" b="1" dirty="0">
                <a:effectLst>
                  <a:outerShdw blurRad="38100" dist="38100" dir="2700000" algn="tl">
                    <a:srgbClr val="000000">
                      <a:alpha val="43137"/>
                    </a:srgbClr>
                  </a:outerShdw>
                </a:effectLst>
              </a:rPr>
              <a:t>sostituire un soggetto </a:t>
            </a:r>
            <a:r>
              <a:rPr lang="it-IT" sz="2600" dirty="0"/>
              <a:t>per il quale sussistono motivi di esclusione non obbligatori, purché si tratti di requisiti tecnici</a:t>
            </a:r>
            <a:r>
              <a:rPr lang="it-IT" sz="2600" dirty="0" smtClean="0"/>
              <a:t>.</a:t>
            </a:r>
            <a:endParaRPr lang="it-IT" dirty="0"/>
          </a:p>
        </p:txBody>
      </p:sp>
      <p:sp>
        <p:nvSpPr>
          <p:cNvPr id="5" name="Rettangolo arrotondato 4"/>
          <p:cNvSpPr/>
          <p:nvPr/>
        </p:nvSpPr>
        <p:spPr>
          <a:xfrm>
            <a:off x="971600" y="4221088"/>
            <a:ext cx="7920880" cy="9361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92075" lvl="2" algn="just" fontAlgn="auto">
              <a:spcBef>
                <a:spcPct val="20000"/>
              </a:spcBef>
              <a:spcAft>
                <a:spcPts val="0"/>
              </a:spcAft>
              <a:buClr>
                <a:srgbClr val="EEECE1">
                  <a:lumMod val="25000"/>
                </a:srgbClr>
              </a:buClr>
            </a:pPr>
            <a:r>
              <a:rPr lang="it-IT" sz="2000" i="1" dirty="0" smtClean="0">
                <a:solidFill>
                  <a:prstClr val="black"/>
                </a:solidFill>
                <a:ea typeface="Verdana" pitchFamily="34" charset="0"/>
                <a:cs typeface="Verdana" pitchFamily="34" charset="0"/>
              </a:rPr>
              <a:t>NB: nel </a:t>
            </a:r>
            <a:r>
              <a:rPr lang="it-IT" sz="2000" i="1" dirty="0">
                <a:solidFill>
                  <a:prstClr val="black"/>
                </a:solidFill>
                <a:ea typeface="Verdana" pitchFamily="34" charset="0"/>
                <a:cs typeface="Verdana" pitchFamily="34" charset="0"/>
              </a:rPr>
              <a:t>caso di </a:t>
            </a:r>
            <a:r>
              <a:rPr lang="it-IT" sz="2000" b="1" i="1" dirty="0">
                <a:solidFill>
                  <a:prstClr val="black"/>
                </a:solidFill>
                <a:ea typeface="Verdana" pitchFamily="34" charset="0"/>
                <a:cs typeface="Verdana" pitchFamily="34" charset="0"/>
              </a:rPr>
              <a:t>dichiarazioni mendaci</a:t>
            </a:r>
            <a:r>
              <a:rPr lang="it-IT" sz="2000" i="1" dirty="0">
                <a:solidFill>
                  <a:prstClr val="black"/>
                </a:solidFill>
                <a:ea typeface="Verdana" pitchFamily="34" charset="0"/>
                <a:cs typeface="Verdana" pitchFamily="34" charset="0"/>
              </a:rPr>
              <a:t>, ferma restando l'applicazione dell'art. 80, co. 12, nei confronti dei sottoscrittori, la SA </a:t>
            </a:r>
            <a:r>
              <a:rPr lang="it-IT" sz="2000" b="1" i="1" dirty="0">
                <a:solidFill>
                  <a:prstClr val="black"/>
                </a:solidFill>
                <a:ea typeface="Verdana" pitchFamily="34" charset="0"/>
                <a:cs typeface="Verdana" pitchFamily="34" charset="0"/>
              </a:rPr>
              <a:t>esclude il concorrente ed escute la garanzia</a:t>
            </a:r>
            <a:r>
              <a:rPr lang="it-IT" sz="2000" i="1" dirty="0">
                <a:solidFill>
                  <a:prstClr val="black"/>
                </a:solidFill>
                <a:ea typeface="Verdana" pitchFamily="34" charset="0"/>
                <a:cs typeface="Verdana" pitchFamily="34" charset="0"/>
              </a:rPr>
              <a:t>. </a:t>
            </a:r>
          </a:p>
        </p:txBody>
      </p:sp>
    </p:spTree>
    <p:extLst>
      <p:ext uri="{BB962C8B-B14F-4D97-AF65-F5344CB8AC3E}">
        <p14:creationId xmlns:p14="http://schemas.microsoft.com/office/powerpoint/2010/main" val="567167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14" end="14"/>
                                            </p:txEl>
                                          </p:spTgt>
                                        </p:tgtEl>
                                        <p:attrNameLst>
                                          <p:attrName>style.visibility</p:attrName>
                                        </p:attrNameLst>
                                      </p:cBhvr>
                                      <p:to>
                                        <p:strVal val="visible"/>
                                      </p:to>
                                    </p:set>
                                    <p:animEffect transition="in" filter="fade">
                                      <p:cBhvr>
                                        <p:cTn id="28"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lnSpc>
                <a:spcPct val="100000"/>
              </a:lnSpc>
            </a:pPr>
            <a:r>
              <a:rPr lang="it-IT" dirty="0" smtClean="0">
                <a:solidFill>
                  <a:srgbClr val="C00000"/>
                </a:solidFill>
                <a:latin typeface="+mn-lt"/>
              </a:rPr>
              <a:t>Quesiti</a:t>
            </a:r>
            <a:endParaRPr lang="it-IT" dirty="0">
              <a:solidFill>
                <a:srgbClr val="C00000"/>
              </a:solidFill>
              <a:latin typeface="+mn-lt"/>
            </a:endParaRPr>
          </a:p>
        </p:txBody>
      </p:sp>
      <p:sp>
        <p:nvSpPr>
          <p:cNvPr id="3" name="Segnaposto testo 2"/>
          <p:cNvSpPr>
            <a:spLocks noGrp="1"/>
          </p:cNvSpPr>
          <p:nvPr>
            <p:ph type="body" idx="1"/>
          </p:nvPr>
        </p:nvSpPr>
        <p:spPr/>
        <p:txBody>
          <a:bodyPr/>
          <a:lstStyle/>
          <a:p>
            <a:endParaRPr lang="it-IT"/>
          </a:p>
        </p:txBody>
      </p:sp>
      <p:sp>
        <p:nvSpPr>
          <p:cNvPr id="4" name="Segnaposto numero diapositiva 3"/>
          <p:cNvSpPr>
            <a:spLocks noGrp="1"/>
          </p:cNvSpPr>
          <p:nvPr>
            <p:ph type="sldNum" sz="quarter" idx="4294967295"/>
          </p:nvPr>
        </p:nvSpPr>
        <p:spPr>
          <a:xfrm>
            <a:off x="6553200" y="6356350"/>
            <a:ext cx="2133600" cy="365125"/>
          </a:xfrm>
          <a:prstGeom prst="rect">
            <a:avLst/>
          </a:prstGeom>
        </p:spPr>
        <p:txBody>
          <a:bodyPr/>
          <a:lstStyle/>
          <a:p>
            <a:fld id="{E218172A-9B59-47FA-99B1-4993AD9EDE4C}" type="slidenum">
              <a:rPr lang="it-IT" smtClean="0"/>
              <a:pPr/>
              <a:t>79</a:t>
            </a:fld>
            <a:endParaRPr lang="it-IT"/>
          </a:p>
        </p:txBody>
      </p:sp>
    </p:spTree>
    <p:extLst>
      <p:ext uri="{BB962C8B-B14F-4D97-AF65-F5344CB8AC3E}">
        <p14:creationId xmlns:p14="http://schemas.microsoft.com/office/powerpoint/2010/main" val="1824730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arrotondato 5"/>
          <p:cNvSpPr/>
          <p:nvPr/>
        </p:nvSpPr>
        <p:spPr>
          <a:xfrm>
            <a:off x="457200" y="3284984"/>
            <a:ext cx="8507288" cy="316835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it-IT">
              <a:solidFill>
                <a:srgbClr val="292934"/>
              </a:solidFill>
            </a:endParaRPr>
          </a:p>
        </p:txBody>
      </p:sp>
      <p:sp>
        <p:nvSpPr>
          <p:cNvPr id="5" name="Rettangolo arrotondato 4"/>
          <p:cNvSpPr/>
          <p:nvPr/>
        </p:nvSpPr>
        <p:spPr>
          <a:xfrm>
            <a:off x="457200" y="1600200"/>
            <a:ext cx="8507288" cy="16127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it-IT">
              <a:solidFill>
                <a:srgbClr val="292934"/>
              </a:solidFill>
            </a:endParaRPr>
          </a:p>
        </p:txBody>
      </p:sp>
      <p:sp>
        <p:nvSpPr>
          <p:cNvPr id="2" name="Titolo 1"/>
          <p:cNvSpPr>
            <a:spLocks noGrp="1"/>
          </p:cNvSpPr>
          <p:nvPr>
            <p:ph type="title"/>
          </p:nvPr>
        </p:nvSpPr>
        <p:spPr/>
        <p:txBody>
          <a:bodyPr/>
          <a:lstStyle/>
          <a:p>
            <a:r>
              <a:rPr lang="it-IT" dirty="0" smtClean="0"/>
              <a:t>Qualificazione in gara</a:t>
            </a:r>
            <a:endParaRPr lang="it-IT" dirty="0"/>
          </a:p>
        </p:txBody>
      </p:sp>
      <p:sp>
        <p:nvSpPr>
          <p:cNvPr id="3" name="Segnaposto contenuto 2"/>
          <p:cNvSpPr>
            <a:spLocks noGrp="1"/>
          </p:cNvSpPr>
          <p:nvPr>
            <p:ph idx="1"/>
          </p:nvPr>
        </p:nvSpPr>
        <p:spPr/>
        <p:txBody>
          <a:bodyPr>
            <a:noAutofit/>
          </a:bodyPr>
          <a:lstStyle/>
          <a:p>
            <a:r>
              <a:rPr lang="it-IT" b="1" dirty="0" smtClean="0">
                <a:solidFill>
                  <a:srgbClr val="FF0000"/>
                </a:solidFill>
                <a:effectLst>
                  <a:outerShdw blurRad="38100" dist="38100" dir="2700000" algn="tl">
                    <a:srgbClr val="000000">
                      <a:alpha val="43137"/>
                    </a:srgbClr>
                  </a:outerShdw>
                </a:effectLst>
              </a:rPr>
              <a:t>L’art</a:t>
            </a:r>
            <a:r>
              <a:rPr lang="it-IT" b="1" dirty="0">
                <a:solidFill>
                  <a:srgbClr val="FF0000"/>
                </a:solidFill>
                <a:effectLst>
                  <a:outerShdw blurRad="38100" dist="38100" dir="2700000" algn="tl">
                    <a:srgbClr val="000000">
                      <a:alpha val="43137"/>
                    </a:srgbClr>
                  </a:outerShdw>
                </a:effectLst>
              </a:rPr>
              <a:t>. </a:t>
            </a:r>
            <a:r>
              <a:rPr lang="it-IT" b="1" dirty="0" smtClean="0">
                <a:solidFill>
                  <a:srgbClr val="FF0000"/>
                </a:solidFill>
                <a:effectLst>
                  <a:outerShdw blurRad="38100" dist="38100" dir="2700000" algn="tl">
                    <a:srgbClr val="000000">
                      <a:alpha val="43137"/>
                    </a:srgbClr>
                  </a:outerShdw>
                </a:effectLst>
              </a:rPr>
              <a:t>46</a:t>
            </a:r>
            <a:r>
              <a:rPr lang="it-IT" b="1" dirty="0" smtClean="0"/>
              <a:t>, </a:t>
            </a:r>
            <a:r>
              <a:rPr lang="it-IT" dirty="0"/>
              <a:t>in merito agli OE per </a:t>
            </a:r>
            <a:r>
              <a:rPr lang="it-IT" dirty="0">
                <a:effectLst>
                  <a:outerShdw blurRad="38100" dist="38100" dir="2700000" algn="tl">
                    <a:srgbClr val="000000">
                      <a:alpha val="43137"/>
                    </a:srgbClr>
                  </a:outerShdw>
                </a:effectLst>
              </a:rPr>
              <a:t>l’</a:t>
            </a:r>
            <a:r>
              <a:rPr lang="it-IT" b="1" dirty="0">
                <a:effectLst>
                  <a:outerShdw blurRad="38100" dist="38100" dir="2700000" algn="tl">
                    <a:srgbClr val="000000">
                      <a:alpha val="43137"/>
                    </a:srgbClr>
                  </a:outerShdw>
                </a:effectLst>
              </a:rPr>
              <a:t>affidamento dei servizi di architettura e </a:t>
            </a:r>
            <a:r>
              <a:rPr lang="it-IT" b="1" dirty="0" smtClean="0">
                <a:effectLst>
                  <a:outerShdw blurRad="38100" dist="38100" dir="2700000" algn="tl">
                    <a:srgbClr val="000000">
                      <a:alpha val="43137"/>
                    </a:srgbClr>
                  </a:outerShdw>
                </a:effectLst>
              </a:rPr>
              <a:t>ingegneria</a:t>
            </a:r>
            <a:r>
              <a:rPr lang="it-IT" b="1" dirty="0" smtClean="0"/>
              <a:t>, </a:t>
            </a:r>
            <a:r>
              <a:rPr lang="it-IT" dirty="0" smtClean="0"/>
              <a:t>ammette </a:t>
            </a:r>
            <a:r>
              <a:rPr lang="it-IT" dirty="0"/>
              <a:t>a partecipare alle procedure di affidamento </a:t>
            </a:r>
            <a:r>
              <a:rPr lang="it-IT" dirty="0" smtClean="0"/>
              <a:t>anche i </a:t>
            </a:r>
            <a:r>
              <a:rPr lang="it-IT" b="1" i="1" dirty="0">
                <a:solidFill>
                  <a:srgbClr val="804A4B"/>
                </a:solidFill>
                <a:effectLst>
                  <a:outerShdw blurRad="38100" dist="38100" dir="2700000" algn="tl">
                    <a:srgbClr val="000000">
                      <a:alpha val="43137"/>
                    </a:srgbClr>
                  </a:outerShdw>
                </a:effectLst>
              </a:rPr>
              <a:t>consorzi stabili</a:t>
            </a:r>
            <a:r>
              <a:rPr lang="it-IT" dirty="0">
                <a:solidFill>
                  <a:srgbClr val="804A4B"/>
                </a:solidFill>
              </a:rPr>
              <a:t> </a:t>
            </a:r>
            <a:r>
              <a:rPr lang="it-IT" dirty="0"/>
              <a:t>di società di professionisti e di società di ingegneria, anche in forma mista, </a:t>
            </a:r>
            <a:r>
              <a:rPr lang="it-IT" b="1" dirty="0">
                <a:effectLst>
                  <a:outerShdw blurRad="38100" dist="38100" dir="2700000" algn="tl">
                    <a:srgbClr val="000000">
                      <a:alpha val="43137"/>
                    </a:srgbClr>
                  </a:outerShdw>
                </a:effectLst>
              </a:rPr>
              <a:t>formati da non meno di tre consorziati </a:t>
            </a:r>
            <a:r>
              <a:rPr lang="it-IT" dirty="0"/>
              <a:t>che abbiano </a:t>
            </a:r>
            <a:r>
              <a:rPr lang="it-IT" b="1" dirty="0">
                <a:effectLst>
                  <a:outerShdw blurRad="38100" dist="38100" dir="2700000" algn="tl">
                    <a:srgbClr val="000000">
                      <a:alpha val="43137"/>
                    </a:srgbClr>
                  </a:outerShdw>
                </a:effectLst>
              </a:rPr>
              <a:t>operato nei settori dei servizi di ingegneria </a:t>
            </a:r>
            <a:r>
              <a:rPr lang="it-IT" dirty="0"/>
              <a:t>ed architettura. </a:t>
            </a:r>
          </a:p>
          <a:p>
            <a:endParaRPr lang="it-IT" sz="1000" b="1" dirty="0" smtClean="0">
              <a:solidFill>
                <a:srgbClr val="FF0000"/>
              </a:solidFill>
              <a:effectLst>
                <a:outerShdw blurRad="38100" dist="38100" dir="2700000" algn="tl">
                  <a:srgbClr val="000000">
                    <a:alpha val="43137"/>
                  </a:srgbClr>
                </a:outerShdw>
              </a:effectLst>
            </a:endParaRPr>
          </a:p>
          <a:p>
            <a:r>
              <a:rPr lang="it-IT" b="1" dirty="0" smtClean="0">
                <a:solidFill>
                  <a:srgbClr val="FF0000"/>
                </a:solidFill>
                <a:effectLst>
                  <a:outerShdw blurRad="38100" dist="38100" dir="2700000" algn="tl">
                    <a:srgbClr val="000000">
                      <a:alpha val="43137"/>
                    </a:srgbClr>
                  </a:outerShdw>
                </a:effectLst>
              </a:rPr>
              <a:t>L’art</a:t>
            </a:r>
            <a:r>
              <a:rPr lang="it-IT" b="1" dirty="0">
                <a:solidFill>
                  <a:srgbClr val="FF0000"/>
                </a:solidFill>
                <a:effectLst>
                  <a:outerShdw blurRad="38100" dist="38100" dir="2700000" algn="tl">
                    <a:srgbClr val="000000">
                      <a:alpha val="43137"/>
                    </a:srgbClr>
                  </a:outerShdw>
                </a:effectLst>
              </a:rPr>
              <a:t>. </a:t>
            </a:r>
            <a:r>
              <a:rPr lang="it-IT" b="1" dirty="0" smtClean="0">
                <a:solidFill>
                  <a:srgbClr val="FF0000"/>
                </a:solidFill>
                <a:effectLst>
                  <a:outerShdw blurRad="38100" dist="38100" dir="2700000" algn="tl">
                    <a:srgbClr val="000000">
                      <a:alpha val="43137"/>
                    </a:srgbClr>
                  </a:outerShdw>
                </a:effectLst>
              </a:rPr>
              <a:t>47 </a:t>
            </a:r>
            <a:r>
              <a:rPr lang="it-IT" dirty="0" smtClean="0"/>
              <a:t>prevede in linea generale:</a:t>
            </a:r>
            <a:endParaRPr lang="it-IT" dirty="0"/>
          </a:p>
          <a:p>
            <a:pPr lvl="1"/>
            <a:r>
              <a:rPr lang="it-IT" dirty="0" smtClean="0"/>
              <a:t>al comma 1, i </a:t>
            </a:r>
            <a:r>
              <a:rPr lang="it-IT" b="1" dirty="0">
                <a:solidFill>
                  <a:srgbClr val="FF0000"/>
                </a:solidFill>
                <a:effectLst>
                  <a:outerShdw blurRad="38100" dist="38100" dir="2700000" algn="tl">
                    <a:srgbClr val="000000">
                      <a:alpha val="43137"/>
                    </a:srgbClr>
                  </a:outerShdw>
                </a:effectLst>
              </a:rPr>
              <a:t>requisiti per l'ammissione alle procedure </a:t>
            </a:r>
            <a:r>
              <a:rPr lang="it-IT" dirty="0"/>
              <a:t>di affidamento a </a:t>
            </a:r>
            <a:r>
              <a:rPr lang="it-IT" b="1" dirty="0">
                <a:effectLst>
                  <a:outerShdw blurRad="38100" dist="38100" dir="2700000" algn="tl">
                    <a:srgbClr val="000000">
                      <a:alpha val="43137"/>
                    </a:srgbClr>
                  </a:outerShdw>
                </a:effectLst>
              </a:rPr>
              <a:t>consorzi fra società cooperative</a:t>
            </a:r>
            <a:r>
              <a:rPr lang="it-IT" dirty="0"/>
              <a:t>, </a:t>
            </a:r>
            <a:r>
              <a:rPr lang="it-IT" b="1" dirty="0" smtClean="0">
                <a:effectLst>
                  <a:outerShdw blurRad="38100" dist="38100" dir="2700000" algn="tl">
                    <a:srgbClr val="000000">
                      <a:alpha val="43137"/>
                    </a:srgbClr>
                  </a:outerShdw>
                </a:effectLst>
              </a:rPr>
              <a:t>tra </a:t>
            </a:r>
            <a:r>
              <a:rPr lang="it-IT" b="1" dirty="0">
                <a:effectLst>
                  <a:outerShdw blurRad="38100" dist="38100" dir="2700000" algn="tl">
                    <a:srgbClr val="000000">
                      <a:alpha val="43137"/>
                    </a:srgbClr>
                  </a:outerShdw>
                </a:effectLst>
              </a:rPr>
              <a:t>imprese artigiane </a:t>
            </a:r>
            <a:r>
              <a:rPr lang="it-IT" dirty="0"/>
              <a:t>e </a:t>
            </a:r>
            <a:r>
              <a:rPr lang="it-IT" b="1" dirty="0" smtClean="0">
                <a:effectLst>
                  <a:outerShdw blurRad="38100" dist="38100" dir="2700000" algn="tl">
                    <a:srgbClr val="000000">
                      <a:alpha val="43137"/>
                    </a:srgbClr>
                  </a:outerShdw>
                </a:effectLst>
              </a:rPr>
              <a:t>stabili</a:t>
            </a:r>
            <a:r>
              <a:rPr lang="it-IT" dirty="0" smtClean="0"/>
              <a:t>:</a:t>
            </a:r>
          </a:p>
          <a:p>
            <a:pPr lvl="2"/>
            <a:r>
              <a:rPr lang="it-IT" dirty="0" smtClean="0"/>
              <a:t>di </a:t>
            </a:r>
            <a:r>
              <a:rPr lang="it-IT" b="1" i="1" dirty="0">
                <a:solidFill>
                  <a:srgbClr val="804A4B"/>
                </a:solidFill>
                <a:effectLst>
                  <a:outerShdw blurRad="38100" dist="38100" dir="2700000" algn="tl">
                    <a:srgbClr val="000000">
                      <a:alpha val="43137"/>
                    </a:srgbClr>
                  </a:outerShdw>
                </a:effectLst>
              </a:rPr>
              <a:t>idoneità tecnica e </a:t>
            </a:r>
            <a:r>
              <a:rPr lang="it-IT" b="1" i="1" dirty="0" smtClean="0">
                <a:solidFill>
                  <a:srgbClr val="804A4B"/>
                </a:solidFill>
                <a:effectLst>
                  <a:outerShdw blurRad="38100" dist="38100" dir="2700000" algn="tl">
                    <a:srgbClr val="000000">
                      <a:alpha val="43137"/>
                    </a:srgbClr>
                  </a:outerShdw>
                </a:effectLst>
              </a:rPr>
              <a:t>finanziaria</a:t>
            </a:r>
            <a:r>
              <a:rPr lang="it-IT" dirty="0" smtClean="0"/>
              <a:t>, che devono </a:t>
            </a:r>
            <a:r>
              <a:rPr lang="it-IT" dirty="0"/>
              <a:t>essere posseduti e comprovati dagli stessi </a:t>
            </a:r>
            <a:r>
              <a:rPr lang="it-IT" dirty="0" smtClean="0"/>
              <a:t>(</a:t>
            </a:r>
            <a:r>
              <a:rPr lang="it-IT" b="1" dirty="0">
                <a:effectLst>
                  <a:outerShdw blurRad="38100" dist="38100" dir="2700000" algn="tl">
                    <a:srgbClr val="000000">
                      <a:alpha val="43137"/>
                    </a:srgbClr>
                  </a:outerShdw>
                </a:effectLst>
              </a:rPr>
              <a:t>ossia singolarmente</a:t>
            </a:r>
            <a:r>
              <a:rPr lang="it-IT" dirty="0" smtClean="0"/>
              <a:t>), </a:t>
            </a:r>
          </a:p>
          <a:p>
            <a:pPr lvl="2"/>
            <a:r>
              <a:rPr lang="it-IT" b="1" i="1" dirty="0" smtClean="0">
                <a:solidFill>
                  <a:srgbClr val="804A4B"/>
                </a:solidFill>
                <a:effectLst>
                  <a:outerShdw blurRad="38100" dist="38100" dir="2700000" algn="tl">
                    <a:srgbClr val="000000">
                      <a:alpha val="43137"/>
                    </a:srgbClr>
                  </a:outerShdw>
                </a:effectLst>
              </a:rPr>
              <a:t>di </a:t>
            </a:r>
            <a:r>
              <a:rPr lang="it-IT" b="1" i="1" dirty="0">
                <a:solidFill>
                  <a:srgbClr val="804A4B"/>
                </a:solidFill>
                <a:effectLst>
                  <a:outerShdw blurRad="38100" dist="38100" dir="2700000" algn="tl">
                    <a:srgbClr val="000000">
                      <a:alpha val="43137"/>
                    </a:srgbClr>
                  </a:outerShdw>
                </a:effectLst>
              </a:rPr>
              <a:t>attrezzature e </a:t>
            </a:r>
            <a:r>
              <a:rPr lang="it-IT" b="1" i="1" dirty="0" smtClean="0">
                <a:solidFill>
                  <a:srgbClr val="804A4B"/>
                </a:solidFill>
                <a:effectLst>
                  <a:outerShdw blurRad="38100" dist="38100" dir="2700000" algn="tl">
                    <a:srgbClr val="000000">
                      <a:alpha val="43137"/>
                    </a:srgbClr>
                  </a:outerShdw>
                </a:effectLst>
              </a:rPr>
              <a:t>mezzi </a:t>
            </a:r>
            <a:r>
              <a:rPr lang="it-IT" b="1" i="1" dirty="0">
                <a:solidFill>
                  <a:srgbClr val="804A4B"/>
                </a:solidFill>
                <a:effectLst>
                  <a:outerShdw blurRad="38100" dist="38100" dir="2700000" algn="tl">
                    <a:srgbClr val="000000">
                      <a:alpha val="43137"/>
                    </a:srgbClr>
                  </a:outerShdw>
                </a:effectLst>
              </a:rPr>
              <a:t>d'opera, nonché all'organico medio annuo</a:t>
            </a:r>
            <a:r>
              <a:rPr lang="it-IT" dirty="0"/>
              <a:t>, </a:t>
            </a:r>
            <a:r>
              <a:rPr lang="it-IT" dirty="0" smtClean="0"/>
              <a:t>da computare </a:t>
            </a:r>
            <a:r>
              <a:rPr lang="it-IT" b="1" dirty="0">
                <a:effectLst>
                  <a:outerShdw blurRad="38100" dist="38100" dir="2700000" algn="tl">
                    <a:srgbClr val="000000">
                      <a:alpha val="43137"/>
                    </a:srgbClr>
                  </a:outerShdw>
                </a:effectLst>
              </a:rPr>
              <a:t>cumulativamente in capo al consorzio </a:t>
            </a:r>
            <a:r>
              <a:rPr lang="it-IT" dirty="0"/>
              <a:t>ancorché </a:t>
            </a:r>
            <a:r>
              <a:rPr lang="it-IT" dirty="0" smtClean="0"/>
              <a:t>dalle </a:t>
            </a:r>
            <a:r>
              <a:rPr lang="it-IT" dirty="0"/>
              <a:t>singole </a:t>
            </a:r>
            <a:r>
              <a:rPr lang="it-IT" dirty="0" smtClean="0"/>
              <a:t>consorziate.</a:t>
            </a:r>
            <a:endParaRPr lang="it-IT" dirty="0"/>
          </a:p>
          <a:p>
            <a:pPr lvl="1"/>
            <a:r>
              <a:rPr lang="it-IT" dirty="0"/>
              <a:t>al comma </a:t>
            </a:r>
            <a:r>
              <a:rPr lang="it-IT" dirty="0" smtClean="0"/>
              <a:t>2, i </a:t>
            </a:r>
            <a:r>
              <a:rPr lang="it-IT" b="1" dirty="0">
                <a:solidFill>
                  <a:srgbClr val="FF0000"/>
                </a:solidFill>
                <a:effectLst>
                  <a:outerShdw blurRad="38100" dist="38100" dir="2700000" algn="tl">
                    <a:srgbClr val="000000">
                      <a:alpha val="43137"/>
                    </a:srgbClr>
                  </a:outerShdw>
                </a:effectLst>
              </a:rPr>
              <a:t>requisiti per </a:t>
            </a:r>
            <a:r>
              <a:rPr lang="it-IT" b="1" dirty="0" smtClean="0">
                <a:solidFill>
                  <a:srgbClr val="FF0000"/>
                </a:solidFill>
                <a:effectLst>
                  <a:outerShdw blurRad="38100" dist="38100" dir="2700000" algn="tl">
                    <a:srgbClr val="000000">
                      <a:alpha val="43137"/>
                    </a:srgbClr>
                  </a:outerShdw>
                </a:effectLst>
              </a:rPr>
              <a:t>la qualificazione …</a:t>
            </a:r>
            <a:endParaRPr lang="it-IT" dirty="0"/>
          </a:p>
          <a:p>
            <a:pPr marL="457200" lvl="1" indent="0">
              <a:buNone/>
            </a:pPr>
            <a:endParaRPr lang="it-IT" dirty="0"/>
          </a:p>
        </p:txBody>
      </p:sp>
    </p:spTree>
    <p:extLst>
      <p:ext uri="{BB962C8B-B14F-4D97-AF65-F5344CB8AC3E}">
        <p14:creationId xmlns:p14="http://schemas.microsoft.com/office/powerpoint/2010/main" val="3593695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150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Idoneità </a:t>
            </a:r>
            <a:r>
              <a:rPr lang="it-IT" dirty="0"/>
              <a:t>tecnica e finanziaria</a:t>
            </a:r>
          </a:p>
        </p:txBody>
      </p:sp>
      <p:sp>
        <p:nvSpPr>
          <p:cNvPr id="3" name="Segnaposto contenuto 2"/>
          <p:cNvSpPr>
            <a:spLocks noGrp="1"/>
          </p:cNvSpPr>
          <p:nvPr>
            <p:ph idx="1"/>
          </p:nvPr>
        </p:nvSpPr>
        <p:spPr/>
        <p:txBody>
          <a:bodyPr>
            <a:noAutofit/>
          </a:bodyPr>
          <a:lstStyle/>
          <a:p>
            <a:r>
              <a:rPr lang="it-IT" dirty="0" smtClean="0"/>
              <a:t>I </a:t>
            </a:r>
            <a:r>
              <a:rPr lang="it-IT" b="1" dirty="0">
                <a:solidFill>
                  <a:srgbClr val="FF0000"/>
                </a:solidFill>
                <a:effectLst>
                  <a:outerShdw blurRad="38100" dist="38100" dir="2700000" algn="tl">
                    <a:srgbClr val="000000">
                      <a:alpha val="43137"/>
                    </a:srgbClr>
                  </a:outerShdw>
                </a:effectLst>
              </a:rPr>
              <a:t>consorzi stabili </a:t>
            </a:r>
            <a:r>
              <a:rPr lang="it-IT" dirty="0" smtClean="0"/>
              <a:t>possono </a:t>
            </a:r>
            <a:r>
              <a:rPr lang="it-IT" dirty="0" smtClean="0"/>
              <a:t>utilizzare </a:t>
            </a:r>
            <a:r>
              <a:rPr lang="it-IT" dirty="0" smtClean="0"/>
              <a:t>il </a:t>
            </a:r>
            <a:r>
              <a:rPr lang="it-IT" b="1" dirty="0" smtClean="0">
                <a:solidFill>
                  <a:srgbClr val="FF0000"/>
                </a:solidFill>
                <a:effectLst>
                  <a:outerShdw blurRad="38100" dist="38100" dir="2700000" algn="tl">
                    <a:srgbClr val="000000">
                      <a:alpha val="43137"/>
                    </a:srgbClr>
                  </a:outerShdw>
                </a:effectLst>
              </a:rPr>
              <a:t>principio del cumulo alla rinfusa </a:t>
            </a:r>
            <a:r>
              <a:rPr lang="it-IT" dirty="0" smtClean="0"/>
              <a:t>per </a:t>
            </a:r>
            <a:r>
              <a:rPr lang="it-IT" dirty="0"/>
              <a:t>la </a:t>
            </a:r>
            <a:r>
              <a:rPr lang="it-IT" dirty="0" smtClean="0"/>
              <a:t>qualificazione</a:t>
            </a:r>
            <a:r>
              <a:rPr lang="it-IT" dirty="0"/>
              <a:t>, </a:t>
            </a:r>
            <a:r>
              <a:rPr lang="it-IT" dirty="0" smtClean="0"/>
              <a:t>ossia secondo il codice (47</a:t>
            </a:r>
            <a:r>
              <a:rPr lang="it-IT" dirty="0"/>
              <a:t>, 2) : </a:t>
            </a:r>
            <a:endParaRPr lang="it-IT" dirty="0" smtClean="0"/>
          </a:p>
          <a:p>
            <a:pPr lvl="1"/>
            <a:r>
              <a:rPr lang="it-IT" dirty="0" smtClean="0"/>
              <a:t>i </a:t>
            </a:r>
            <a:r>
              <a:rPr lang="it-IT" b="1" i="1" dirty="0">
                <a:solidFill>
                  <a:srgbClr val="804A4B"/>
                </a:solidFill>
                <a:effectLst>
                  <a:outerShdw blurRad="38100" dist="38100" dir="2700000" algn="tl">
                    <a:srgbClr val="000000">
                      <a:alpha val="43137"/>
                    </a:srgbClr>
                  </a:outerShdw>
                </a:effectLst>
              </a:rPr>
              <a:t>requisiti di qualificazione maturati in proprio</a:t>
            </a:r>
            <a:r>
              <a:rPr lang="it-IT" dirty="0"/>
              <a:t>, </a:t>
            </a:r>
            <a:endParaRPr lang="it-IT" dirty="0" smtClean="0"/>
          </a:p>
          <a:p>
            <a:pPr lvl="1"/>
            <a:r>
              <a:rPr lang="it-IT" dirty="0"/>
              <a:t>i </a:t>
            </a:r>
            <a:r>
              <a:rPr lang="it-IT" b="1" i="1" dirty="0">
                <a:solidFill>
                  <a:srgbClr val="804A4B"/>
                </a:solidFill>
                <a:effectLst>
                  <a:outerShdw blurRad="38100" dist="38100" dir="2700000" algn="tl">
                    <a:srgbClr val="000000">
                      <a:alpha val="43137"/>
                    </a:srgbClr>
                  </a:outerShdw>
                </a:effectLst>
              </a:rPr>
              <a:t>requisiti</a:t>
            </a:r>
            <a:r>
              <a:rPr lang="it-IT" b="1" i="1" dirty="0">
                <a:solidFill>
                  <a:srgbClr val="00B050"/>
                </a:solidFill>
                <a:effectLst>
                  <a:outerShdw blurRad="38100" dist="38100" dir="2700000" algn="tl">
                    <a:srgbClr val="000000">
                      <a:alpha val="43137"/>
                    </a:srgbClr>
                  </a:outerShdw>
                </a:effectLst>
              </a:rPr>
              <a:t> </a:t>
            </a:r>
            <a:r>
              <a:rPr lang="it-IT" dirty="0" smtClean="0"/>
              <a:t>dalle </a:t>
            </a:r>
            <a:r>
              <a:rPr lang="it-IT" b="1" i="1" dirty="0">
                <a:solidFill>
                  <a:srgbClr val="804A4B"/>
                </a:solidFill>
                <a:effectLst>
                  <a:outerShdw blurRad="38100" dist="38100" dir="2700000" algn="tl">
                    <a:srgbClr val="000000">
                      <a:alpha val="43137"/>
                    </a:srgbClr>
                  </a:outerShdw>
                </a:effectLst>
              </a:rPr>
              <a:t>singole imprese consorziate designate </a:t>
            </a:r>
            <a:r>
              <a:rPr lang="it-IT" dirty="0"/>
              <a:t>per </a:t>
            </a:r>
            <a:r>
              <a:rPr lang="it-IT" dirty="0" smtClean="0"/>
              <a:t>l'esecuzione </a:t>
            </a:r>
            <a:endParaRPr lang="it-IT" dirty="0" smtClean="0"/>
          </a:p>
          <a:p>
            <a:pPr lvl="1"/>
            <a:r>
              <a:rPr lang="it-IT" b="1" dirty="0" smtClean="0">
                <a:effectLst>
                  <a:outerShdw blurRad="38100" dist="38100" dir="2700000" algn="tl">
                    <a:srgbClr val="000000">
                      <a:alpha val="43137"/>
                    </a:srgbClr>
                  </a:outerShdw>
                </a:effectLst>
              </a:rPr>
              <a:t>mediante </a:t>
            </a:r>
            <a:r>
              <a:rPr lang="it-IT" b="1" dirty="0" smtClean="0">
                <a:solidFill>
                  <a:srgbClr val="C00000"/>
                </a:solidFill>
                <a:effectLst>
                  <a:outerShdw blurRad="38100" dist="38100" dir="2700000" algn="tl">
                    <a:srgbClr val="000000">
                      <a:alpha val="43137"/>
                    </a:srgbClr>
                  </a:outerShdw>
                </a:effectLst>
              </a:rPr>
              <a:t>avvalimento</a:t>
            </a:r>
            <a:r>
              <a:rPr lang="it-IT" b="1" dirty="0" smtClean="0">
                <a:effectLst>
                  <a:outerShdw blurRad="38100" dist="38100" dir="2700000" algn="tl">
                    <a:srgbClr val="000000">
                      <a:alpha val="43137"/>
                    </a:srgbClr>
                  </a:outerShdw>
                </a:effectLst>
              </a:rPr>
              <a:t> </a:t>
            </a:r>
            <a:r>
              <a:rPr lang="it-IT" b="1" dirty="0" smtClean="0">
                <a:solidFill>
                  <a:srgbClr val="292934"/>
                </a:solidFill>
                <a:effectLst>
                  <a:outerShdw blurRad="38100" dist="38100" dir="2700000" algn="tl">
                    <a:srgbClr val="000000">
                      <a:alpha val="43137"/>
                    </a:srgbClr>
                  </a:outerShdw>
                </a:effectLst>
                <a:ea typeface="Calibri"/>
                <a:cs typeface="Times New Roman"/>
              </a:rPr>
              <a:t>(rivista </a:t>
            </a:r>
            <a:r>
              <a:rPr lang="it-IT" b="1" dirty="0">
                <a:solidFill>
                  <a:srgbClr val="292934"/>
                </a:solidFill>
                <a:effectLst>
                  <a:outerShdw blurRad="38100" dist="38100" dir="2700000" algn="tl">
                    <a:srgbClr val="000000">
                      <a:alpha val="43137"/>
                    </a:srgbClr>
                  </a:outerShdw>
                </a:effectLst>
                <a:ea typeface="Calibri"/>
                <a:cs typeface="Times New Roman"/>
              </a:rPr>
              <a:t>ex «Sblocca cantieri</a:t>
            </a:r>
            <a:r>
              <a:rPr lang="it-IT" b="1" dirty="0" smtClean="0">
                <a:solidFill>
                  <a:srgbClr val="292934"/>
                </a:solidFill>
                <a:effectLst>
                  <a:outerShdw blurRad="38100" dist="38100" dir="2700000" algn="tl">
                    <a:srgbClr val="000000">
                      <a:alpha val="43137"/>
                    </a:srgbClr>
                  </a:outerShdw>
                </a:effectLst>
                <a:ea typeface="Calibri"/>
                <a:cs typeface="Times New Roman"/>
              </a:rPr>
              <a:t>»)</a:t>
            </a:r>
            <a:r>
              <a:rPr lang="it-IT" b="1" dirty="0" smtClean="0">
                <a:effectLst>
                  <a:outerShdw blurRad="38100" dist="38100" dir="2700000" algn="tl">
                    <a:srgbClr val="000000">
                      <a:alpha val="43137"/>
                    </a:srgbClr>
                  </a:outerShdw>
                </a:effectLst>
              </a:rPr>
              <a:t>, </a:t>
            </a:r>
            <a:r>
              <a:rPr lang="it-IT" b="1" dirty="0">
                <a:effectLst>
                  <a:outerShdw blurRad="38100" dist="38100" dir="2700000" algn="tl">
                    <a:srgbClr val="000000">
                      <a:alpha val="43137"/>
                    </a:srgbClr>
                  </a:outerShdw>
                </a:effectLst>
              </a:rPr>
              <a:t>quelli delle singole imprese consorziate non </a:t>
            </a:r>
            <a:r>
              <a:rPr lang="it-IT" b="1" dirty="0" smtClean="0">
                <a:effectLst>
                  <a:outerShdw blurRad="38100" dist="38100" dir="2700000" algn="tl">
                    <a:srgbClr val="000000">
                      <a:alpha val="43137"/>
                    </a:srgbClr>
                  </a:outerShdw>
                </a:effectLst>
              </a:rPr>
              <a:t>designate </a:t>
            </a:r>
            <a:r>
              <a:rPr lang="it-IT" dirty="0" smtClean="0"/>
              <a:t>per l'esecuzione. </a:t>
            </a:r>
            <a:endParaRPr lang="it-IT" dirty="0" smtClean="0"/>
          </a:p>
          <a:p>
            <a:pPr lvl="1"/>
            <a:endParaRPr lang="it-IT" sz="1000" dirty="0" smtClean="0"/>
          </a:p>
          <a:p>
            <a:r>
              <a:rPr lang="it-IT" dirty="0" smtClean="0"/>
              <a:t>Con </a:t>
            </a:r>
            <a:r>
              <a:rPr lang="it-IT" dirty="0"/>
              <a:t>le </a:t>
            </a:r>
            <a:r>
              <a:rPr lang="it-IT" dirty="0" smtClean="0"/>
              <a:t>ll.gg. ANAC </a:t>
            </a:r>
            <a:r>
              <a:rPr lang="it-IT" b="1" dirty="0">
                <a:solidFill>
                  <a:srgbClr val="292934"/>
                </a:solidFill>
                <a:effectLst>
                  <a:outerShdw blurRad="38100" dist="38100" dir="2700000" algn="tl">
                    <a:srgbClr val="000000">
                      <a:alpha val="43137"/>
                    </a:srgbClr>
                  </a:outerShdw>
                </a:effectLst>
                <a:ea typeface="Calibri"/>
                <a:cs typeface="Times New Roman"/>
              </a:rPr>
              <a:t>(DPR ex «Sblocca cantieri</a:t>
            </a:r>
            <a:r>
              <a:rPr lang="it-IT" b="1" dirty="0" smtClean="0">
                <a:solidFill>
                  <a:srgbClr val="292934"/>
                </a:solidFill>
                <a:effectLst>
                  <a:outerShdw blurRad="38100" dist="38100" dir="2700000" algn="tl">
                    <a:srgbClr val="000000">
                      <a:alpha val="43137"/>
                    </a:srgbClr>
                  </a:outerShdw>
                </a:effectLst>
                <a:ea typeface="Calibri"/>
                <a:cs typeface="Times New Roman"/>
              </a:rPr>
              <a:t>»)</a:t>
            </a:r>
            <a:r>
              <a:rPr lang="it-IT" dirty="0" smtClean="0"/>
              <a:t>, </a:t>
            </a:r>
            <a:r>
              <a:rPr lang="it-IT" dirty="0"/>
              <a:t>sono stabiliti, ai fini della qualificazione, i </a:t>
            </a:r>
            <a:r>
              <a:rPr lang="it-IT" b="1" dirty="0">
                <a:effectLst>
                  <a:outerShdw blurRad="38100" dist="38100" dir="2700000" algn="tl">
                    <a:srgbClr val="000000">
                      <a:alpha val="43137"/>
                    </a:srgbClr>
                  </a:outerShdw>
                </a:effectLst>
              </a:rPr>
              <a:t>criteri per l'imputazione delle prestazioni eseguite</a:t>
            </a:r>
            <a:r>
              <a:rPr lang="it-IT" dirty="0"/>
              <a:t> al consorzio o ai singoli consorziati che eseguono le prestazioni</a:t>
            </a:r>
            <a:r>
              <a:rPr lang="it-IT" dirty="0" smtClean="0"/>
              <a:t>.</a:t>
            </a:r>
          </a:p>
          <a:p>
            <a:pPr lvl="1"/>
            <a:endParaRPr lang="it-IT" sz="1200" dirty="0" smtClean="0"/>
          </a:p>
          <a:p>
            <a:pPr lvl="1"/>
            <a:endParaRPr lang="it-IT" dirty="0"/>
          </a:p>
        </p:txBody>
      </p:sp>
      <p:sp>
        <p:nvSpPr>
          <p:cNvPr id="6" name="Rettangolo arrotondato 5"/>
          <p:cNvSpPr/>
          <p:nvPr/>
        </p:nvSpPr>
        <p:spPr>
          <a:xfrm>
            <a:off x="457200" y="5013176"/>
            <a:ext cx="8435280" cy="129614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it-IT" sz="2000" dirty="0">
                <a:solidFill>
                  <a:srgbClr val="292934"/>
                </a:solidFill>
                <a:ea typeface="Calibri"/>
                <a:cs typeface="Times New Roman"/>
              </a:rPr>
              <a:t>L’art. 83, co. </a:t>
            </a:r>
            <a:r>
              <a:rPr lang="it-IT" sz="2000" dirty="0" smtClean="0">
                <a:solidFill>
                  <a:srgbClr val="292934"/>
                </a:solidFill>
                <a:ea typeface="Calibri"/>
                <a:cs typeface="Times New Roman"/>
              </a:rPr>
              <a:t>2, </a:t>
            </a:r>
            <a:r>
              <a:rPr lang="it-IT" sz="2000" dirty="0">
                <a:solidFill>
                  <a:srgbClr val="292934"/>
                </a:solidFill>
                <a:ea typeface="Calibri"/>
                <a:cs typeface="Times New Roman"/>
              </a:rPr>
              <a:t>prevede, per i lavori, un </a:t>
            </a:r>
            <a:r>
              <a:rPr lang="it-IT" sz="2000" b="1" dirty="0">
                <a:solidFill>
                  <a:srgbClr val="FF0000"/>
                </a:solidFill>
                <a:effectLst>
                  <a:outerShdw blurRad="38100" dist="38100" dir="2700000" algn="tl">
                    <a:srgbClr val="000000">
                      <a:alpha val="43137"/>
                    </a:srgbClr>
                  </a:outerShdw>
                </a:effectLst>
                <a:ea typeface="Calibri"/>
                <a:cs typeface="Times New Roman"/>
              </a:rPr>
              <a:t>DM del MIT </a:t>
            </a:r>
            <a:r>
              <a:rPr lang="it-IT" sz="2000" b="1" dirty="0">
                <a:solidFill>
                  <a:srgbClr val="292934"/>
                </a:solidFill>
                <a:effectLst>
                  <a:outerShdw blurRad="38100" dist="38100" dir="2700000" algn="tl">
                    <a:srgbClr val="000000">
                      <a:alpha val="43137"/>
                    </a:srgbClr>
                  </a:outerShdw>
                </a:effectLst>
                <a:ea typeface="Calibri"/>
                <a:cs typeface="Times New Roman"/>
              </a:rPr>
              <a:t>(DPR ex </a:t>
            </a:r>
            <a:r>
              <a:rPr lang="it-IT" sz="2000" b="1" dirty="0" smtClean="0">
                <a:solidFill>
                  <a:srgbClr val="292934"/>
                </a:solidFill>
                <a:effectLst>
                  <a:outerShdw blurRad="38100" dist="38100" dir="2700000" algn="tl">
                    <a:srgbClr val="000000">
                      <a:alpha val="43137"/>
                    </a:srgbClr>
                  </a:outerShdw>
                </a:effectLst>
                <a:ea typeface="Calibri"/>
                <a:cs typeface="Times New Roman"/>
              </a:rPr>
              <a:t>«Sblocca cantieri») </a:t>
            </a:r>
            <a:r>
              <a:rPr lang="it-IT" sz="2000" dirty="0" smtClean="0">
                <a:solidFill>
                  <a:srgbClr val="292934"/>
                </a:solidFill>
                <a:ea typeface="Calibri"/>
                <a:cs typeface="Times New Roman"/>
              </a:rPr>
              <a:t>che </a:t>
            </a:r>
            <a:r>
              <a:rPr lang="it-IT" sz="2000" dirty="0">
                <a:solidFill>
                  <a:srgbClr val="292934"/>
                </a:solidFill>
                <a:ea typeface="Calibri"/>
                <a:cs typeface="Times New Roman"/>
              </a:rPr>
              <a:t>disciplina il sistema di qualificazione </a:t>
            </a:r>
            <a:r>
              <a:rPr lang="it-IT" sz="2000" dirty="0" smtClean="0">
                <a:solidFill>
                  <a:srgbClr val="292934"/>
                </a:solidFill>
                <a:ea typeface="Calibri"/>
                <a:cs typeface="Times New Roman"/>
              </a:rPr>
              <a:t>… </a:t>
            </a:r>
            <a:r>
              <a:rPr lang="it-IT" sz="2000" b="1" i="1" dirty="0" smtClean="0">
                <a:solidFill>
                  <a:srgbClr val="804A4B"/>
                </a:solidFill>
                <a:effectLst>
                  <a:outerShdw blurRad="38100" dist="38100" dir="2700000" algn="tl">
                    <a:srgbClr val="000000">
                      <a:alpha val="43137"/>
                    </a:srgbClr>
                  </a:outerShdw>
                </a:effectLst>
                <a:ea typeface="Calibri"/>
                <a:cs typeface="Times New Roman"/>
              </a:rPr>
              <a:t>anche </a:t>
            </a:r>
            <a:r>
              <a:rPr lang="it-IT" sz="2000" b="1" i="1" dirty="0">
                <a:solidFill>
                  <a:srgbClr val="804A4B"/>
                </a:solidFill>
                <a:effectLst>
                  <a:outerShdw blurRad="38100" dist="38100" dir="2700000" algn="tl">
                    <a:srgbClr val="000000">
                      <a:alpha val="43137"/>
                    </a:srgbClr>
                  </a:outerShdw>
                </a:effectLst>
                <a:ea typeface="Calibri"/>
                <a:cs typeface="Times New Roman"/>
              </a:rPr>
              <a:t>in riferimento ai consorzi e anche al fine di favorire l'accesso da parte delle </a:t>
            </a:r>
            <a:r>
              <a:rPr lang="it-IT" sz="2000" b="1" i="1" dirty="0" smtClean="0">
                <a:solidFill>
                  <a:srgbClr val="804A4B"/>
                </a:solidFill>
                <a:effectLst>
                  <a:outerShdw blurRad="38100" dist="38100" dir="2700000" algn="tl">
                    <a:srgbClr val="000000">
                      <a:alpha val="43137"/>
                    </a:srgbClr>
                  </a:outerShdw>
                </a:effectLst>
                <a:ea typeface="Calibri"/>
                <a:cs typeface="Times New Roman"/>
              </a:rPr>
              <a:t>MPMI</a:t>
            </a:r>
            <a:r>
              <a:rPr lang="it-IT" sz="2000" dirty="0" smtClean="0">
                <a:solidFill>
                  <a:srgbClr val="292934"/>
                </a:solidFill>
                <a:ea typeface="Calibri"/>
                <a:cs typeface="Times New Roman"/>
              </a:rPr>
              <a:t>. Fino </a:t>
            </a:r>
            <a:r>
              <a:rPr lang="it-IT" sz="2000" dirty="0">
                <a:solidFill>
                  <a:srgbClr val="292934"/>
                </a:solidFill>
                <a:ea typeface="Calibri"/>
                <a:cs typeface="Times New Roman"/>
              </a:rPr>
              <a:t>all'adozione di dette linee guida, si applica l'</a:t>
            </a:r>
            <a:r>
              <a:rPr lang="it-IT" sz="2000" b="1" dirty="0">
                <a:solidFill>
                  <a:srgbClr val="FF0000"/>
                </a:solidFill>
                <a:effectLst>
                  <a:outerShdw blurRad="38100" dist="38100" dir="2700000" algn="tl">
                    <a:srgbClr val="000000">
                      <a:alpha val="43137"/>
                    </a:srgbClr>
                  </a:outerShdw>
                </a:effectLst>
                <a:ea typeface="Calibri"/>
                <a:cs typeface="Times New Roman"/>
              </a:rPr>
              <a:t>art. 216, co. 14</a:t>
            </a:r>
            <a:r>
              <a:rPr lang="it-IT" sz="2000" dirty="0">
                <a:solidFill>
                  <a:srgbClr val="292934"/>
                </a:solidFill>
                <a:ea typeface="Calibri"/>
                <a:cs typeface="Times New Roman"/>
              </a:rPr>
              <a:t>. </a:t>
            </a:r>
          </a:p>
        </p:txBody>
      </p:sp>
      <p:sp>
        <p:nvSpPr>
          <p:cNvPr id="5" name="Freccia in giù 4"/>
          <p:cNvSpPr/>
          <p:nvPr/>
        </p:nvSpPr>
        <p:spPr>
          <a:xfrm>
            <a:off x="6948264" y="4542582"/>
            <a:ext cx="1080120" cy="576064"/>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it-IT">
              <a:solidFill>
                <a:srgbClr val="292934"/>
              </a:solidFill>
            </a:endParaRPr>
          </a:p>
        </p:txBody>
      </p:sp>
    </p:spTree>
    <p:extLst>
      <p:ext uri="{BB962C8B-B14F-4D97-AF65-F5344CB8AC3E}">
        <p14:creationId xmlns:p14="http://schemas.microsoft.com/office/powerpoint/2010/main" val="1778577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1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2250"/>
                            </p:stCondLst>
                            <p:childTnLst>
                              <p:par>
                                <p:cTn id="13" presetID="10" presetClass="entr" presetSubtype="0" fill="hold" nodeType="afterEffect">
                                  <p:stCondLst>
                                    <p:cond delay="125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par>
                          <p:cTn id="21" fill="hold">
                            <p:stCondLst>
                              <p:cond delay="500"/>
                            </p:stCondLst>
                            <p:childTnLst>
                              <p:par>
                                <p:cTn id="22" presetID="10" presetClass="entr" presetSubtype="0" fill="hold" grpId="0" nodeType="afterEffect">
                                  <p:stCondLst>
                                    <p:cond delay="150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theme/theme1.xml><?xml version="1.0" encoding="utf-8"?>
<a:theme xmlns:a="http://schemas.openxmlformats.org/drawingml/2006/main" name="Personalizza struttura">
  <a:themeElements>
    <a:clrScheme name="Adiacent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56307</TotalTime>
  <Words>12700</Words>
  <Application>Microsoft Office PowerPoint</Application>
  <PresentationFormat>Presentazione su schermo (4:3)</PresentationFormat>
  <Paragraphs>757</Paragraphs>
  <Slides>79</Slides>
  <Notes>10</Notes>
  <HiddenSlides>5</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79</vt:i4>
      </vt:variant>
    </vt:vector>
  </HeadingPairs>
  <TitlesOfParts>
    <vt:vector size="88" baseType="lpstr">
      <vt:lpstr>Arial</vt:lpstr>
      <vt:lpstr>Calibri</vt:lpstr>
      <vt:lpstr>Candara</vt:lpstr>
      <vt:lpstr>Courier New</vt:lpstr>
      <vt:lpstr>Malka Italic</vt:lpstr>
      <vt:lpstr>Times New Roman</vt:lpstr>
      <vt:lpstr>Verdana</vt:lpstr>
      <vt:lpstr>Wingdings</vt:lpstr>
      <vt:lpstr>Personalizza struttura</vt:lpstr>
      <vt:lpstr> Venerdì, 12 aprile 2019 ore 10.00 Sala Conferenze Confindustria Sardegna Meridionale viale Colombo 2 Cagliari</vt:lpstr>
      <vt:lpstr>Sommario</vt:lpstr>
      <vt:lpstr>1. CONSORZI STABILI</vt:lpstr>
      <vt:lpstr>L’«operatore economico»</vt:lpstr>
      <vt:lpstr>Gli operatori economici </vt:lpstr>
      <vt:lpstr>Funzione dei consorzi stabili</vt:lpstr>
      <vt:lpstr>Costituzione del consorzio stabile </vt:lpstr>
      <vt:lpstr>Qualificazione in gara</vt:lpstr>
      <vt:lpstr>Idoneità tecnica e finanziaria</vt:lpstr>
      <vt:lpstr>Tar Roma, sez. I-quater, 25 gen. 2017, n. 1324</vt:lpstr>
      <vt:lpstr>Designazione consorziata diversa </vt:lpstr>
      <vt:lpstr>Sostituzione soggetti di ausilio</vt:lpstr>
      <vt:lpstr>Toscana Sez. I 20 aprile 2018, n. 560</vt:lpstr>
      <vt:lpstr>ANAC – CDS OG2 per consorzi stabili </vt:lpstr>
      <vt:lpstr>2. ATI e consorzi ordinari</vt:lpstr>
      <vt:lpstr>Funzione delle ATI</vt:lpstr>
      <vt:lpstr>Partecipazione in ATI</vt:lpstr>
      <vt:lpstr>Il mandato 1/2</vt:lpstr>
      <vt:lpstr>Il mandato 2/2</vt:lpstr>
      <vt:lpstr>La “busta” amministrativa</vt:lpstr>
      <vt:lpstr>Tipologie di ATI</vt:lpstr>
      <vt:lpstr>ATI MISTA</vt:lpstr>
      <vt:lpstr>Requisiti minimi ATI orizzontale</vt:lpstr>
      <vt:lpstr>Individuazione delle quote dell’ATI</vt:lpstr>
      <vt:lpstr>Prescrizioni ATI miste</vt:lpstr>
      <vt:lpstr>Qualificazione consorzi ordinari</vt:lpstr>
      <vt:lpstr>Cons. St., A.P., 27 marzo 2019, n. 6 </vt:lpstr>
      <vt:lpstr>TAR Roma, sez. III, 14 gennaio 2019, n. 417</vt:lpstr>
      <vt:lpstr>Responsabilità e adempimenti</vt:lpstr>
      <vt:lpstr>Limiti dei RTI facoltativi</vt:lpstr>
      <vt:lpstr>ATI e appalti</vt:lpstr>
      <vt:lpstr>Sostituzione Componente RTI</vt:lpstr>
      <vt:lpstr>Sostituzione Componente RTI</vt:lpstr>
      <vt:lpstr>Effetti della sostituzione</vt:lpstr>
      <vt:lpstr>3. RETI d’impresa</vt:lpstr>
      <vt:lpstr>Funzione delle reti d’impresa</vt:lpstr>
      <vt:lpstr>Vantaggi negli appalti pubblici</vt:lpstr>
      <vt:lpstr>Distacco di mano d’opera</vt:lpstr>
      <vt:lpstr>Codatorialità nella rete</vt:lpstr>
      <vt:lpstr>Requisiti della Rete</vt:lpstr>
      <vt:lpstr>Modelli aggregativi utilizzabili</vt:lpstr>
      <vt:lpstr>Tipi di «governance» </vt:lpstr>
      <vt:lpstr>Reti e carenze del regime transitorio</vt:lpstr>
      <vt:lpstr>4. SIOS</vt:lpstr>
      <vt:lpstr>Schema di ricostruzione categorie </vt:lpstr>
      <vt:lpstr>Categorie a qualificazione obbligatoria</vt:lpstr>
      <vt:lpstr>Sistema di scorporo categorie </vt:lpstr>
      <vt:lpstr>SIOS ≤ 10% importo appalto</vt:lpstr>
      <vt:lpstr>SIOS &gt; 10% importo appalto</vt:lpstr>
      <vt:lpstr>Requisiti qualificazione SIOS </vt:lpstr>
      <vt:lpstr>5. Il subappalto NECESSARIO e Contratti similari</vt:lpstr>
      <vt:lpstr>Subappalto necessario e facoltativo </vt:lpstr>
      <vt:lpstr>Subappalto necessario e facoltativo </vt:lpstr>
      <vt:lpstr>TAR Roma, Sez. I Bis, 7 gennaio 2019, n. 146</vt:lpstr>
      <vt:lpstr>Contratti similari</vt:lpstr>
      <vt:lpstr>Subcontratti assimilabili al subappalto</vt:lpstr>
      <vt:lpstr>Fornitura con posa e lavoro</vt:lpstr>
      <vt:lpstr>Opere provvisionali</vt:lpstr>
      <vt:lpstr>6. Associazione in partecipazione </vt:lpstr>
      <vt:lpstr>L’associazione in partecipazione 1/2</vt:lpstr>
      <vt:lpstr>L’associazione in partecipazione 2/2</vt:lpstr>
      <vt:lpstr>Differenze con subappalto</vt:lpstr>
      <vt:lpstr>Differenze con il subappalto</vt:lpstr>
      <vt:lpstr>Parere CDS n. 782 del 30 marzo 2017</vt:lpstr>
      <vt:lpstr>7. AVVALIMENTO</vt:lpstr>
      <vt:lpstr>L’istituto dell’Avvalimento</vt:lpstr>
      <vt:lpstr>Adempimenti del concorrente </vt:lpstr>
      <vt:lpstr>Elementi essenziali dell’avvalimento</vt:lpstr>
      <vt:lpstr>Soccorso istruttorio</vt:lpstr>
      <vt:lpstr>Impresa ausiliaria</vt:lpstr>
      <vt:lpstr>Avvalimento plurimo e frazionato</vt:lpstr>
      <vt:lpstr>Critical tasks</vt:lpstr>
      <vt:lpstr>Requisiti oggetto di avvalimento</vt:lpstr>
      <vt:lpstr>Avvalimento della ISO 9001</vt:lpstr>
      <vt:lpstr>Divieti all’avvalimento</vt:lpstr>
      <vt:lpstr>Corrispettivo, subappalto e tutele</vt:lpstr>
      <vt:lpstr>Tar Torino, sez. I, 18 marzo 2019, n. 291</vt:lpstr>
      <vt:lpstr>Controlli amministrazione</vt:lpstr>
      <vt:lpstr>Quesiti</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Urbani Bruno</dc:creator>
  <cp:lastModifiedBy>Microsoft</cp:lastModifiedBy>
  <cp:revision>3094</cp:revision>
  <cp:lastPrinted>2015-01-29T12:40:07Z</cp:lastPrinted>
  <dcterms:created xsi:type="dcterms:W3CDTF">2013-04-11T08:23:49Z</dcterms:created>
  <dcterms:modified xsi:type="dcterms:W3CDTF">2019-04-12T07:00:37Z</dcterms:modified>
</cp:coreProperties>
</file>